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7F27-7605-5048-B328-75205B943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43CFA-05BE-A540-B15B-D2728CD7F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52E12-B9E8-AD49-9BBA-4CCC02F8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3C3F-0646-CE41-9471-8421B9A00DE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6D6CE-75E3-A446-B155-21203450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BE7FF-96C4-7C46-91A8-FDFB6CFB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7BB2-160B-BD49-A6D9-0657910F8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7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9990-AFC0-5C49-97DA-D1A6A6E2C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1F8AF-4DD5-2847-820F-C456E9EDC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8EDC6-FD23-FE43-B97E-BF73436B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3C3F-0646-CE41-9471-8421B9A00DE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DD79E-8BED-0649-89BD-FE6C84CF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209DA-CA36-2D4E-AACA-812BCABD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7BB2-160B-BD49-A6D9-0657910F8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7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1111A7-7BF4-AB4C-8CFF-BAA191387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1E271C-AFD9-8F42-B060-18F94FFA0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6591C-B016-3141-9217-E68F71AF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3C3F-0646-CE41-9471-8421B9A00DE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8020A-15D5-4244-9275-2E1B5381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FE232-E6F2-5445-86CF-20BC7DF5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7BB2-160B-BD49-A6D9-0657910F8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3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F8E9-F383-344E-888F-7C2049EE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160F-761F-6B45-BA01-662614763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67C4B-1E9B-024D-A117-DC40F822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3C3F-0646-CE41-9471-8421B9A00DE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2D453-39CB-F242-8E67-C169B8FDE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32662-505F-2A4B-8F6D-5A65C829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7BB2-160B-BD49-A6D9-0657910F8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8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22D55-CD8B-1348-BDA1-A8402417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B32BB-FE74-1F48-BCCD-4A44D305D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1A452-32A8-094B-994E-86C43571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3C3F-0646-CE41-9471-8421B9A00DE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E1F65-E401-C544-BF1C-E58DA4A9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55078-613B-9147-90D8-CD204272E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7BB2-160B-BD49-A6D9-0657910F8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5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C400-392B-204B-AFE9-CAC4883D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35E66-955C-3E43-8335-FD1CA8D3D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8597F-F52C-DB4A-BA27-022BB2DC5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7F239-4099-6B48-BCAD-258642FB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3C3F-0646-CE41-9471-8421B9A00DEB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84EA8-FAFA-7B4F-931F-4429330A4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E4E5F-9F48-EA43-B52A-9A205C432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7BB2-160B-BD49-A6D9-0657910F8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8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37EE-32E0-DA4F-AD3D-EE1E30FA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EEB56-D40E-D243-B643-B6B44780C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310A8-F1AD-D941-8A10-597280959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3AEE6-F857-EE48-A466-E1A224EFE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76ED7-D39F-C641-99EE-642708F36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3AC33D-4278-FC48-BDBB-BFB1AC3F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3C3F-0646-CE41-9471-8421B9A00DEB}" type="datetimeFigureOut">
              <a:rPr lang="en-US" smtClean="0"/>
              <a:t>6/4/21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28757A-7F01-FF4A-A144-BD920B17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3052D-5A62-8740-8C8F-94C2ABD92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7BB2-160B-BD49-A6D9-0657910F8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4989-F210-8040-8F94-86D3B590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0EF91-24B4-6142-BCA0-736F8F8E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3C3F-0646-CE41-9471-8421B9A00DEB}" type="datetimeFigureOut">
              <a:rPr lang="en-US" smtClean="0"/>
              <a:t>6/4/21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680AD-18A5-FD4B-B325-D9B30A5F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B21E1-94D3-D643-9B18-0375781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7BB2-160B-BD49-A6D9-0657910F8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4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D1140-4B92-B04B-92DA-C93DE9ABA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3C3F-0646-CE41-9471-8421B9A00DEB}" type="datetimeFigureOut">
              <a:rPr lang="en-US" smtClean="0"/>
              <a:t>6/4/21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E71970-2F1B-1842-9142-5EB9636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F08E9-2F8E-0C44-B368-015A08D3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7BB2-160B-BD49-A6D9-0657910F8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9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06E8-9660-DC4D-95B3-99FCE584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9C70C-F1C0-AF4F-B644-2977BA602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34DF2-B180-FA43-9D68-7D8765E8E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9A52C-9189-674F-B2E6-8584AA5D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3C3F-0646-CE41-9471-8421B9A00DEB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B38FC-3C6C-404C-A1AA-36385580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6B707-5AB8-8143-BFE6-6F8D512C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7BB2-160B-BD49-A6D9-0657910F8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9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DAEE-FE02-9F42-AA1D-77BF5ED7E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E0E1C-D51D-1649-A206-C175D3949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E9E1E-8A6A-B442-965D-DACAC09FD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D0C70-B058-7B42-A1B7-255E0DDF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3C3F-0646-CE41-9471-8421B9A00DEB}" type="datetimeFigureOut">
              <a:rPr lang="en-US" smtClean="0"/>
              <a:t>6/4/21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B953F-2BDF-8149-A382-C5AA8D53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24AA9-9277-DA41-924E-A85F2FF8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07BB2-160B-BD49-A6D9-0657910F8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51F57E-3AD6-E64E-8016-C23E3340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FBC3B-7CDF-B745-99DF-3DA9B4576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F45A2-0E97-1A46-9111-DCA37C7A2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93C3F-0646-CE41-9471-8421B9A00DEB}" type="datetimeFigureOut">
              <a:rPr lang="en-US" smtClean="0"/>
              <a:t>6/4/21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81F08-0CF5-C241-B450-FC2B07962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EDECD-8EFC-1B45-8FBA-67E4D19F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7BB2-160B-BD49-A6D9-0657910F84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person, phone, cellphone&#10;&#10;Description automatically generated">
            <a:extLst>
              <a:ext uri="{FF2B5EF4-FFF2-40B4-BE49-F238E27FC236}">
                <a16:creationId xmlns:a16="http://schemas.microsoft.com/office/drawing/2014/main" id="{073F3906-7831-5949-8B68-6D8BFFE5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75" y="0"/>
            <a:ext cx="932125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B7CB36-ACDB-2140-B2B3-E19DCD5014D9}"/>
              </a:ext>
            </a:extLst>
          </p:cNvPr>
          <p:cNvSpPr txBox="1"/>
          <p:nvPr/>
        </p:nvSpPr>
        <p:spPr>
          <a:xfrm>
            <a:off x="1177159" y="1082565"/>
            <a:ext cx="3783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alifornian FB" panose="020F0502020204030204" pitchFamily="34" charset="0"/>
                <a:cs typeface="Californian FB" panose="020F0502020204030204" pitchFamily="34" charset="0"/>
              </a:rPr>
              <a:t>Blended Vision</a:t>
            </a:r>
          </a:p>
        </p:txBody>
      </p:sp>
    </p:spTree>
    <p:extLst>
      <p:ext uri="{BB962C8B-B14F-4D97-AF65-F5344CB8AC3E}">
        <p14:creationId xmlns:p14="http://schemas.microsoft.com/office/powerpoint/2010/main" val="3313147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1C759E-6EB7-ED49-AEE9-575F04E40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38952" y="2511971"/>
            <a:ext cx="5814848" cy="3664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i="1" dirty="0">
                <a:latin typeface="Californian FB" panose="0207040306080B030204" pitchFamily="18" charset="77"/>
              </a:rPr>
              <a:t>Lord, give me a vision of my next step.</a:t>
            </a:r>
          </a:p>
        </p:txBody>
      </p:sp>
      <p:pic>
        <p:nvPicPr>
          <p:cNvPr id="12" name="Content Placeholder 11" descr="A picture containing person, person, phone, cellphone&#10;&#10;Description automatically generated">
            <a:extLst>
              <a:ext uri="{FF2B5EF4-FFF2-40B4-BE49-F238E27FC236}">
                <a16:creationId xmlns:a16="http://schemas.microsoft.com/office/drawing/2014/main" id="{C5EF3E51-5181-C445-A54D-DA3AA467EB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5115697" cy="3812301"/>
          </a:xfrm>
        </p:spPr>
      </p:pic>
    </p:spTree>
    <p:extLst>
      <p:ext uri="{BB962C8B-B14F-4D97-AF65-F5344CB8AC3E}">
        <p14:creationId xmlns:p14="http://schemas.microsoft.com/office/powerpoint/2010/main" val="408533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4305354E-844C-AF45-887F-C2F876AB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8579" y="-115614"/>
            <a:ext cx="12780579" cy="726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9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267FF-6991-3149-B588-D4D39E10E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752"/>
            <a:ext cx="10515600" cy="4905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Californian FB" panose="0207040306080B030204" pitchFamily="18" charset="77"/>
              </a:rPr>
              <a:t>We expect to see without effort or concentration. We expect to see near and far</a:t>
            </a:r>
            <a:r>
              <a:rPr lang="en-US" sz="4000" dirty="0"/>
              <a:t>—</a:t>
            </a:r>
            <a:r>
              <a:rPr lang="en-US" sz="4000" dirty="0">
                <a:latin typeface="Californian FB" panose="0207040306080B030204" pitchFamily="18" charset="77"/>
              </a:rPr>
              <a:t>all at once.</a:t>
            </a:r>
          </a:p>
          <a:p>
            <a:pPr marL="0" indent="0" algn="ctr">
              <a:buNone/>
            </a:pPr>
            <a:endParaRPr lang="en-US" sz="4000" dirty="0">
              <a:latin typeface="Californian FB" panose="0207040306080B030204" pitchFamily="18" charset="77"/>
            </a:endParaRPr>
          </a:p>
          <a:p>
            <a:pPr marL="0" indent="0" algn="ctr">
              <a:buNone/>
            </a:pPr>
            <a:endParaRPr lang="en-US" sz="4000" dirty="0">
              <a:latin typeface="Californian FB" panose="0207040306080B030204" pitchFamily="18" charset="77"/>
            </a:endParaRPr>
          </a:p>
          <a:p>
            <a:pPr marL="0" indent="0" algn="ctr">
              <a:buNone/>
            </a:pPr>
            <a:r>
              <a:rPr lang="en-US" sz="4000" dirty="0">
                <a:latin typeface="Californian FB" panose="0207040306080B030204" pitchFamily="18" charset="77"/>
              </a:rPr>
              <a:t>That’s </a:t>
            </a:r>
            <a:r>
              <a:rPr lang="en-US" sz="4000" b="1" dirty="0">
                <a:solidFill>
                  <a:srgbClr val="0070C0"/>
                </a:solidFill>
                <a:latin typeface="Californian FB" panose="0207040306080B030204" pitchFamily="18" charset="77"/>
              </a:rPr>
              <a:t>God’s expectation </a:t>
            </a:r>
            <a:r>
              <a:rPr lang="en-US" sz="4000" dirty="0">
                <a:latin typeface="Californian FB" panose="0207040306080B030204" pitchFamily="18" charset="77"/>
              </a:rPr>
              <a:t>for us too</a:t>
            </a:r>
            <a:r>
              <a:rPr lang="en-US" sz="4000" dirty="0"/>
              <a:t>—</a:t>
            </a:r>
            <a:r>
              <a:rPr lang="en-US" sz="4000" dirty="0">
                <a:latin typeface="Californian FB" panose="0207040306080B030204" pitchFamily="18" charset="77"/>
              </a:rPr>
              <a:t>to see the needs of others, near and far away, all at once.</a:t>
            </a:r>
          </a:p>
        </p:txBody>
      </p:sp>
    </p:spTree>
    <p:extLst>
      <p:ext uri="{BB962C8B-B14F-4D97-AF65-F5344CB8AC3E}">
        <p14:creationId xmlns:p14="http://schemas.microsoft.com/office/powerpoint/2010/main" val="215037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7C0D-A4A5-1640-99E2-BEC2EFE6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Californian FB" panose="0207040306080B030204" pitchFamily="18" charset="77"/>
              </a:rPr>
              <a:t>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780A7-4B4A-764C-B7A1-FFE062D430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latin typeface="Californian FB" panose="0207040306080B030204" pitchFamily="18" charset="77"/>
            </a:endParaRPr>
          </a:p>
          <a:p>
            <a:pPr marL="0" indent="0" algn="ctr">
              <a:buNone/>
            </a:pPr>
            <a:r>
              <a:rPr lang="en-US" sz="4800" dirty="0">
                <a:latin typeface="Californian FB" panose="0207040306080B030204" pitchFamily="18" charset="77"/>
              </a:rPr>
              <a:t>God wants our focus to be </a:t>
            </a:r>
          </a:p>
          <a:p>
            <a:pPr marL="0" indent="0" algn="ctr">
              <a:buNone/>
            </a:pPr>
            <a:r>
              <a:rPr lang="en-US" sz="4800" b="1" dirty="0">
                <a:latin typeface="Californian FB" panose="0207040306080B030204" pitchFamily="18" charset="77"/>
              </a:rPr>
              <a:t>first</a:t>
            </a:r>
            <a:r>
              <a:rPr lang="en-US" sz="4800" dirty="0">
                <a:latin typeface="Californian FB" panose="0207040306080B030204" pitchFamily="18" charset="77"/>
              </a:rPr>
              <a:t> on Him.</a:t>
            </a:r>
          </a:p>
        </p:txBody>
      </p:sp>
      <p:pic>
        <p:nvPicPr>
          <p:cNvPr id="6" name="Content Placeholder 5" descr="A pair of black framed glasses&#10;&#10;Description automatically generated with medium confidence">
            <a:extLst>
              <a:ext uri="{FF2B5EF4-FFF2-40B4-BE49-F238E27FC236}">
                <a16:creationId xmlns:a16="http://schemas.microsoft.com/office/drawing/2014/main" id="{3B45E5A5-1AC4-804D-B332-1ED00381E7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907404"/>
            <a:ext cx="4965357" cy="3307992"/>
          </a:xfrm>
        </p:spPr>
      </p:pic>
    </p:spTree>
    <p:extLst>
      <p:ext uri="{BB962C8B-B14F-4D97-AF65-F5344CB8AC3E}">
        <p14:creationId xmlns:p14="http://schemas.microsoft.com/office/powerpoint/2010/main" val="234728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DB50E8-AC99-ED48-8DB2-06C5C582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Californian FB" panose="0207040306080B030204" pitchFamily="18" charset="77"/>
              </a:rPr>
              <a:t>FIRST STEP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41861A-351B-E94A-9AF1-A869A734E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When Jesus is in His appropriate place, we then must turn to the work He has given us to do…</a:t>
            </a:r>
            <a:r>
              <a:rPr lang="en-US" sz="4000" dirty="0">
                <a:solidFill>
                  <a:srgbClr val="0070C0"/>
                </a:solidFill>
              </a:rPr>
              <a:t>share the gospel</a:t>
            </a:r>
            <a:r>
              <a:rPr lang="en-US" sz="4000" dirty="0"/>
              <a:t>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The first and essential step was the empowerment of the </a:t>
            </a:r>
            <a:r>
              <a:rPr lang="en-US" sz="4000" b="1" dirty="0">
                <a:solidFill>
                  <a:srgbClr val="0070C0"/>
                </a:solidFill>
              </a:rPr>
              <a:t>Holy Spirit</a:t>
            </a:r>
            <a:r>
              <a:rPr lang="en-US" sz="4000" dirty="0"/>
              <a:t>.</a:t>
            </a:r>
          </a:p>
          <a:p>
            <a:pPr marL="0" indent="0" algn="ctr">
              <a:buNone/>
            </a:pPr>
            <a:r>
              <a:rPr lang="en-US" sz="3600" i="1" dirty="0"/>
              <a:t>Acts 1:8</a:t>
            </a:r>
          </a:p>
        </p:txBody>
      </p:sp>
    </p:spTree>
    <p:extLst>
      <p:ext uri="{BB962C8B-B14F-4D97-AF65-F5344CB8AC3E}">
        <p14:creationId xmlns:p14="http://schemas.microsoft.com/office/powerpoint/2010/main" val="429032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2CAE3-87ED-9F42-B5A3-415C3F81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JERUSALEM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5B366-4638-7D4B-9860-37C219964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8684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Every believer is involved.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We </a:t>
            </a:r>
            <a:r>
              <a:rPr lang="en-US" sz="4000" b="1" dirty="0">
                <a:solidFill>
                  <a:srgbClr val="0070C0"/>
                </a:solidFill>
              </a:rPr>
              <a:t>shine like lights in a dark place </a:t>
            </a:r>
            <a:r>
              <a:rPr lang="en-US" sz="4000" dirty="0"/>
              <a:t>by the relationships we build in the workplace </a:t>
            </a:r>
            <a:br>
              <a:rPr lang="en-US" sz="4000" dirty="0"/>
            </a:br>
            <a:r>
              <a:rPr lang="en-US" sz="4000" dirty="0"/>
              <a:t>and marketplace of daily living.</a:t>
            </a:r>
          </a:p>
        </p:txBody>
      </p:sp>
    </p:spTree>
    <p:extLst>
      <p:ext uri="{BB962C8B-B14F-4D97-AF65-F5344CB8AC3E}">
        <p14:creationId xmlns:p14="http://schemas.microsoft.com/office/powerpoint/2010/main" val="351667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F08EA-7256-5D48-83E6-17452140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490" y="1156138"/>
            <a:ext cx="9207062" cy="5020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Californian FB" panose="0207040306080B030204" pitchFamily="18" charset="77"/>
              </a:rPr>
              <a:t>Your testimony of the gospel should be seen first in your </a:t>
            </a:r>
            <a:r>
              <a:rPr lang="en-US" sz="4000" b="1" dirty="0">
                <a:solidFill>
                  <a:srgbClr val="0070C0"/>
                </a:solidFill>
                <a:latin typeface="Californian FB" panose="0207040306080B030204" pitchFamily="18" charset="77"/>
              </a:rPr>
              <a:t>home</a:t>
            </a:r>
            <a:r>
              <a:rPr lang="en-US" sz="4000" dirty="0">
                <a:latin typeface="Californian FB" panose="0207040306080B030204" pitchFamily="18" charset="77"/>
              </a:rPr>
              <a:t>….even before it is seen in the community.</a:t>
            </a:r>
          </a:p>
          <a:p>
            <a:pPr marL="0" indent="0" algn="ctr">
              <a:buNone/>
            </a:pPr>
            <a:endParaRPr lang="en-US" sz="4000" dirty="0">
              <a:latin typeface="Californian FB" panose="0207040306080B030204" pitchFamily="18" charset="77"/>
            </a:endParaRPr>
          </a:p>
          <a:p>
            <a:pPr marL="0" indent="0" algn="ctr">
              <a:buNone/>
            </a:pPr>
            <a:r>
              <a:rPr lang="en-US" sz="4000" dirty="0">
                <a:latin typeface="Californian FB" panose="0207040306080B030204" pitchFamily="18" charset="77"/>
              </a:rPr>
              <a:t>Does knowing Jesus make a difference in </a:t>
            </a:r>
            <a:r>
              <a:rPr lang="en-US" sz="4000" b="1" dirty="0">
                <a:solidFill>
                  <a:srgbClr val="0070C0"/>
                </a:solidFill>
                <a:latin typeface="Californian FB" panose="0207040306080B030204" pitchFamily="18" charset="77"/>
              </a:rPr>
              <a:t>your own family</a:t>
            </a:r>
            <a:r>
              <a:rPr lang="en-US" sz="4000" dirty="0">
                <a:latin typeface="Californian FB" panose="0207040306080B030204" pitchFamily="18" charset="77"/>
              </a:rPr>
              <a:t>? Do they see that difference in you?</a:t>
            </a:r>
          </a:p>
        </p:txBody>
      </p:sp>
    </p:spTree>
    <p:extLst>
      <p:ext uri="{BB962C8B-B14F-4D97-AF65-F5344CB8AC3E}">
        <p14:creationId xmlns:p14="http://schemas.microsoft.com/office/powerpoint/2010/main" val="392408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1493-41C8-954A-9317-16667DB0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JUDEA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1551A-E2D6-C64C-8398-B5983D885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7" y="1825625"/>
            <a:ext cx="1107790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Californian FB" panose="0207040306080B030204" pitchFamily="18" charset="77"/>
              </a:rPr>
              <a:t>Reach beyond your neighborhood and church. </a:t>
            </a:r>
          </a:p>
          <a:p>
            <a:pPr marL="0" indent="0" algn="ctr">
              <a:buNone/>
            </a:pPr>
            <a:endParaRPr lang="en-US" sz="4000" dirty="0">
              <a:latin typeface="Californian FB" panose="0207040306080B030204" pitchFamily="18" charset="77"/>
            </a:endParaRPr>
          </a:p>
          <a:p>
            <a:pPr marL="0" indent="0" algn="ctr">
              <a:buNone/>
            </a:pPr>
            <a:r>
              <a:rPr lang="en-US" sz="4000" dirty="0">
                <a:latin typeface="Californian FB" panose="0207040306080B030204" pitchFamily="18" charset="77"/>
              </a:rPr>
              <a:t>Reach outside your comfort zone. </a:t>
            </a:r>
          </a:p>
          <a:p>
            <a:pPr marL="0" indent="0" algn="ctr">
              <a:buNone/>
            </a:pPr>
            <a:endParaRPr lang="en-US" sz="4000" dirty="0">
              <a:latin typeface="Californian FB" panose="0207040306080B030204" pitchFamily="18" charset="77"/>
            </a:endParaRPr>
          </a:p>
          <a:p>
            <a:pPr marL="0" indent="0" algn="ctr">
              <a:buNone/>
            </a:pPr>
            <a:r>
              <a:rPr lang="en-US" sz="4000" dirty="0">
                <a:latin typeface="Californian FB" panose="0207040306080B030204" pitchFamily="18" charset="77"/>
              </a:rPr>
              <a:t>Ask the Lord to help you </a:t>
            </a:r>
            <a:r>
              <a:rPr lang="en-US" sz="4000" i="1" dirty="0">
                <a:solidFill>
                  <a:srgbClr val="0070C0"/>
                </a:solidFill>
                <a:latin typeface="Californian FB" panose="0207040306080B030204" pitchFamily="18" charset="77"/>
              </a:rPr>
              <a:t>see others as HE sees them</a:t>
            </a:r>
            <a:r>
              <a:rPr lang="en-US" sz="4000" dirty="0">
                <a:latin typeface="Californian FB" panose="0207040306080B030204" pitchFamily="18" charset="77"/>
              </a:rPr>
              <a:t>. Be sensitive and rescue them from their distress.</a:t>
            </a:r>
          </a:p>
        </p:txBody>
      </p:sp>
    </p:spTree>
    <p:extLst>
      <p:ext uri="{BB962C8B-B14F-4D97-AF65-F5344CB8AC3E}">
        <p14:creationId xmlns:p14="http://schemas.microsoft.com/office/powerpoint/2010/main" val="281290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A09F-AD34-6E45-AD92-11D606C3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fornian FB" panose="0207040306080B030204" pitchFamily="18" charset="77"/>
              </a:rPr>
              <a:t>THE ENDS of the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61E8E-E352-F646-B877-4C011D3B1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730" y="2017985"/>
            <a:ext cx="9711559" cy="4158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Californian FB" panose="0207040306080B030204" pitchFamily="18" charset="77"/>
              </a:rPr>
              <a:t>Think of God’s plan as a series of </a:t>
            </a:r>
          </a:p>
          <a:p>
            <a:pPr marL="0" indent="0" algn="ctr">
              <a:buNone/>
            </a:pPr>
            <a:r>
              <a:rPr lang="en-US" sz="4000" b="1" dirty="0">
                <a:latin typeface="Californian FB" panose="0207040306080B030204" pitchFamily="18" charset="77"/>
              </a:rPr>
              <a:t>concentric circles.</a:t>
            </a:r>
          </a:p>
          <a:p>
            <a:pPr marL="0" indent="0" algn="ctr">
              <a:buNone/>
            </a:pPr>
            <a:endParaRPr lang="en-US" sz="4000" dirty="0">
              <a:latin typeface="Californian FB" panose="0207040306080B030204" pitchFamily="18" charset="77"/>
            </a:endParaRPr>
          </a:p>
          <a:p>
            <a:pPr marL="0" indent="0" algn="ctr">
              <a:buNone/>
            </a:pPr>
            <a:r>
              <a:rPr lang="en-US" sz="4000" dirty="0">
                <a:latin typeface="Californian FB" panose="0207040306080B030204" pitchFamily="18" charset="77"/>
              </a:rPr>
              <a:t>The </a:t>
            </a:r>
            <a:r>
              <a:rPr lang="en-US" sz="4000" i="1" dirty="0">
                <a:solidFill>
                  <a:srgbClr val="0070C0"/>
                </a:solidFill>
                <a:latin typeface="Californian FB" panose="0207040306080B030204" pitchFamily="18" charset="77"/>
              </a:rPr>
              <a:t>ultimate goal </a:t>
            </a:r>
            <a:r>
              <a:rPr lang="en-US" sz="4000" dirty="0">
                <a:latin typeface="Californian FB" panose="0207040306080B030204" pitchFamily="18" charset="77"/>
              </a:rPr>
              <a:t>is for </a:t>
            </a:r>
            <a:r>
              <a:rPr lang="en-US" sz="4000" i="1" dirty="0">
                <a:solidFill>
                  <a:srgbClr val="0070C0"/>
                </a:solidFill>
                <a:latin typeface="Californian FB" panose="0207040306080B030204" pitchFamily="18" charset="77"/>
              </a:rPr>
              <a:t>every people group </a:t>
            </a:r>
            <a:r>
              <a:rPr lang="en-US" sz="4000" dirty="0">
                <a:latin typeface="Californian FB" panose="0207040306080B030204" pitchFamily="18" charset="77"/>
              </a:rPr>
              <a:t>to hear the good news of Jesus Christ and find forgiveness of sin. There is </a:t>
            </a:r>
            <a:r>
              <a:rPr lang="en-US" sz="4000" b="1" i="1" dirty="0">
                <a:latin typeface="Californian FB" panose="0207040306080B030204" pitchFamily="18" charset="77"/>
              </a:rPr>
              <a:t>no other plan</a:t>
            </a:r>
            <a:r>
              <a:rPr lang="en-US" sz="4000" dirty="0">
                <a:latin typeface="Californian FB" panose="0207040306080B030204" pitchFamily="18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85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FCDD-8CB5-7A4B-8187-1E66421DF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PROGRESSIVE LENS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2C2E0-570F-AD4D-BDBC-0DFBEF57B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latin typeface="Californian FB" panose="0207040306080B030204" pitchFamily="18" charset="77"/>
              </a:rPr>
              <a:t>See these concentric circles as </a:t>
            </a:r>
            <a:r>
              <a:rPr lang="en-US" sz="4400" i="1" dirty="0">
                <a:solidFill>
                  <a:srgbClr val="0070C0"/>
                </a:solidFill>
                <a:latin typeface="Californian FB" panose="0207040306080B030204" pitchFamily="18" charset="77"/>
              </a:rPr>
              <a:t>simultaneous</a:t>
            </a:r>
            <a:r>
              <a:rPr lang="en-US" sz="4400" dirty="0">
                <a:latin typeface="Californian FB" panose="0207040306080B030204" pitchFamily="18" charset="77"/>
              </a:rPr>
              <a:t> and </a:t>
            </a:r>
            <a:r>
              <a:rPr lang="en-US" sz="4400" i="1" dirty="0">
                <a:solidFill>
                  <a:srgbClr val="0070C0"/>
                </a:solidFill>
                <a:latin typeface="Californian FB" panose="0207040306080B030204" pitchFamily="18" charset="77"/>
              </a:rPr>
              <a:t>concurrent</a:t>
            </a:r>
            <a:r>
              <a:rPr lang="en-US" sz="4400" dirty="0">
                <a:latin typeface="Californian FB" panose="0207040306080B030204" pitchFamily="18" charset="77"/>
              </a:rPr>
              <a:t>…both near and far, </a:t>
            </a:r>
            <a:br>
              <a:rPr lang="en-US" sz="4400" dirty="0">
                <a:latin typeface="Californian FB" panose="0207040306080B030204" pitchFamily="18" charset="77"/>
              </a:rPr>
            </a:br>
            <a:r>
              <a:rPr lang="en-US" sz="4400" dirty="0">
                <a:latin typeface="Californian FB" panose="0207040306080B030204" pitchFamily="18" charset="77"/>
              </a:rPr>
              <a:t>close and distant.</a:t>
            </a:r>
          </a:p>
          <a:p>
            <a:pPr marL="0" indent="0" algn="ctr">
              <a:buNone/>
            </a:pPr>
            <a:endParaRPr lang="en-US" sz="4400" dirty="0">
              <a:latin typeface="Californian FB" panose="0207040306080B030204" pitchFamily="18" charset="77"/>
            </a:endParaRPr>
          </a:p>
          <a:p>
            <a:pPr marL="0" indent="0" algn="ctr">
              <a:buNone/>
            </a:pPr>
            <a:r>
              <a:rPr lang="en-US" sz="4400" dirty="0">
                <a:latin typeface="Californian FB" panose="0207040306080B030204" pitchFamily="18" charset="77"/>
              </a:rPr>
              <a:t>Each circle  feeds the others as we follow God’s plan to share the gospel with </a:t>
            </a:r>
            <a:r>
              <a:rPr lang="en-US" sz="4400" i="1" dirty="0">
                <a:solidFill>
                  <a:srgbClr val="0070C0"/>
                </a:solidFill>
                <a:latin typeface="Californian FB" panose="0207040306080B030204" pitchFamily="18" charset="77"/>
              </a:rPr>
              <a:t>all people.</a:t>
            </a:r>
          </a:p>
        </p:txBody>
      </p:sp>
    </p:spTree>
    <p:extLst>
      <p:ext uri="{BB962C8B-B14F-4D97-AF65-F5344CB8AC3E}">
        <p14:creationId xmlns:p14="http://schemas.microsoft.com/office/powerpoint/2010/main" val="22247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300</Words>
  <Application>Microsoft Macintosh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Californian FB</vt:lpstr>
      <vt:lpstr>Office Theme</vt:lpstr>
      <vt:lpstr>PowerPoint Presentation</vt:lpstr>
      <vt:lpstr>PowerPoint Presentation</vt:lpstr>
      <vt:lpstr>FOCUS</vt:lpstr>
      <vt:lpstr>FIRST STEP</vt:lpstr>
      <vt:lpstr>JERUSALEM</vt:lpstr>
      <vt:lpstr>PowerPoint Presentation</vt:lpstr>
      <vt:lpstr>JUDEA</vt:lpstr>
      <vt:lpstr>THE ENDS of the EARTH</vt:lpstr>
      <vt:lpstr>PROGRESSIVE LENS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17</cp:revision>
  <dcterms:created xsi:type="dcterms:W3CDTF">2021-06-04T14:43:48Z</dcterms:created>
  <dcterms:modified xsi:type="dcterms:W3CDTF">2021-06-04T19:28:43Z</dcterms:modified>
</cp:coreProperties>
</file>