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F272-F88D-E84E-83E6-3BBD7C518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6E7C6-AD39-B443-B28D-39982366D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2A56-DD3B-9B46-83E8-E5AAC497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59E1-BE1B-C348-8C4D-555F3A99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B63D4-37E6-0047-9FD1-941C29E8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7A0F-8EAC-4449-B9A5-F2C9ABFD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797A0-59E9-624F-8735-6BB45130B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637E1-DBCB-E444-A410-B649F8B1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8AF1-76B9-7849-A4E9-E1201BA0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BC2F8-4693-864D-9370-D2E9AB73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361C9-6921-1B42-97B0-B6A14EE3E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F2D51-EABE-B442-8BB8-721CDBBD2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E488A-77FC-B64E-9258-D82E06B0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A3ECC-5087-6E49-91AF-EA9C1B14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2B0D-A61E-9445-8F18-BAB502C8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ACB2-02C3-C349-8CE4-CA7C1CE9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E24A-F81F-ED49-91C0-02B0EE6A8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DA6EC-FA3C-6C4F-9DF3-FB418A1C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6A2C7-A77D-7649-B87B-69158D0D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6EDA-28F5-114B-B34E-BB9BAA43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9E83-5B98-7D4E-BF7F-9B3C79BE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5C70-EB08-BD46-B8F5-F9EBCE90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36771-B154-EA48-898D-BC261DA2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653C-5CDA-224D-8B08-E9523320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BAEB-FAED-9D4C-BC3D-3CA7A553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BC24-0384-714F-988D-887F7D11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6912-1205-9F43-B2F9-049D51331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22C72-5314-7C45-B0BD-1A132010B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FBE7F-F4AE-6741-B63E-E12B9F09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00027-FF0D-2349-ADC8-260DF076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E82F5-2D93-7A48-AB0A-9E34F9F9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B476-766E-0F49-B578-2317050B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EBC-0A7B-0546-86D4-E6D24036C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21185-FFF0-5A4D-9D48-5DA1C4DD7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19D4D-53B9-A347-9E2F-CD3DC7018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00398-5C9D-EC43-AE87-D10C30BFE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253EB-296A-5F44-9D08-CD265595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D3278-294F-E744-830E-DFB01C4C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5F71A-E5F7-3E45-84DE-E25DAEC3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3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EEC4-35F7-8948-86C7-C00AA2A4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5C00B-AAB2-2040-8B7F-C9C82ECA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2B7E4-60BC-2344-804C-24DF81B4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37A2A-8052-B848-806B-FA5B2EC1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F3031-CC99-DA42-B522-CF4FEDCC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04DAA-795E-514F-8F82-88AD0006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4E30-C770-6747-B9EC-48E93A18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8AF8-06CA-4046-BBB8-D7474F6F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7FDA-F98E-8B40-B644-53BF125AF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8DB7-C34B-F448-B827-37A42E950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090F6-BDD4-D740-A68B-8D790855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6292D-EBB1-FC40-B27A-4552A796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A1D4A-0D93-BB4F-95F2-60D8BDFC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1F70-F97C-1248-B448-0370FC53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FC0D8-1030-264D-9E4F-1F89019C7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F71FD-D5E4-3943-AF01-94B06F506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AF34A-CA06-1A48-934A-044EAC43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BA27A-C5CF-1245-9FA4-9819271A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1A8E-5B59-384E-A84E-D950E8E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8E62B-B817-1A4B-9147-9C63D00C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EB05C-EB73-E24B-8788-75E67268C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4B07-E7A7-0049-AD34-D04C7B849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98FA-022D-8749-A6D7-705C64A4C67A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2271F-BF57-784E-A095-737C85CF0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1E8BA-D8AC-6949-B461-9C30B4FF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C5DA-7E88-5947-9A46-2A7B6E54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8F4EA9D-BBA5-F24F-9736-C39E255B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7" b="129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341E-C7B9-7D42-9A51-2EC15755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Lucida Bright" panose="02040602050505020304" pitchFamily="18" charset="77"/>
              </a:rPr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4AA4-6F5C-AE4B-8971-B846AC54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266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4400" dirty="0">
                <a:latin typeface="Lucida Bright" panose="02040602050505020304" pitchFamily="18" charset="77"/>
              </a:rPr>
              <a:t>Pre-set decisions that help those who live within a culture to know what “should” or “ought” to be done to “fit” in or conform to a pattern of life.</a:t>
            </a:r>
          </a:p>
        </p:txBody>
      </p:sp>
    </p:spTree>
    <p:extLst>
      <p:ext uri="{BB962C8B-B14F-4D97-AF65-F5344CB8AC3E}">
        <p14:creationId xmlns:p14="http://schemas.microsoft.com/office/powerpoint/2010/main" val="187482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3086-AF36-B841-9E2F-FABF57D5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D114-4E51-EB48-9495-70E51F3E5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is true?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As Christ-followers, we hold the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Scriptures</a:t>
            </a:r>
            <a:r>
              <a:rPr lang="en-US" sz="4400" dirty="0"/>
              <a:t> to be true. </a:t>
            </a:r>
          </a:p>
          <a:p>
            <a:pPr marL="0" indent="0" algn="ctr">
              <a:buNone/>
            </a:pPr>
            <a:r>
              <a:rPr lang="en-US" sz="4400" dirty="0"/>
              <a:t>Thus, we must be </a:t>
            </a:r>
            <a:r>
              <a:rPr lang="en-US" sz="4400" b="1" dirty="0"/>
              <a:t>systematic students </a:t>
            </a:r>
            <a:r>
              <a:rPr lang="en-US" sz="4400" dirty="0"/>
              <a:t>of the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Word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71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FD042-71F6-B24D-B665-6BD37BB3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938"/>
            <a:ext cx="10515600" cy="4716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Lucida Bright" panose="02040602050505020304" pitchFamily="18" charset="77"/>
              </a:rPr>
              <a:t>Our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beliefs</a:t>
            </a:r>
            <a:r>
              <a:rPr lang="en-US" sz="5400" dirty="0">
                <a:latin typeface="Lucida Bright" panose="02040602050505020304" pitchFamily="18" charset="77"/>
              </a:rPr>
              <a:t> are based on our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worldview</a:t>
            </a:r>
            <a:r>
              <a:rPr lang="en-US" sz="5400" dirty="0">
                <a:latin typeface="Lucida Bright" panose="02040602050505020304" pitchFamily="18" charset="77"/>
              </a:rPr>
              <a:t> or what is </a:t>
            </a:r>
            <a:r>
              <a:rPr lang="en-US" sz="5400" dirty="0">
                <a:solidFill>
                  <a:srgbClr val="7030A0"/>
                </a:solidFill>
                <a:latin typeface="Lucida Bright" panose="02040602050505020304" pitchFamily="18" charset="77"/>
              </a:rPr>
              <a:t>real.</a:t>
            </a:r>
          </a:p>
          <a:p>
            <a:pPr marL="0" indent="0" algn="ctr">
              <a:buNone/>
            </a:pPr>
            <a:endParaRPr lang="en-US" sz="54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5400" dirty="0">
                <a:latin typeface="Lucida Bright" panose="02040602050505020304" pitchFamily="18" charset="77"/>
              </a:rPr>
              <a:t>This returns to the </a:t>
            </a:r>
          </a:p>
          <a:p>
            <a:pPr marL="0" indent="0" algn="ctr">
              <a:buNone/>
            </a:pPr>
            <a:r>
              <a:rPr lang="en-US" sz="5400" b="1" dirty="0">
                <a:latin typeface="Lucida Bright" panose="02040602050505020304" pitchFamily="18" charset="77"/>
              </a:rPr>
              <a:t>basic questions.</a:t>
            </a:r>
          </a:p>
        </p:txBody>
      </p:sp>
    </p:spTree>
    <p:extLst>
      <p:ext uri="{BB962C8B-B14F-4D97-AF65-F5344CB8AC3E}">
        <p14:creationId xmlns:p14="http://schemas.microsoft.com/office/powerpoint/2010/main" val="297602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EEF5-5B3E-9D45-893B-9FAFA11F4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Lucida Bright" panose="02040602050505020304" pitchFamily="18" charset="77"/>
              </a:rPr>
              <a:t>How does the Kwast framework help you understand the </a:t>
            </a:r>
            <a:r>
              <a:rPr lang="en-US" sz="4800" dirty="0">
                <a:solidFill>
                  <a:srgbClr val="0070C0"/>
                </a:solidFill>
                <a:latin typeface="Lucida Bright" panose="02040602050505020304" pitchFamily="18" charset="77"/>
              </a:rPr>
              <a:t>context</a:t>
            </a:r>
            <a:r>
              <a:rPr lang="en-US" sz="4800" dirty="0">
                <a:latin typeface="Lucida Bright" panose="02040602050505020304" pitchFamily="18" charset="77"/>
              </a:rPr>
              <a:t> of the </a:t>
            </a:r>
            <a:r>
              <a:rPr lang="en-US" sz="4800" dirty="0">
                <a:solidFill>
                  <a:srgbClr val="0070C0"/>
                </a:solidFill>
                <a:latin typeface="Lucida Bright" panose="02040602050505020304" pitchFamily="18" charset="77"/>
              </a:rPr>
              <a:t>culture</a:t>
            </a:r>
            <a:r>
              <a:rPr lang="en-US" sz="4800" dirty="0">
                <a:latin typeface="Lucida Bright" panose="02040602050505020304" pitchFamily="18" charset="77"/>
              </a:rPr>
              <a:t> in which you live?</a:t>
            </a:r>
          </a:p>
        </p:txBody>
      </p:sp>
    </p:spTree>
    <p:extLst>
      <p:ext uri="{BB962C8B-B14F-4D97-AF65-F5344CB8AC3E}">
        <p14:creationId xmlns:p14="http://schemas.microsoft.com/office/powerpoint/2010/main" val="357504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96BF21A-B73C-E641-AA75-97FFC05AE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8" b="28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1AC2-6114-5141-B1EF-263AA5EB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Lucida Bright" panose="02040602050505020304" pitchFamily="18" charset="77"/>
              </a:rPr>
              <a:t>I will set no wicked thing before </a:t>
            </a:r>
          </a:p>
          <a:p>
            <a:pPr marL="0" indent="0" algn="ctr">
              <a:buNone/>
            </a:pPr>
            <a:r>
              <a:rPr lang="en-US" sz="4000" dirty="0">
                <a:latin typeface="Lucida Bright" panose="02040602050505020304" pitchFamily="18" charset="77"/>
              </a:rPr>
              <a:t>mine eyes.</a:t>
            </a:r>
          </a:p>
          <a:p>
            <a:pPr marL="0" indent="0" algn="ctr">
              <a:buNone/>
            </a:pPr>
            <a:endParaRPr lang="en-US" sz="40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4000" i="1" dirty="0">
                <a:latin typeface="Lucida Bright" panose="02040602050505020304" pitchFamily="18" charset="77"/>
              </a:rPr>
              <a:t>Psalm 101:3</a:t>
            </a:r>
          </a:p>
        </p:txBody>
      </p:sp>
    </p:spTree>
    <p:extLst>
      <p:ext uri="{BB962C8B-B14F-4D97-AF65-F5344CB8AC3E}">
        <p14:creationId xmlns:p14="http://schemas.microsoft.com/office/powerpoint/2010/main" val="244979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01F4-8927-624F-901C-A7E11B48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WORLDVIEW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BBB7-DAE5-EE47-9B5F-BEE7C4AA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 all have a lens through which we look and interpret life and our world.</a:t>
            </a:r>
          </a:p>
        </p:txBody>
      </p:sp>
      <p:pic>
        <p:nvPicPr>
          <p:cNvPr id="10" name="Picture 9" descr="A picture containing spoon, tableware&#10;&#10;Description automatically generated">
            <a:extLst>
              <a:ext uri="{FF2B5EF4-FFF2-40B4-BE49-F238E27FC236}">
                <a16:creationId xmlns:a16="http://schemas.microsoft.com/office/drawing/2014/main" id="{D317FAB2-DC4D-F74B-BC46-FED1E297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3808284"/>
            <a:ext cx="1701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9A83-39DF-2547-9B64-40ED9229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4695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Lucida Bright" panose="02040602050505020304" pitchFamily="18" charset="77"/>
              </a:rPr>
              <a:t>Christ compels us to have a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biblical worldview</a:t>
            </a:r>
            <a:r>
              <a:rPr lang="en-US" sz="4000" dirty="0">
                <a:latin typeface="Lucida Bright" panose="02040602050505020304" pitchFamily="18" charset="77"/>
              </a:rPr>
              <a:t>. We must view all of life through the </a:t>
            </a:r>
            <a:r>
              <a:rPr lang="en-US" sz="4000" b="1" dirty="0">
                <a:latin typeface="Lucida Bright" panose="02040602050505020304" pitchFamily="18" charset="77"/>
              </a:rPr>
              <a:t>lens of Scripture</a:t>
            </a:r>
            <a:r>
              <a:rPr lang="en-US" sz="4000" dirty="0">
                <a:latin typeface="Lucida Bright" panose="02040602050505020304" pitchFamily="18" charset="77"/>
              </a:rPr>
              <a:t>.</a:t>
            </a:r>
          </a:p>
          <a:p>
            <a:pPr marL="0" indent="0" algn="ctr">
              <a:buNone/>
            </a:pPr>
            <a:endParaRPr lang="en-US" sz="40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Lucida Bright" panose="02040602050505020304" pitchFamily="18" charset="77"/>
              </a:rPr>
              <a:t>The bottom line is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what does God say.</a:t>
            </a:r>
          </a:p>
        </p:txBody>
      </p:sp>
    </p:spTree>
    <p:extLst>
      <p:ext uri="{BB962C8B-B14F-4D97-AF65-F5344CB8AC3E}">
        <p14:creationId xmlns:p14="http://schemas.microsoft.com/office/powerpoint/2010/main" val="416611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DDAE5-083C-C145-BB04-D9D3FFA5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Lucida Bright" panose="02040602050505020304" pitchFamily="18" charset="77"/>
              </a:rPr>
              <a:t>Worldview answers </a:t>
            </a:r>
            <a:r>
              <a:rPr lang="en-US" sz="4400" b="1" dirty="0">
                <a:solidFill>
                  <a:srgbClr val="0070C0"/>
                </a:solidFill>
                <a:latin typeface="Lucida Bright" panose="02040602050505020304" pitchFamily="18" charset="77"/>
              </a:rPr>
              <a:t>basic</a:t>
            </a:r>
            <a:r>
              <a:rPr lang="en-US" sz="4400" b="1" dirty="0">
                <a:latin typeface="Lucida Bright" panose="02040602050505020304" pitchFamily="18" charset="77"/>
              </a:rPr>
              <a:t> questions:</a:t>
            </a:r>
          </a:p>
          <a:p>
            <a:pPr marL="0" indent="0" algn="ctr">
              <a:buNone/>
            </a:pPr>
            <a:endParaRPr lang="en-US" sz="44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Lucida Bright" panose="02040602050505020304" pitchFamily="18" charset="77"/>
              </a:rPr>
              <a:t>Where</a:t>
            </a:r>
            <a:r>
              <a:rPr lang="en-US" sz="4400" dirty="0">
                <a:latin typeface="Lucida Bright" panose="02040602050505020304" pitchFamily="18" charset="77"/>
              </a:rPr>
              <a:t> did we come from and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Lucida Bright" panose="02040602050505020304" pitchFamily="18" charset="77"/>
              </a:rPr>
              <a:t>why</a:t>
            </a:r>
            <a:r>
              <a:rPr lang="en-US" sz="4400" dirty="0">
                <a:latin typeface="Lucida Bright" panose="02040602050505020304" pitchFamily="18" charset="77"/>
              </a:rPr>
              <a:t> are we here?</a:t>
            </a:r>
          </a:p>
          <a:p>
            <a:pPr marL="0" indent="0" algn="ctr">
              <a:buNone/>
            </a:pPr>
            <a:endParaRPr lang="en-US" sz="44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Lucida Bright" panose="02040602050505020304" pitchFamily="18" charset="77"/>
              </a:rPr>
              <a:t>What</a:t>
            </a:r>
            <a:r>
              <a:rPr lang="en-US" sz="4400" dirty="0">
                <a:latin typeface="Lucida Bright" panose="02040602050505020304" pitchFamily="18" charset="77"/>
              </a:rPr>
              <a:t> went wrong with the world?</a:t>
            </a:r>
          </a:p>
          <a:p>
            <a:pPr marL="0" indent="0" algn="ctr">
              <a:buNone/>
            </a:pPr>
            <a:endParaRPr lang="en-US" sz="44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B050"/>
                </a:solidFill>
                <a:latin typeface="Lucida Bright" panose="02040602050505020304" pitchFamily="18" charset="77"/>
              </a:rPr>
              <a:t>How</a:t>
            </a:r>
            <a:r>
              <a:rPr lang="en-US" sz="4400" dirty="0">
                <a:latin typeface="Lucida Bright" panose="02040602050505020304" pitchFamily="18" charset="77"/>
              </a:rPr>
              <a:t> can we fix it?</a:t>
            </a:r>
          </a:p>
        </p:txBody>
      </p:sp>
    </p:spTree>
    <p:extLst>
      <p:ext uri="{BB962C8B-B14F-4D97-AF65-F5344CB8AC3E}">
        <p14:creationId xmlns:p14="http://schemas.microsoft.com/office/powerpoint/2010/main" val="72932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1DA72-FADD-4F4E-9866-CA66DDD4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Lucida Bright" panose="02040602050505020304" pitchFamily="18" charset="77"/>
              </a:rPr>
              <a:t>A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biblical worldview </a:t>
            </a:r>
            <a:r>
              <a:rPr lang="en-US" sz="4400" dirty="0">
                <a:latin typeface="Lucida Bright" panose="02040602050505020304" pitchFamily="18" charset="77"/>
              </a:rPr>
              <a:t>gives rise to a firm belief in </a:t>
            </a:r>
            <a:r>
              <a:rPr lang="en-US" sz="4400" dirty="0">
                <a:solidFill>
                  <a:srgbClr val="00B050"/>
                </a:solidFill>
                <a:latin typeface="Lucida Bright" panose="02040602050505020304" pitchFamily="18" charset="77"/>
              </a:rPr>
              <a:t>moral absolutes</a:t>
            </a:r>
            <a:r>
              <a:rPr lang="en-US" sz="4400" dirty="0">
                <a:latin typeface="Lucida Bright" panose="02040602050505020304" pitchFamily="18" charset="77"/>
              </a:rPr>
              <a:t>,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70C0"/>
                </a:solidFill>
                <a:latin typeface="Lucida Bright" panose="02040602050505020304" pitchFamily="18" charset="77"/>
              </a:rPr>
              <a:t>human dignity</a:t>
            </a:r>
            <a:r>
              <a:rPr lang="en-US" sz="4400" dirty="0">
                <a:latin typeface="Lucida Bright" panose="02040602050505020304" pitchFamily="18" charset="77"/>
              </a:rPr>
              <a:t>, and the </a:t>
            </a:r>
          </a:p>
          <a:p>
            <a:pPr marL="0" indent="0" algn="ctr">
              <a:buNone/>
            </a:pPr>
            <a:r>
              <a:rPr lang="en-US" sz="4400" dirty="0">
                <a:latin typeface="Lucida Bright" panose="02040602050505020304" pitchFamily="18" charset="77"/>
              </a:rPr>
              <a:t>possibility of </a:t>
            </a:r>
            <a:r>
              <a:rPr lang="en-US" sz="4400" dirty="0">
                <a:solidFill>
                  <a:srgbClr val="FF0000"/>
                </a:solidFill>
                <a:latin typeface="Lucida Bright" panose="02040602050505020304" pitchFamily="18" charset="77"/>
              </a:rPr>
              <a:t>redemption</a:t>
            </a:r>
            <a:r>
              <a:rPr lang="en-US" sz="4400" dirty="0">
                <a:latin typeface="Lucida Bright" panose="02040602050505020304" pitchFamily="18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91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5055-747A-B548-98E2-8885C51AA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Lucida Bright" panose="02040602050505020304" pitchFamily="18" charset="77"/>
              </a:rPr>
              <a:t>We want to be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biblically accurate</a:t>
            </a:r>
          </a:p>
          <a:p>
            <a:pPr marL="0" indent="0" algn="ctr">
              <a:buNone/>
            </a:pPr>
            <a:r>
              <a:rPr lang="en-US" sz="4800" dirty="0">
                <a:latin typeface="Lucida Bright" panose="02040602050505020304" pitchFamily="18" charset="77"/>
              </a:rPr>
              <a:t>but culturally relevant.</a:t>
            </a:r>
          </a:p>
        </p:txBody>
      </p:sp>
    </p:spTree>
    <p:extLst>
      <p:ext uri="{BB962C8B-B14F-4D97-AF65-F5344CB8AC3E}">
        <p14:creationId xmlns:p14="http://schemas.microsoft.com/office/powerpoint/2010/main" val="23786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3DB2F1-40A5-6D47-A77C-44964A98C1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146" y="1690688"/>
            <a:ext cx="6057964" cy="403718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8BAD8-CF22-7448-B690-8356C777C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81914"/>
            <a:ext cx="5181600" cy="6010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Lucida Bright" panose="02040602050505020304" pitchFamily="18" charset="77"/>
            </a:endParaRPr>
          </a:p>
          <a:p>
            <a:pPr marL="0" indent="0" algn="ctr">
              <a:buNone/>
            </a:pPr>
            <a:r>
              <a:rPr lang="en-US" sz="5400" dirty="0">
                <a:latin typeface="Lucida Bright" panose="02040602050505020304" pitchFamily="18" charset="77"/>
              </a:rPr>
              <a:t>Behaviors come from our </a:t>
            </a:r>
            <a:r>
              <a:rPr lang="en-US" sz="5400" dirty="0">
                <a:solidFill>
                  <a:srgbClr val="0070C0"/>
                </a:solidFill>
                <a:latin typeface="Lucida Bright" panose="02040602050505020304" pitchFamily="18" charset="77"/>
              </a:rPr>
              <a:t>VALUES</a:t>
            </a:r>
            <a:r>
              <a:rPr lang="en-US" sz="5400" dirty="0">
                <a:latin typeface="Lucida Bright" panose="02040602050505020304" pitchFamily="18" charset="77"/>
              </a:rPr>
              <a:t> and our values are based on what we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BELIEVE</a:t>
            </a:r>
            <a:r>
              <a:rPr lang="en-US" sz="5400" dirty="0">
                <a:latin typeface="Lucida Bright" panose="02040602050505020304" pitchFamily="18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73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ECFC87-9EF5-D342-9E7F-71BC62DC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Lucida Bright" panose="02040602050505020304" pitchFamily="18" charset="77"/>
              </a:rPr>
              <a:t>BEHAVIOR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976CE-C983-2C4C-8652-296A8F68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and how do they </a:t>
            </a:r>
            <a:r>
              <a:rPr lang="en-US" sz="4000" dirty="0">
                <a:solidFill>
                  <a:srgbClr val="0070C0"/>
                </a:solidFill>
              </a:rPr>
              <a:t>eat</a:t>
            </a:r>
            <a:r>
              <a:rPr lang="en-US" sz="4000" dirty="0"/>
              <a:t>?</a:t>
            </a:r>
          </a:p>
          <a:p>
            <a:pPr marL="0" indent="0" algn="ctr">
              <a:buNone/>
            </a:pPr>
            <a:r>
              <a:rPr lang="en-US" sz="4000" dirty="0"/>
              <a:t>How do they </a:t>
            </a:r>
            <a:r>
              <a:rPr lang="en-US" sz="4000" dirty="0">
                <a:solidFill>
                  <a:srgbClr val="0070C0"/>
                </a:solidFill>
              </a:rPr>
              <a:t>greet</a:t>
            </a:r>
            <a:r>
              <a:rPr lang="en-US" sz="4000" dirty="0"/>
              <a:t> each other?</a:t>
            </a:r>
          </a:p>
          <a:p>
            <a:pPr marL="0" indent="0" algn="ctr">
              <a:buNone/>
            </a:pPr>
            <a:r>
              <a:rPr lang="en-US" sz="4000" dirty="0"/>
              <a:t>How do genders </a:t>
            </a:r>
            <a:r>
              <a:rPr lang="en-US" sz="4000" dirty="0">
                <a:solidFill>
                  <a:srgbClr val="0070C0"/>
                </a:solidFill>
              </a:rPr>
              <a:t>interact</a:t>
            </a:r>
            <a:r>
              <a:rPr lang="en-US" sz="4000" dirty="0"/>
              <a:t> with each other?</a:t>
            </a:r>
          </a:p>
          <a:p>
            <a:pPr marL="0" indent="0" algn="ctr">
              <a:buNone/>
            </a:pPr>
            <a:r>
              <a:rPr lang="en-US" sz="4000" dirty="0"/>
              <a:t>How do they </a:t>
            </a:r>
            <a:r>
              <a:rPr lang="en-US" sz="4000" dirty="0">
                <a:solidFill>
                  <a:srgbClr val="0070C0"/>
                </a:solidFill>
              </a:rPr>
              <a:t>dress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07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264</Words>
  <Application>Microsoft Macintosh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Bright</vt:lpstr>
      <vt:lpstr>Office Theme</vt:lpstr>
      <vt:lpstr>PowerPoint Presentation</vt:lpstr>
      <vt:lpstr>PowerPoint Presentation</vt:lpstr>
      <vt:lpstr>WORLDVIEW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</vt:lpstr>
      <vt:lpstr>VALUES</vt:lpstr>
      <vt:lpstr>BELIEFS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14</cp:revision>
  <dcterms:created xsi:type="dcterms:W3CDTF">2021-06-04T15:53:27Z</dcterms:created>
  <dcterms:modified xsi:type="dcterms:W3CDTF">2021-06-04T19:32:36Z</dcterms:modified>
</cp:coreProperties>
</file>