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9CD96-7F3A-4E41-A5B4-A82692A73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492B5-A3E5-0446-9527-E4BFA6979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F9EAE-18AF-824D-B226-D1DFFF61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A6BB7-AD86-9946-A3FA-84613D08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C3E8F-6EAD-5747-8DE6-863722E1F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2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79F3-4356-A841-94B6-1957530A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37876-5038-5841-ACD2-DA475C9A4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67196-951F-A84E-8B29-0E02A49E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8F0F2-65C8-A645-A961-19008694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86E1E-9917-1E49-BF05-83BDBC1E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70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DD2F7-69D9-AC45-861E-3D9494EE1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5AFFD-9627-4744-9B2D-BB49B8C7D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13B7-56DA-EC45-9D10-804A76831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A1D5E-8D54-E24D-83BD-8A832C95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ED7A3-3C27-DC44-9033-51F6F4EE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6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ECA3-7812-B840-8EAF-FE06B90D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61BEE-5523-CC4F-9F96-ECCCB0C79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56998-97C0-DE48-B8D1-6516E51A8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DBCF0-C404-B84E-9D52-41EBF71E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E149-98D3-B748-926C-0684880D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51BA6-3236-234F-BCDE-C1E4936E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03596-1A7B-1644-9D73-91357A01B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B43E9-86EC-B64D-B2A5-BB800576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96374-1659-9244-8D08-6FBB1D48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03794-F95C-8044-9913-3FF9D2C5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193DF-4F12-0E4A-8E9E-A93860D71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6941C-5463-DF40-8F3C-B6423D2AD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BA944-92AA-AA4A-B3F0-2A05CA0C3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0D9AD-A4B4-CE4B-A3BB-244CD011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A9B16-92BD-C74B-9A1D-8CE1A47A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1E783-E71A-674D-9648-97F38E7D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76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0A25-6F4A-004F-B7BE-2BAA7C637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7D57-6DDE-4145-9360-AFBDC94D0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BEAA90-D718-4B4F-BA66-281F95A1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32F23-DA30-F445-B0E4-6FC3425A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9442E-8E3A-F44B-B864-598CDEFDD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F29050-8785-ED44-BED2-531E632E0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F56216-780A-6145-8FA4-C3A5827CA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DAB8C-4902-D642-82DE-20B7FFBC7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5693-B75F-EC45-8D75-808430FC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54C81-056C-9B4C-BB4D-88610BDA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1AB7D-F83F-5E46-80BA-0BC301E1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77AA3-3A34-874C-ADD9-C9CBC595F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0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379CB-8C09-2648-85CE-82868FC19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A2E58-B0AF-4B41-B89F-B307D76B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7C9E1-1EE0-8042-AAEB-DF2BA5B5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D6DA9-0F54-714B-BE4B-1973E02C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14672-C4BC-7845-9A20-507E032BE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C36E9-E1CA-7747-A740-D704B1FAC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0062A-9FAA-0041-92F3-0416C47E2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1EDC4-36DE-0B4A-895C-B5496206A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E9F52C-1F45-8F46-B850-2C6B4B8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5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663E-08C8-1E41-A978-5F8D9725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1614E6-D0BE-DA4A-ADC0-6804EF4F5D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4EC7C-0347-A141-A20B-365556C14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624B-B1B1-8D4A-AF06-60F2E61F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E30E2-F11C-4C41-9726-EEA64300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43D70-BAE9-4249-B6FD-AF2052DA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88736-9723-474F-BAEC-C9A643C95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BFBAE-DC6E-BC47-8FD1-BD985C5D6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DE41A-37D2-D244-8F4D-2D6A06D05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B4EE-B756-684C-AFBC-3B639E080B79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608D0-ED2A-B242-8BE2-FA2DE342C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EE1F5-14CF-0943-A691-B9EB9CA81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688D5-2F67-1941-A104-6DE1F71B6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5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E53340-83E8-004A-ADEB-C645024BF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63" y="480060"/>
            <a:ext cx="3818876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3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19D04-162E-1848-894A-5FD3A0B1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Spiritual Blind Spots</a:t>
            </a:r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  </a:t>
            </a: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2F1C-ABD3-8C41-884B-71F100F9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36" y="-297597"/>
            <a:ext cx="4771607" cy="65939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…things we don’t know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…things we don’t do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20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704079"/>
            <a:ext cx="10550025" cy="45722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Spending time </a:t>
            </a:r>
            <a:r>
              <a:rPr lang="en-US" sz="4400" dirty="0">
                <a:solidFill>
                  <a:srgbClr val="C00000">
                    <a:alpha val="80000"/>
                  </a:srgbClr>
                </a:solidFill>
              </a:rPr>
              <a:t>reading Scripture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en-US" sz="4400" dirty="0">
                <a:solidFill>
                  <a:srgbClr val="00B050">
                    <a:alpha val="80000"/>
                  </a:srgbClr>
                </a:solidFill>
              </a:rPr>
              <a:t>praying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, and 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practicing spiritual disciplines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is essential in clearing our vision.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The Bible is the greatest revelation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of who He is.</a:t>
            </a:r>
            <a:endParaRPr lang="en-US" sz="4400" dirty="0">
              <a:solidFill>
                <a:srgbClr val="0070C0">
                  <a:alpha val="80000"/>
                </a:srgb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0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704079"/>
            <a:ext cx="10550025" cy="45722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Being familiar with Scripture and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having been in the faith a long time are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the biggest challenges to </a:t>
            </a:r>
            <a:br>
              <a:rPr lang="en-US" sz="4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a healthy spiritual vision.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19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704079"/>
            <a:ext cx="10550025" cy="45722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Are we 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blind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 to the fact that we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are </a:t>
            </a:r>
            <a:r>
              <a:rPr lang="en-US" sz="4400" dirty="0">
                <a:solidFill>
                  <a:srgbClr val="C00000">
                    <a:alpha val="80000"/>
                  </a:srgbClr>
                </a:solidFill>
              </a:rPr>
              <a:t>not acting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on what we are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told in Scripture?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 </a:t>
            </a:r>
          </a:p>
          <a:p>
            <a:pPr marL="0" indent="0" algn="ctr">
              <a:buNone/>
            </a:pPr>
            <a:endParaRPr lang="en-US" sz="4400" dirty="0">
              <a:solidFill>
                <a:srgbClr val="0070C0">
                  <a:alpha val="80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4000" i="1" dirty="0">
                <a:solidFill>
                  <a:srgbClr val="00B050">
                    <a:alpha val="80000"/>
                  </a:srgbClr>
                </a:solidFill>
              </a:rPr>
              <a:t>James 1:22-27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9989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704079"/>
            <a:ext cx="10550025" cy="45722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Our knowledge of Christ and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relationship with Him should affect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our </a:t>
            </a:r>
            <a:r>
              <a:rPr lang="en-US" sz="4400" dirty="0">
                <a:solidFill>
                  <a:srgbClr val="FF0000">
                    <a:alpha val="80000"/>
                  </a:srgbClr>
                </a:solidFill>
              </a:rPr>
              <a:t>heart</a:t>
            </a:r>
            <a:r>
              <a:rPr lang="en-US" sz="4400" dirty="0">
                <a:solidFill>
                  <a:srgbClr val="FF0000"/>
                </a:solidFill>
              </a:rPr>
              <a:t>s,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how we 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spea</a:t>
            </a:r>
            <a:r>
              <a:rPr lang="en-US" sz="4400" dirty="0">
                <a:solidFill>
                  <a:srgbClr val="0070C0"/>
                </a:solidFill>
              </a:rPr>
              <a:t>k,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 and how we </a:t>
            </a:r>
            <a:r>
              <a:rPr lang="en-US" sz="4400" dirty="0">
                <a:solidFill>
                  <a:srgbClr val="00B050">
                    <a:alpha val="80000"/>
                  </a:srgbClr>
                </a:solidFill>
              </a:rPr>
              <a:t>behave.</a:t>
            </a:r>
            <a:endParaRPr lang="en-US" sz="4000" i="1" dirty="0">
              <a:solidFill>
                <a:srgbClr val="00B050">
                  <a:alpha val="80000"/>
                </a:srgb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160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19D04-162E-1848-894A-5FD3A0B1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Correct </a:t>
            </a: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Vision</a:t>
            </a:r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  </a:t>
            </a: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2F1C-ABD3-8C41-884B-71F100F9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36" y="-297597"/>
            <a:ext cx="4771607" cy="65939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…should motivate us to </a:t>
            </a:r>
            <a:r>
              <a:rPr lang="en-US" sz="4400" b="1" dirty="0">
                <a:solidFill>
                  <a:schemeClr val="tx1">
                    <a:alpha val="80000"/>
                  </a:schemeClr>
                </a:solidFill>
              </a:rPr>
              <a:t>show grace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to everyone around us.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00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B0252E-F689-4649-8555-B1514E15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95169"/>
            <a:ext cx="4524973" cy="39020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Is my vision cloudy? 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What are my blind spots?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EB8A93-10D3-254D-B5DE-1E8A16061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499" r="21501"/>
          <a:stretch/>
        </p:blipFill>
        <p:spPr>
          <a:xfrm>
            <a:off x="6021086" y="544777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216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2DC24FE-60EB-ED45-91B6-66C58A5C38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43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19D04-162E-1848-894A-5FD3A0B1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200" b="1">
                <a:solidFill>
                  <a:srgbClr val="FFFFFF"/>
                </a:solidFill>
              </a:rPr>
              <a:t>Inherited Blindness: </a:t>
            </a:r>
            <a:br>
              <a:rPr lang="en-US" sz="5200" b="1">
                <a:solidFill>
                  <a:srgbClr val="FFFFFF"/>
                </a:solidFill>
              </a:rPr>
            </a:br>
            <a:r>
              <a:rPr lang="en-US" sz="5200" i="1">
                <a:solidFill>
                  <a:srgbClr val="FFFFFF"/>
                </a:solidFill>
              </a:rPr>
              <a:t>The Blindness of Adam’s Race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2F1C-ABD3-8C41-884B-71F100F9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36" y="-297597"/>
            <a:ext cx="4771607" cy="65939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All humans are born into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tx1">
                    <a:alpha val="80000"/>
                  </a:schemeClr>
                </a:solidFill>
              </a:rPr>
              <a:t>spiritual darkness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64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5B1046-E83F-1049-B746-9C374CB8F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5" y="1106007"/>
            <a:ext cx="10550025" cy="1182927"/>
          </a:xfrm>
        </p:spPr>
        <p:txBody>
          <a:bodyPr anchor="b">
            <a:normAutofit/>
          </a:bodyPr>
          <a:lstStyle/>
          <a:p>
            <a:r>
              <a:rPr lang="en-US" sz="5600" dirty="0"/>
              <a:t>John 9:35-41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5BCC-F9A1-F34D-ACD3-3024DA651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4" y="2103424"/>
            <a:ext cx="10550025" cy="36773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This man who was </a:t>
            </a:r>
            <a:r>
              <a:rPr lang="en-US" sz="4400" dirty="0">
                <a:solidFill>
                  <a:srgbClr val="C00000">
                    <a:alpha val="80000"/>
                  </a:srgbClr>
                </a:solidFill>
              </a:rPr>
              <a:t>born blind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was 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healed spiritually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by placing his trust in Jesus.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i="1" dirty="0">
                <a:solidFill>
                  <a:schemeClr val="tx1">
                    <a:alpha val="80000"/>
                  </a:schemeClr>
                </a:solidFill>
              </a:rPr>
              <a:t>Have I taken this same step of faith?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9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19D04-162E-1848-894A-5FD3A0B1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200" b="1" dirty="0">
                <a:solidFill>
                  <a:srgbClr val="FFFFFF"/>
                </a:solidFill>
              </a:rPr>
              <a:t>Willful</a:t>
            </a: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Blindness</a:t>
            </a: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2F1C-ABD3-8C41-884B-71F100F9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36" y="-297597"/>
            <a:ext cx="4771607" cy="65939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…of the Jews and Pharisees.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60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5BCC-F9A1-F34D-ACD3-3024DA651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271752"/>
            <a:ext cx="10550025" cy="500454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They hear about the healing work of Jesus, but they</a:t>
            </a:r>
            <a:r>
              <a:rPr lang="en-US" sz="4400" dirty="0">
                <a:solidFill>
                  <a:schemeClr val="accent2">
                    <a:lumMod val="75000"/>
                    <a:alpha val="80000"/>
                  </a:schemeClr>
                </a:solidFill>
              </a:rPr>
              <a:t> harden their hearts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toward Him each time.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*personal 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traditions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*</a:t>
            </a:r>
            <a:r>
              <a:rPr lang="en-US" sz="4400" dirty="0">
                <a:solidFill>
                  <a:srgbClr val="FF0000">
                    <a:alpha val="80000"/>
                  </a:srgbClr>
                </a:solidFill>
              </a:rPr>
              <a:t>prejudice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*</a:t>
            </a:r>
            <a:r>
              <a:rPr lang="en-US" sz="4400" dirty="0">
                <a:solidFill>
                  <a:srgbClr val="00B050">
                    <a:alpha val="80000"/>
                  </a:srgbClr>
                </a:solidFill>
              </a:rPr>
              <a:t>pride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2993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5BCC-F9A1-F34D-ACD3-3024DA651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3189"/>
            <a:ext cx="10515600" cy="5373774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Do my </a:t>
            </a: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convictions or traditions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take precedent over what Scripture teaches?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Do I </a:t>
            </a:r>
            <a:r>
              <a:rPr lang="en-US" sz="4400" dirty="0">
                <a:solidFill>
                  <a:srgbClr val="C00000">
                    <a:alpha val="80000"/>
                  </a:srgbClr>
                </a:solidFill>
              </a:rPr>
              <a:t>refuse to listen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to the Word of God and change in light of Truth?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Does my </a:t>
            </a:r>
            <a:r>
              <a:rPr lang="en-US" sz="4400" dirty="0">
                <a:solidFill>
                  <a:srgbClr val="00B050">
                    <a:alpha val="80000"/>
                  </a:srgbClr>
                </a:solidFill>
              </a:rPr>
              <a:t>pride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 stand in the way of true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repentance?</a:t>
            </a:r>
            <a:endParaRPr lang="en-US" sz="4400" dirty="0">
              <a:solidFill>
                <a:srgbClr val="00B050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44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19D04-162E-1848-894A-5FD3A0B1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Partial Blindness:</a:t>
            </a: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Cataracts</a:t>
            </a:r>
            <a:br>
              <a:rPr lang="en-US" sz="5200" b="1" dirty="0">
                <a:solidFill>
                  <a:srgbClr val="FFFFFF"/>
                </a:solidFill>
              </a:rPr>
            </a:br>
            <a:br>
              <a:rPr lang="en-US" sz="5200" b="1" dirty="0">
                <a:solidFill>
                  <a:srgbClr val="FFFFFF"/>
                </a:solidFill>
              </a:rPr>
            </a:br>
            <a:r>
              <a:rPr lang="en-US" sz="5200" b="1" dirty="0">
                <a:solidFill>
                  <a:srgbClr val="FFFFFF"/>
                </a:solidFill>
              </a:rPr>
              <a:t>  </a:t>
            </a: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E2F1C-ABD3-8C41-884B-71F100F93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136" y="-297597"/>
            <a:ext cx="4771607" cy="65939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…the disciples</a:t>
            </a: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79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912479"/>
            <a:ext cx="10550025" cy="43638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Cataracts are cloudy or blind spots that prevent us from focusing or seeing clearly.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Did they see the suffering around them?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Do we?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946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D2B27-2970-8E48-8CC2-640EF31D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912479"/>
            <a:ext cx="10550025" cy="4363816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It is not inherited or willful blindness that is </a:t>
            </a:r>
            <a:r>
              <a:rPr lang="en-US" sz="4400" dirty="0">
                <a:solidFill>
                  <a:srgbClr val="C00000">
                    <a:alpha val="80000"/>
                  </a:srgbClr>
                </a:solidFill>
              </a:rPr>
              <a:t>the greatest vision issue </a:t>
            </a: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for most of us.</a:t>
            </a:r>
          </a:p>
          <a:p>
            <a:pPr marL="0" indent="0" algn="ctr">
              <a:buNone/>
            </a:pPr>
            <a:endParaRPr lang="en-US" sz="44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It is the cataracts of our hearts that blur </a:t>
            </a:r>
            <a:br>
              <a:rPr lang="en-US" sz="4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4400" dirty="0">
                <a:solidFill>
                  <a:schemeClr val="tx1">
                    <a:alpha val="80000"/>
                  </a:schemeClr>
                </a:solidFill>
              </a:rPr>
              <a:t>our ability to see the world </a:t>
            </a:r>
            <a:br>
              <a:rPr lang="en-US" sz="4400" dirty="0">
                <a:solidFill>
                  <a:schemeClr val="tx1">
                    <a:alpha val="80000"/>
                  </a:schemeClr>
                </a:solidFill>
              </a:rPr>
            </a:br>
            <a:r>
              <a:rPr lang="en-US" sz="4400" dirty="0">
                <a:solidFill>
                  <a:srgbClr val="0070C0">
                    <a:alpha val="80000"/>
                  </a:srgbClr>
                </a:solidFill>
              </a:rPr>
              <a:t>the way God sees the world.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350D8D-73D6-4132-89B5-DD52F3962A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88224" y="2325422"/>
            <a:ext cx="465458" cy="872153"/>
            <a:chOff x="11388224" y="2325422"/>
            <a:chExt cx="465458" cy="872153"/>
          </a:xfrm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03764" y="232542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62544" y="255471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8224" y="306986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7243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349</Words>
  <Application>Microsoft Macintosh PowerPoint</Application>
  <PresentationFormat>Widescreen</PresentationFormat>
  <Paragraphs>63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Inherited Blindness:  The Blindness of Adam’s Race</vt:lpstr>
      <vt:lpstr>John 9:35-41</vt:lpstr>
      <vt:lpstr>Willful Blindness</vt:lpstr>
      <vt:lpstr>PowerPoint Presentation</vt:lpstr>
      <vt:lpstr>PowerPoint Presentation</vt:lpstr>
      <vt:lpstr>  Partial Blindness: Cataracts    </vt:lpstr>
      <vt:lpstr>PowerPoint Presentation</vt:lpstr>
      <vt:lpstr>PowerPoint Presentation</vt:lpstr>
      <vt:lpstr>  Spiritual Blind Spots    </vt:lpstr>
      <vt:lpstr>PowerPoint Presentation</vt:lpstr>
      <vt:lpstr>PowerPoint Presentation</vt:lpstr>
      <vt:lpstr>PowerPoint Presentation</vt:lpstr>
      <vt:lpstr>PowerPoint Presentation</vt:lpstr>
      <vt:lpstr>  Correct  Vision    </vt:lpstr>
      <vt:lpstr>Is my vision cloudy?   What are my blind spots?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2</cp:revision>
  <dcterms:created xsi:type="dcterms:W3CDTF">2020-12-18T15:59:53Z</dcterms:created>
  <dcterms:modified xsi:type="dcterms:W3CDTF">2021-02-05T15:54:33Z</dcterms:modified>
</cp:coreProperties>
</file>