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810" y="5571058"/>
            <a:ext cx="7496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cs typeface="Xingkai SC Bold"/>
              </a:rPr>
              <a:t>The </a:t>
            </a:r>
            <a:r>
              <a:rPr lang="en-US" sz="8000" dirty="0">
                <a:latin typeface="Xingkai SC Bold"/>
                <a:cs typeface="Xingkai SC Bold"/>
              </a:rPr>
              <a:t>One</a:t>
            </a:r>
          </a:p>
        </p:txBody>
      </p:sp>
      <p:pic>
        <p:nvPicPr>
          <p:cNvPr id="3" name="Picture 2" descr="A picture containing fruit, table, sitting, small&#10;&#10;Description automatically generated">
            <a:extLst>
              <a:ext uri="{FF2B5EF4-FFF2-40B4-BE49-F238E27FC236}">
                <a16:creationId xmlns:a16="http://schemas.microsoft.com/office/drawing/2014/main" id="{8CC94285-8C92-A74A-A116-71ED01B9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0868" y="75012"/>
            <a:ext cx="14381357" cy="54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4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Lena </a:t>
            </a:r>
            <a:r>
              <a:rPr lang="en-US" sz="5400" dirty="0" err="1">
                <a:solidFill>
                  <a:srgbClr val="800000"/>
                </a:solidFill>
                <a:latin typeface="Xingkai SC Bold"/>
                <a:cs typeface="Xingkai SC Bold"/>
              </a:rPr>
              <a:t>Fenner</a:t>
            </a:r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 </a:t>
            </a:r>
            <a:r>
              <a:rPr lang="en-US" sz="5400" dirty="0" err="1">
                <a:solidFill>
                  <a:srgbClr val="800000"/>
                </a:solidFill>
                <a:latin typeface="Xingkai SC Bold"/>
                <a:cs typeface="Xingkai SC Bold"/>
              </a:rPr>
              <a:t>Dennet</a:t>
            </a:r>
            <a:endParaRPr lang="en-US" sz="5400" dirty="0">
              <a:solidFill>
                <a:srgbClr val="800000"/>
              </a:solidFill>
              <a:latin typeface="Xingkai SC Bold"/>
              <a:cs typeface="Xingkai S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have realized the incompleteness of our system of organization for our girls and young women.</a:t>
            </a:r>
          </a:p>
          <a:p>
            <a:pPr marL="0" indent="0" algn="ctr">
              <a:buNone/>
            </a:pPr>
            <a:r>
              <a:rPr lang="en-US" sz="4000" dirty="0"/>
              <a:t>(1905)</a:t>
            </a:r>
          </a:p>
        </p:txBody>
      </p:sp>
    </p:spTree>
    <p:extLst>
      <p:ext uri="{BB962C8B-B14F-4D97-AF65-F5344CB8AC3E}">
        <p14:creationId xmlns:p14="http://schemas.microsoft.com/office/powerpoint/2010/main" val="620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309"/>
          </a:xfrm>
        </p:spPr>
        <p:txBody>
          <a:bodyPr>
            <a:normAutofit fontScale="90000"/>
          </a:bodyPr>
          <a:lstStyle/>
          <a:p>
            <a:endParaRPr lang="en-US" sz="5400" dirty="0">
              <a:solidFill>
                <a:srgbClr val="660066"/>
              </a:solidFill>
              <a:latin typeface="Xingkai SC Bold"/>
              <a:cs typeface="Xingkai S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158"/>
            <a:ext cx="8229600" cy="41610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800" dirty="0">
                <a:solidFill>
                  <a:srgbClr val="660066"/>
                </a:solidFill>
                <a:latin typeface="Xingkai SC Bold"/>
                <a:cs typeface="Xingkai SC Bold"/>
              </a:rPr>
              <a:t>WNAC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Shine! Conferences (2015)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Miley</a:t>
            </a:r>
            <a:r>
              <a:rPr lang="en-US" dirty="0"/>
              <a:t> International Student Scholarships </a:t>
            </a:r>
          </a:p>
          <a:p>
            <a:pPr marL="0" indent="0" algn="ctr">
              <a:buNone/>
            </a:pPr>
            <a:r>
              <a:rPr lang="en-US" dirty="0"/>
              <a:t>(2015)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Flourish Ladies’ Day Events (2020)</a:t>
            </a:r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June 13, 1935....</a:t>
            </a:r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WNAC</a:t>
            </a:r>
            <a:r>
              <a:rPr lang="en-US" sz="4000" dirty="0">
                <a:cs typeface="Xingkai SC Bold"/>
              </a:rPr>
              <a:t> </a:t>
            </a:r>
            <a:r>
              <a:rPr lang="en-US" dirty="0">
                <a:cs typeface="Xingkai SC Bold"/>
              </a:rPr>
              <a:t>was organized</a:t>
            </a:r>
            <a:r>
              <a:rPr lang="en-US" sz="4000" dirty="0">
                <a:cs typeface="Xingkai SC Bold"/>
              </a:rPr>
              <a:t>.</a:t>
            </a:r>
          </a:p>
          <a:p>
            <a:pPr marL="0" indent="0" algn="ctr">
              <a:buNone/>
            </a:pPr>
            <a:endParaRPr lang="en-US" sz="4000" b="1" dirty="0">
              <a:cs typeface="Xingkai SC Bold"/>
            </a:endParaRPr>
          </a:p>
          <a:p>
            <a:pPr marL="0" indent="0" algn="ctr">
              <a:buNone/>
            </a:pPr>
            <a:r>
              <a:rPr lang="en-US" sz="4000" dirty="0">
                <a:cs typeface="Xingkai SC Bold"/>
              </a:rPr>
              <a:t>Our mission and purpose remain the same. However, each local group should structure themselves to best meet the needs of their women.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hanksgiving backgroundlightstock_561433_full_phyllis cop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584"/>
          <a:stretch>
            <a:fillRect/>
          </a:stretch>
        </p:blipFill>
        <p:spPr>
          <a:xfrm>
            <a:off x="1485644" y="216982"/>
            <a:ext cx="6279657" cy="470974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5263" y="4800600"/>
            <a:ext cx="7780421" cy="1371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We are </a:t>
            </a:r>
            <a:r>
              <a:rPr lang="en-US" sz="4800" dirty="0">
                <a:solidFill>
                  <a:srgbClr val="800000"/>
                </a:solidFill>
                <a:latin typeface="Xingkai SC Bold"/>
                <a:cs typeface="Xingkai SC Bold"/>
              </a:rPr>
              <a:t>better together</a:t>
            </a:r>
            <a:r>
              <a:rPr lang="en-US" sz="3200" dirty="0"/>
              <a:t>. Together we will accomplish more for the Kingdom.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83291-945E-6C4F-AC8A-B01F8B32246C}"/>
              </a:ext>
            </a:extLst>
          </p:cNvPr>
          <p:cNvSpPr txBox="1"/>
          <p:nvPr/>
        </p:nvSpPr>
        <p:spPr>
          <a:xfrm>
            <a:off x="1882272" y="257185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D8CBAC"/>
                </a:solidFill>
                <a:latin typeface="October Moon" pitchFamily="2" charset="77"/>
              </a:rPr>
              <a:t>Better  Together</a:t>
            </a:r>
          </a:p>
        </p:txBody>
      </p:sp>
    </p:spTree>
    <p:extLst>
      <p:ext uri="{BB962C8B-B14F-4D97-AF65-F5344CB8AC3E}">
        <p14:creationId xmlns:p14="http://schemas.microsoft.com/office/powerpoint/2010/main" val="384823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Join me and be </a:t>
            </a:r>
            <a:r>
              <a:rPr lang="en-US" sz="6000" dirty="0">
                <a:solidFill>
                  <a:srgbClr val="800000"/>
                </a:solidFill>
                <a:latin typeface="October Moon" pitchFamily="2" charset="77"/>
                <a:cs typeface="Xingkai SC Bold"/>
              </a:rPr>
              <a:t>the one </a:t>
            </a:r>
            <a:r>
              <a:rPr lang="en-US" sz="4000" dirty="0">
                <a:cs typeface="Xingkai SC Bold"/>
              </a:rPr>
              <a:t>who is grateful and </a:t>
            </a:r>
            <a:r>
              <a:rPr lang="en-US" sz="4000" i="1" dirty="0">
                <a:cs typeface="Xingkai SC Bold"/>
              </a:rPr>
              <a:t>“makes known His deeds and talks of His wondrous works” </a:t>
            </a:r>
          </a:p>
          <a:p>
            <a:pPr marL="0" indent="0" algn="ctr">
              <a:buNone/>
            </a:pPr>
            <a:r>
              <a:rPr lang="en-US" sz="4000" dirty="0">
                <a:cs typeface="Xingkai SC Bold"/>
              </a:rPr>
              <a:t>(Psalm 105:1-2).</a:t>
            </a:r>
            <a:endParaRPr lang="en-US" dirty="0"/>
          </a:p>
        </p:txBody>
      </p:sp>
      <p:pic>
        <p:nvPicPr>
          <p:cNvPr id="7" name="Picture 6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 wnac logos 1024x76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dirty="0">
                <a:solidFill>
                  <a:srgbClr val="800000"/>
                </a:solidFill>
                <a:latin typeface="Xingkai SC Bold"/>
                <a:cs typeface="Xingkai SC Bold"/>
              </a:rPr>
              <a:t>Psalms</a:t>
            </a:r>
            <a:r>
              <a:rPr lang="en-US" sz="4400" dirty="0"/>
              <a:t> are filled with  </a:t>
            </a:r>
          </a:p>
          <a:p>
            <a:pPr marL="0" indent="0" algn="ctr">
              <a:buNone/>
            </a:pPr>
            <a:r>
              <a:rPr lang="en-US" sz="4400" dirty="0"/>
              <a:t>reminders to be thankful.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100:4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105, 106, 107, 118 – verse 1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118:29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136:1-3 and 26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pondering thanksgiving, do you think of the ten lepers?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</a:rPr>
              <a:t>Luke 17:11-19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400" dirty="0"/>
              <a:t>What about </a:t>
            </a:r>
            <a:r>
              <a:rPr lang="en-US" sz="6000" dirty="0">
                <a:solidFill>
                  <a:srgbClr val="800000"/>
                </a:solidFill>
                <a:latin typeface="Xingkai SC Bold"/>
                <a:cs typeface="Xingkai SC Bold"/>
              </a:rPr>
              <a:t>the one?</a:t>
            </a:r>
            <a:endParaRPr lang="en-US" sz="6000" dirty="0"/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0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800000"/>
                </a:solidFill>
                <a:latin typeface="Xingkai SC Bold"/>
                <a:cs typeface="Xingkai SC Bold"/>
              </a:rPr>
              <a:t>Amos Sutton </a:t>
            </a:r>
            <a:r>
              <a:rPr lang="en-US" sz="4400" dirty="0">
                <a:latin typeface="Xingkai SC Bold"/>
                <a:cs typeface="Xingkai SC Bold"/>
              </a:rPr>
              <a:t>(1847)</a:t>
            </a:r>
          </a:p>
          <a:p>
            <a:pPr marL="0" indent="0" algn="ctr">
              <a:buNone/>
            </a:pPr>
            <a:endParaRPr lang="en-US" sz="4000" dirty="0">
              <a:cs typeface="Xingkai SC Bold"/>
            </a:endParaRPr>
          </a:p>
          <a:p>
            <a:pPr marL="0" indent="0" algn="ctr">
              <a:buNone/>
            </a:pPr>
            <a:r>
              <a:rPr lang="en-US" sz="4000" dirty="0">
                <a:cs typeface="Xingkai SC Bold"/>
              </a:rPr>
              <a:t>Teach your children about missions. Sow the seed in their young hearts and it will blossom and bring forth fruit when they are men and women.</a:t>
            </a:r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77"/>
            <a:ext cx="9144000" cy="12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Xingkai SC Bold"/>
                <a:cs typeface="Xingkai SC Bold"/>
              </a:rPr>
              <a:t>WNAC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Young People’s Association</a:t>
            </a:r>
          </a:p>
          <a:p>
            <a:pPr marL="0" indent="0" algn="ctr">
              <a:buNone/>
            </a:pPr>
            <a:r>
              <a:rPr lang="en-US" dirty="0"/>
              <a:t>Girls’ Association </a:t>
            </a:r>
          </a:p>
          <a:p>
            <a:pPr marL="0" indent="0" algn="ctr">
              <a:buNone/>
            </a:pPr>
            <a:r>
              <a:rPr lang="en-US" dirty="0"/>
              <a:t>Declamation contests</a:t>
            </a:r>
          </a:p>
          <a:p>
            <a:pPr marL="0" indent="0" algn="ctr">
              <a:buNone/>
            </a:pPr>
            <a:r>
              <a:rPr lang="en-US" dirty="0"/>
              <a:t>FWB League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Joined forces with Randall House:</a:t>
            </a:r>
          </a:p>
          <a:p>
            <a:pPr marL="0" indent="0" algn="ctr">
              <a:buNone/>
            </a:pPr>
            <a:r>
              <a:rPr lang="en-US" dirty="0"/>
              <a:t>NYC</a:t>
            </a:r>
          </a:p>
          <a:p>
            <a:pPr marL="0" indent="0" algn="ctr">
              <a:buNone/>
            </a:pPr>
            <a:r>
              <a:rPr lang="en-US" dirty="0"/>
              <a:t>Vertical III</a:t>
            </a:r>
          </a:p>
        </p:txBody>
      </p:sp>
    </p:spTree>
    <p:extLst>
      <p:ext uri="{BB962C8B-B14F-4D97-AF65-F5344CB8AC3E}">
        <p14:creationId xmlns:p14="http://schemas.microsoft.com/office/powerpoint/2010/main" val="370337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Xingkai SC Bold"/>
                <a:cs typeface="Xingkai SC Bold"/>
              </a:rPr>
              <a:t>Women </a:t>
            </a:r>
            <a:r>
              <a:rPr lang="en-US" dirty="0">
                <a:latin typeface="+mn-lt"/>
                <a:cs typeface="Xingkai SC Bold"/>
              </a:rPr>
              <a:t>since 1875</a:t>
            </a:r>
            <a:endParaRPr lang="en-US" sz="6000" dirty="0">
              <a:solidFill>
                <a:srgbClr val="0000FF"/>
              </a:solidFill>
              <a:latin typeface="Xingkai SC Bold"/>
              <a:cs typeface="Xingkai S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Strong supporters of our colleges.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Specific projects and scholarships:</a:t>
            </a:r>
          </a:p>
          <a:p>
            <a:pPr marL="0" indent="0" algn="ctr">
              <a:buNone/>
            </a:pPr>
            <a:r>
              <a:rPr lang="en-US" dirty="0"/>
              <a:t>State WAC sponsored</a:t>
            </a:r>
          </a:p>
          <a:p>
            <a:pPr marL="0" indent="0" algn="ctr">
              <a:buNone/>
            </a:pPr>
            <a:r>
              <a:rPr lang="en-US" b="1" dirty="0"/>
              <a:t>Nationally sponsored by </a:t>
            </a:r>
            <a:r>
              <a:rPr lang="en-US" sz="4800" dirty="0">
                <a:solidFill>
                  <a:srgbClr val="0000FF"/>
                </a:solidFill>
                <a:latin typeface="Xingkai SC Bold"/>
                <a:cs typeface="Xingkai SC Bold"/>
              </a:rPr>
              <a:t>WNAC</a:t>
            </a:r>
          </a:p>
          <a:p>
            <a:pPr marL="0" indent="0" algn="ctr">
              <a:buNone/>
            </a:pPr>
            <a:r>
              <a:rPr lang="en-US" dirty="0"/>
              <a:t>Cleo </a:t>
            </a:r>
            <a:r>
              <a:rPr lang="en-US" dirty="0" err="1"/>
              <a:t>Pursell</a:t>
            </a:r>
            <a:r>
              <a:rPr lang="en-US" dirty="0"/>
              <a:t> Foreign Student (1963)</a:t>
            </a:r>
          </a:p>
          <a:p>
            <a:pPr marL="0" indent="0" algn="ctr">
              <a:buNone/>
            </a:pPr>
            <a:r>
              <a:rPr lang="en-US" dirty="0"/>
              <a:t>Dr. Mary R. </a:t>
            </a:r>
            <a:r>
              <a:rPr lang="en-US" dirty="0" err="1"/>
              <a:t>Wisehart</a:t>
            </a:r>
            <a:r>
              <a:rPr lang="en-US" dirty="0"/>
              <a:t> Student (1957)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2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1878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The first edition of </a:t>
            </a:r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Missionary Helper </a:t>
            </a:r>
            <a:r>
              <a:rPr lang="en-US" dirty="0"/>
              <a:t>was published to raise support and inform women of activities and needs on the mission field.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Heartbeat.....Aim.....Contact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800000"/>
                </a:solidFill>
              </a:rPr>
              <a:t>ONE Magazine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800000"/>
                </a:solidFill>
              </a:rPr>
              <a:t>Treasure</a:t>
            </a:r>
          </a:p>
        </p:txBody>
      </p:sp>
    </p:spTree>
    <p:extLst>
      <p:ext uri="{BB962C8B-B14F-4D97-AF65-F5344CB8AC3E}">
        <p14:creationId xmlns:p14="http://schemas.microsoft.com/office/powerpoint/2010/main" val="36717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Godly women </a:t>
            </a:r>
            <a:r>
              <a:rPr lang="en-US" sz="4000" dirty="0">
                <a:cs typeface="Xingkai SC Bold"/>
              </a:rPr>
              <a:t>in each generation serve the Lord faithfully and give sacrificially.</a:t>
            </a:r>
            <a:endParaRPr lang="en-US" sz="5400" dirty="0">
              <a:solidFill>
                <a:srgbClr val="800000"/>
              </a:solidFill>
              <a:latin typeface="Xingkai SC Bold"/>
              <a:cs typeface="Xingkai SC Bold"/>
            </a:endParaRPr>
          </a:p>
        </p:txBody>
      </p:sp>
      <p:pic>
        <p:nvPicPr>
          <p:cNvPr id="6" name="Content Placeholder 5" descr="Thanksgiving backgroundlightstock_561433_full_phyllis 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8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4399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800000"/>
                </a:solidFill>
                <a:latin typeface="Xingkai SC Bold"/>
                <a:cs typeface="Xingkai SC Bold"/>
              </a:rPr>
              <a:t>Mrs. Mary Augusta Wade </a:t>
            </a:r>
            <a:r>
              <a:rPr lang="en-US" sz="6000" dirty="0" err="1">
                <a:solidFill>
                  <a:srgbClr val="800000"/>
                </a:solidFill>
                <a:latin typeface="Xingkai SC Bold"/>
                <a:cs typeface="Xingkai SC Bold"/>
              </a:rPr>
              <a:t>Bachelder</a:t>
            </a:r>
            <a:br>
              <a:rPr lang="en-US" dirty="0">
                <a:solidFill>
                  <a:srgbClr val="800000"/>
                </a:solidFill>
                <a:latin typeface="Xingkai SC Bold"/>
                <a:cs typeface="Xingkai SC Bol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579"/>
            <a:ext cx="8229600" cy="4254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cs typeface="Xingkai SC Bold"/>
              </a:rPr>
              <a:t>With the passing of years, </a:t>
            </a:r>
            <a:r>
              <a:rPr lang="en-US" sz="4000" dirty="0" err="1">
                <a:cs typeface="Xingkai SC Bold"/>
              </a:rPr>
              <a:t>acquaintanship</a:t>
            </a:r>
            <a:r>
              <a:rPr lang="en-US" sz="4000" dirty="0">
                <a:cs typeface="Xingkai SC Bold"/>
              </a:rPr>
              <a:t> and Christian fellowship have grown and </a:t>
            </a:r>
            <a:r>
              <a:rPr lang="en-US" sz="4000" dirty="0">
                <a:solidFill>
                  <a:srgbClr val="800000"/>
                </a:solidFill>
                <a:cs typeface="Xingkai SC Bold"/>
              </a:rPr>
              <a:t>Freewill Baptist women</a:t>
            </a:r>
            <a:r>
              <a:rPr lang="en-US" sz="4000" dirty="0">
                <a:cs typeface="Xingkai SC Bold"/>
              </a:rPr>
              <a:t> have been ready to keep step with the onward march of Christ’s Kingdom. (1905)</a:t>
            </a:r>
          </a:p>
          <a:p>
            <a:pPr marL="0" indent="0" algn="ctr">
              <a:buNone/>
            </a:pPr>
            <a:endParaRPr lang="en-US" sz="4000" dirty="0">
              <a:latin typeface="Xingkai SC Bold"/>
              <a:cs typeface="Xingkai SC Bold"/>
            </a:endParaRPr>
          </a:p>
        </p:txBody>
      </p:sp>
    </p:spTree>
    <p:extLst>
      <p:ext uri="{BB962C8B-B14F-4D97-AF65-F5344CB8AC3E}">
        <p14:creationId xmlns:p14="http://schemas.microsoft.com/office/powerpoint/2010/main" val="28077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343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October Moon</vt:lpstr>
      <vt:lpstr>Xingkai SC Bold</vt:lpstr>
      <vt:lpstr>Office Theme</vt:lpstr>
      <vt:lpstr>PowerPoint Presentation</vt:lpstr>
      <vt:lpstr>PowerPoint Presentation</vt:lpstr>
      <vt:lpstr>PowerPoint Presentation</vt:lpstr>
      <vt:lpstr>PowerPoint Presentation</vt:lpstr>
      <vt:lpstr>WNAC</vt:lpstr>
      <vt:lpstr>Women since 1875</vt:lpstr>
      <vt:lpstr>1878</vt:lpstr>
      <vt:lpstr>PowerPoint Presentation</vt:lpstr>
      <vt:lpstr>Mrs. Mary Augusta Wade Bachelder </vt:lpstr>
      <vt:lpstr>Lena Fenner Dennet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14</cp:revision>
  <dcterms:created xsi:type="dcterms:W3CDTF">2020-09-03T15:57:35Z</dcterms:created>
  <dcterms:modified xsi:type="dcterms:W3CDTF">2020-09-08T13:41:37Z</dcterms:modified>
</cp:coreProperties>
</file>