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8" r:id="rId19"/>
    <p:sldId id="273" r:id="rId20"/>
    <p:sldId id="274" r:id="rId21"/>
    <p:sldId id="275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B1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4" d="100"/>
          <a:sy n="54" d="100"/>
        </p:scale>
        <p:origin x="-10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CACCB9-3E98-3C4D-AE72-C8C2530E9129}" type="datetimeFigureOut">
              <a:rPr lang="en-US" smtClean="0"/>
              <a:t>8/26/19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746CFD-1B3F-BA4C-8B2F-857E83F25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095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46CFD-1B3F-BA4C-8B2F-857E83F251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093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8/26/19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8/26/19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8/26/19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8/26/19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8/26/19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8/26/19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8/26/19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8/26/19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8/26/19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8/26/19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8/26/19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54AB02A5-4FE5-49D9-9E24-09F23B90C450}" type="datetimeFigureOut">
              <a:rPr lang="en-US" smtClean="0"/>
              <a:t>8/26/19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 eaLnBrk="1" latinLnBrk="0" hangingPunct="1"/>
            <a:fld id="{6294C92D-0306-4E69-9CD3-20855E849650}" type="slidenum">
              <a:rPr kumimoji="0" lang="en-US" smtClean="0"/>
              <a:t>‹#›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Lucida Calligraphy"/>
                <a:cs typeface="Lucida Calligraphy"/>
              </a:rPr>
              <a:t>Spiritual Disciplines</a:t>
            </a:r>
            <a:endParaRPr lang="en-US" b="1" dirty="0">
              <a:latin typeface="Lucida Calligraphy"/>
              <a:cs typeface="Lucida Calligraphy"/>
            </a:endParaRPr>
          </a:p>
        </p:txBody>
      </p:sp>
      <p:pic>
        <p:nvPicPr>
          <p:cNvPr id="6" name="Content Placeholder 5" descr="lightstock_64553_full_phyllis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0" b="1990"/>
          <a:stretch>
            <a:fillRect/>
          </a:stretch>
        </p:blipFill>
        <p:spPr>
          <a:xfrm>
            <a:off x="987905" y="1560770"/>
            <a:ext cx="8156095" cy="5297230"/>
          </a:xfrm>
        </p:spPr>
      </p:pic>
    </p:spTree>
    <p:extLst>
      <p:ext uri="{BB962C8B-B14F-4D97-AF65-F5344CB8AC3E}">
        <p14:creationId xmlns:p14="http://schemas.microsoft.com/office/powerpoint/2010/main" val="2113796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i="1" dirty="0" smtClean="0">
                <a:latin typeface="Lucida Calligraphy"/>
                <a:cs typeface="Lucida Calligraphy"/>
              </a:rPr>
              <a:t>Prayer</a:t>
            </a:r>
            <a:endParaRPr lang="en-US" sz="4800" b="1" i="1" dirty="0">
              <a:latin typeface="Lucida Calligraphy"/>
              <a:cs typeface="Lucida Calligraphy"/>
            </a:endParaRPr>
          </a:p>
        </p:txBody>
      </p:sp>
      <p:pic>
        <p:nvPicPr>
          <p:cNvPr id="4" name="Content Placeholder 3" descr="praye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6" b="3366"/>
          <a:stretch>
            <a:fillRect/>
          </a:stretch>
        </p:blipFill>
        <p:spPr>
          <a:xfrm>
            <a:off x="987905" y="1770761"/>
            <a:ext cx="8156095" cy="5221890"/>
          </a:xfrm>
        </p:spPr>
      </p:pic>
    </p:spTree>
    <p:extLst>
      <p:ext uri="{BB962C8B-B14F-4D97-AF65-F5344CB8AC3E}">
        <p14:creationId xmlns:p14="http://schemas.microsoft.com/office/powerpoint/2010/main" val="252892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en-US" sz="4400" dirty="0" smtClean="0"/>
              <a:t>God’s expectation </a:t>
            </a:r>
            <a:r>
              <a:rPr lang="en-US" sz="4400" dirty="0" smtClean="0">
                <a:solidFill>
                  <a:srgbClr val="3366FF"/>
                </a:solidFill>
              </a:rPr>
              <a:t>that</a:t>
            </a:r>
            <a:r>
              <a:rPr lang="en-US" sz="4400" dirty="0" smtClean="0"/>
              <a:t> we pray is clear in Scripture.</a:t>
            </a:r>
          </a:p>
          <a:p>
            <a:pPr marL="82296" indent="0" algn="ctr">
              <a:buNone/>
            </a:pPr>
            <a:endParaRPr lang="en-US" sz="4400" dirty="0"/>
          </a:p>
          <a:p>
            <a:pPr marL="82296" indent="0" algn="ctr">
              <a:buNone/>
            </a:pPr>
            <a:r>
              <a:rPr lang="en-US" sz="4400" dirty="0" smtClean="0"/>
              <a:t>“</a:t>
            </a:r>
            <a:r>
              <a:rPr lang="en-US" sz="4400" dirty="0" smtClean="0">
                <a:solidFill>
                  <a:srgbClr val="FF0000"/>
                </a:solidFill>
              </a:rPr>
              <a:t>When</a:t>
            </a:r>
            <a:r>
              <a:rPr lang="en-US" sz="4400" dirty="0" smtClean="0"/>
              <a:t> you pray</a:t>
            </a:r>
            <a:r>
              <a:rPr lang="mr-IN" sz="4400" dirty="0" smtClean="0"/>
              <a:t>…</a:t>
            </a:r>
            <a:r>
              <a:rPr lang="en-US" sz="4400" dirty="0" smtClean="0"/>
              <a:t>”</a:t>
            </a:r>
          </a:p>
          <a:p>
            <a:pPr marL="82296" indent="0" algn="ctr">
              <a:buNone/>
            </a:pPr>
            <a:r>
              <a:rPr lang="en-US" sz="3600" i="1" dirty="0" smtClean="0"/>
              <a:t>Matthew 6:5-7</a:t>
            </a:r>
          </a:p>
          <a:p>
            <a:pPr marL="82296" indent="0" algn="ctr">
              <a:buNone/>
            </a:pPr>
            <a:r>
              <a:rPr lang="en-US" sz="3600" i="1" dirty="0" smtClean="0"/>
              <a:t>Luke 11:2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2132796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en-US" sz="4400" dirty="0" smtClean="0"/>
              <a:t>“As it is the business of </a:t>
            </a:r>
            <a:r>
              <a:rPr lang="en-US" sz="4400" dirty="0" smtClean="0">
                <a:solidFill>
                  <a:srgbClr val="0000FF"/>
                </a:solidFill>
              </a:rPr>
              <a:t>tailors</a:t>
            </a:r>
            <a:r>
              <a:rPr lang="en-US" sz="4400" dirty="0" smtClean="0"/>
              <a:t> to make clothes and of </a:t>
            </a:r>
            <a:r>
              <a:rPr lang="en-US" sz="4400" dirty="0" smtClean="0">
                <a:solidFill>
                  <a:srgbClr val="17B105"/>
                </a:solidFill>
              </a:rPr>
              <a:t>cobblers</a:t>
            </a:r>
            <a:r>
              <a:rPr lang="en-US" sz="4400" dirty="0" smtClean="0"/>
              <a:t> to mend shoes, so it is the business of </a:t>
            </a:r>
            <a:r>
              <a:rPr lang="en-US" sz="4400" dirty="0" smtClean="0">
                <a:solidFill>
                  <a:srgbClr val="FF0000"/>
                </a:solidFill>
              </a:rPr>
              <a:t>Christians</a:t>
            </a:r>
            <a:r>
              <a:rPr lang="en-US" sz="4400" dirty="0" smtClean="0"/>
              <a:t> to pray.”</a:t>
            </a:r>
          </a:p>
          <a:p>
            <a:pPr marL="82296" indent="0" algn="ctr">
              <a:buNone/>
            </a:pPr>
            <a:r>
              <a:rPr lang="en-US" sz="4000" i="1" dirty="0" smtClean="0"/>
              <a:t>--Martin Luther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2420581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 algn="ctr">
              <a:buNone/>
            </a:pPr>
            <a:endParaRPr lang="en-US" sz="4800" dirty="0" smtClean="0"/>
          </a:p>
          <a:p>
            <a:pPr marL="82296" indent="0" algn="ctr">
              <a:buNone/>
            </a:pPr>
            <a:r>
              <a:rPr lang="en-US" sz="4800" dirty="0" smtClean="0"/>
              <a:t>Focused prayer is needed for a meaningful relationship with the Father.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79501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87913"/>
            <a:ext cx="7498080" cy="5660487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en-US" sz="4400" dirty="0" smtClean="0"/>
              <a:t>Eliminating distractions enables a person to </a:t>
            </a:r>
            <a:r>
              <a:rPr lang="en-US" sz="4400" b="1" dirty="0" smtClean="0">
                <a:solidFill>
                  <a:srgbClr val="FF0000"/>
                </a:solidFill>
              </a:rPr>
              <a:t>focus more on the One </a:t>
            </a:r>
            <a:r>
              <a:rPr lang="en-US" sz="4400" dirty="0" smtClean="0"/>
              <a:t>to whom prayer is directed.</a:t>
            </a:r>
          </a:p>
          <a:p>
            <a:pPr marL="82296" indent="0" algn="ctr">
              <a:buNone/>
            </a:pPr>
            <a:r>
              <a:rPr lang="en-US" sz="4400" dirty="0" smtClean="0"/>
              <a:t>It enables the one praying to </a:t>
            </a:r>
            <a:r>
              <a:rPr lang="en-US" sz="4400" b="1" dirty="0" smtClean="0">
                <a:solidFill>
                  <a:srgbClr val="0000FF"/>
                </a:solidFill>
              </a:rPr>
              <a:t>hear His responses </a:t>
            </a:r>
            <a:r>
              <a:rPr lang="en-US" sz="4400" dirty="0" smtClean="0"/>
              <a:t>through the ministry of His Spirit and His written Word.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000231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7"/>
            <a:ext cx="7498080" cy="1818331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latin typeface="Lucida Calligraphy"/>
                <a:cs typeface="Lucida Calligraphy"/>
              </a:rPr>
              <a:t>Faithfulness in </a:t>
            </a:r>
            <a:br>
              <a:rPr lang="en-US" sz="4400" b="1" dirty="0" smtClean="0">
                <a:latin typeface="Lucida Calligraphy"/>
                <a:cs typeface="Lucida Calligraphy"/>
              </a:rPr>
            </a:br>
            <a:r>
              <a:rPr lang="en-US" sz="4400" b="1" dirty="0" smtClean="0">
                <a:latin typeface="Lucida Calligraphy"/>
                <a:cs typeface="Lucida Calligraphy"/>
              </a:rPr>
              <a:t>Spiritual Disciplines</a:t>
            </a:r>
            <a:endParaRPr lang="en-US" sz="4400" b="1" dirty="0">
              <a:latin typeface="Lucida Calligraphy"/>
              <a:cs typeface="Lucida Calligraphy"/>
            </a:endParaRPr>
          </a:p>
        </p:txBody>
      </p:sp>
      <p:pic>
        <p:nvPicPr>
          <p:cNvPr id="7" name="Content Placeholder 6" descr="lightstock_64553_full_phyllis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0" b="1990"/>
          <a:stretch>
            <a:fillRect/>
          </a:stretch>
        </p:blipFill>
        <p:spPr>
          <a:xfrm>
            <a:off x="1034948" y="2283261"/>
            <a:ext cx="8109052" cy="5453668"/>
          </a:xfrm>
        </p:spPr>
      </p:pic>
    </p:spTree>
    <p:extLst>
      <p:ext uri="{BB962C8B-B14F-4D97-AF65-F5344CB8AC3E}">
        <p14:creationId xmlns:p14="http://schemas.microsoft.com/office/powerpoint/2010/main" val="1510384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en-US" sz="4800" dirty="0" smtClean="0"/>
              <a:t>A full measure of the Word and prayer daily is indispensable in living the Spirit-filled life.</a:t>
            </a:r>
          </a:p>
          <a:p>
            <a:pPr marL="82296" indent="0" algn="ctr">
              <a:buNone/>
            </a:pPr>
            <a:r>
              <a:rPr lang="en-US" sz="4000" dirty="0" smtClean="0"/>
              <a:t>--</a:t>
            </a:r>
            <a:r>
              <a:rPr lang="en-US" sz="4000" i="1" dirty="0" smtClean="0"/>
              <a:t>Tim Cameron</a:t>
            </a:r>
            <a:endParaRPr lang="en-US" sz="4800" i="1" dirty="0"/>
          </a:p>
        </p:txBody>
      </p:sp>
    </p:spTree>
    <p:extLst>
      <p:ext uri="{BB962C8B-B14F-4D97-AF65-F5344CB8AC3E}">
        <p14:creationId xmlns:p14="http://schemas.microsoft.com/office/powerpoint/2010/main" val="3346771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583166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latin typeface="Lucida Calligraphy"/>
                <a:cs typeface="Lucida Calligraphy"/>
              </a:rPr>
              <a:t>Suggestions for Faithfulness</a:t>
            </a:r>
            <a:endParaRPr lang="en-US" sz="4800" b="1" dirty="0">
              <a:latin typeface="Lucida Calligraphy"/>
              <a:cs typeface="Lucida Calligraph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2892530"/>
            <a:ext cx="7498080" cy="3692090"/>
          </a:xfrm>
        </p:spPr>
        <p:txBody>
          <a:bodyPr>
            <a:normAutofit/>
          </a:bodyPr>
          <a:lstStyle/>
          <a:p>
            <a:endParaRPr lang="en-US" sz="4400" dirty="0" smtClean="0"/>
          </a:p>
          <a:p>
            <a:r>
              <a:rPr lang="en-US" sz="4400" dirty="0" smtClean="0"/>
              <a:t>1.  Ask God to direct your exercises.</a:t>
            </a:r>
          </a:p>
          <a:p>
            <a:pPr marL="82296" indent="0">
              <a:buNone/>
            </a:pP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1040433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400" dirty="0"/>
              <a:t>2.  Consider following the way Paul “raced” in his Christian walk</a:t>
            </a:r>
            <a:r>
              <a:rPr lang="en-US" sz="4400" dirty="0" smtClean="0"/>
              <a:t>.</a:t>
            </a:r>
          </a:p>
          <a:p>
            <a:endParaRPr lang="en-US" sz="4400" dirty="0"/>
          </a:p>
          <a:p>
            <a:r>
              <a:rPr lang="en-US" sz="4400" dirty="0" smtClean="0"/>
              <a:t>3</a:t>
            </a:r>
            <a:r>
              <a:rPr lang="en-US" sz="4400" dirty="0"/>
              <a:t>.  Schedule time each day for focused Bible intake and prayer.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120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shopping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5" b="1365"/>
          <a:stretch>
            <a:fillRect/>
          </a:stretch>
        </p:blipFill>
        <p:spPr>
          <a:xfrm>
            <a:off x="1012220" y="1524000"/>
            <a:ext cx="3386309" cy="4663440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398529" y="1524000"/>
            <a:ext cx="4745471" cy="5011615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en-US" sz="4400" dirty="0" smtClean="0"/>
              <a:t>We must </a:t>
            </a:r>
            <a:r>
              <a:rPr lang="en-US" sz="4400" b="1" dirty="0" smtClean="0">
                <a:solidFill>
                  <a:srgbClr val="17B105"/>
                </a:solidFill>
              </a:rPr>
              <a:t>intentionally schedule </a:t>
            </a:r>
            <a:r>
              <a:rPr lang="en-US" sz="4400" dirty="0" smtClean="0"/>
              <a:t>focused time with God in our daily schedules.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252921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940660"/>
            <a:ext cx="7498080" cy="5307740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en-US" sz="4000" dirty="0" smtClean="0"/>
              <a:t>My early experiences in a youth group included intensive </a:t>
            </a:r>
            <a:r>
              <a:rPr lang="en-US" sz="4000" dirty="0" smtClean="0">
                <a:solidFill>
                  <a:srgbClr val="FF0000"/>
                </a:solidFill>
              </a:rPr>
              <a:t>Bible reading</a:t>
            </a:r>
            <a:r>
              <a:rPr lang="en-US" sz="4000" dirty="0" smtClean="0"/>
              <a:t>, </a:t>
            </a:r>
            <a:r>
              <a:rPr lang="en-US" sz="4000" dirty="0" smtClean="0">
                <a:solidFill>
                  <a:srgbClr val="17B105"/>
                </a:solidFill>
              </a:rPr>
              <a:t>study</a:t>
            </a:r>
            <a:r>
              <a:rPr lang="en-US" sz="4000" dirty="0" smtClean="0"/>
              <a:t>, </a:t>
            </a:r>
            <a:r>
              <a:rPr lang="en-US" sz="4000" dirty="0" smtClean="0">
                <a:solidFill>
                  <a:srgbClr val="660066"/>
                </a:solidFill>
              </a:rPr>
              <a:t>prayer</a:t>
            </a:r>
            <a:r>
              <a:rPr lang="en-US" sz="4000" dirty="0" smtClean="0"/>
              <a:t>, and </a:t>
            </a:r>
            <a:r>
              <a:rPr lang="en-US" sz="4000" dirty="0" smtClean="0">
                <a:solidFill>
                  <a:srgbClr val="3366FF"/>
                </a:solidFill>
              </a:rPr>
              <a:t>encouragement</a:t>
            </a:r>
            <a:r>
              <a:rPr lang="en-US" sz="4000" dirty="0" smtClean="0">
                <a:solidFill>
                  <a:srgbClr val="660066"/>
                </a:solidFill>
              </a:rPr>
              <a:t> </a:t>
            </a:r>
            <a:r>
              <a:rPr lang="en-US" sz="4000" dirty="0" smtClean="0"/>
              <a:t>for one another. Those practices were making a difference in me without my realizing it.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47946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435608" y="846594"/>
            <a:ext cx="7498080" cy="5401806"/>
          </a:xfrm>
        </p:spPr>
        <p:txBody>
          <a:bodyPr>
            <a:normAutofit/>
          </a:bodyPr>
          <a:lstStyle/>
          <a:p>
            <a:r>
              <a:rPr lang="en-US" sz="4400" dirty="0" smtClean="0"/>
              <a:t>4.  Make sure your motivation for practicing these primary disciplines is consistent with the Word itself.</a:t>
            </a:r>
          </a:p>
          <a:p>
            <a:pPr marL="82296" indent="0">
              <a:buNone/>
            </a:pPr>
            <a:endParaRPr lang="en-US" sz="4400" dirty="0" smtClean="0"/>
          </a:p>
          <a:p>
            <a:r>
              <a:rPr lang="en-US" sz="4400" dirty="0" smtClean="0"/>
              <a:t>5. Ask a friend to help you remain faithful.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726321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en-US" sz="4400" dirty="0" smtClean="0"/>
              <a:t>Our goal for </a:t>
            </a:r>
            <a:r>
              <a:rPr lang="en-US" sz="4400" dirty="0" smtClean="0">
                <a:solidFill>
                  <a:srgbClr val="17B105"/>
                </a:solidFill>
              </a:rPr>
              <a:t>practicing</a:t>
            </a:r>
            <a:r>
              <a:rPr lang="en-US" sz="4400" dirty="0" smtClean="0"/>
              <a:t> these </a:t>
            </a:r>
            <a:r>
              <a:rPr lang="en-US" sz="4400" dirty="0" smtClean="0">
                <a:solidFill>
                  <a:srgbClr val="0000FF"/>
                </a:solidFill>
              </a:rPr>
              <a:t>spiritual disciplines </a:t>
            </a:r>
            <a:r>
              <a:rPr lang="en-US" sz="4400" dirty="0" smtClean="0"/>
              <a:t>is that we might be able to do all that God intends for us to do in the coming days and years.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726016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9 wnac logos 1024x76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13" b="7213"/>
          <a:stretch>
            <a:fillRect/>
          </a:stretch>
        </p:blipFill>
        <p:spPr>
          <a:xfrm>
            <a:off x="974079" y="829527"/>
            <a:ext cx="8169921" cy="5230742"/>
          </a:xfrm>
        </p:spPr>
      </p:pic>
    </p:spTree>
    <p:extLst>
      <p:ext uri="{BB962C8B-B14F-4D97-AF65-F5344CB8AC3E}">
        <p14:creationId xmlns:p14="http://schemas.microsoft.com/office/powerpoint/2010/main" val="3053243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870111"/>
            <a:ext cx="7498080" cy="5378289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en-US" sz="4000" dirty="0" smtClean="0"/>
              <a:t>Think about Paul’s words to his young disciple, Timothy.</a:t>
            </a:r>
          </a:p>
          <a:p>
            <a:pPr marL="82296" indent="0" algn="ctr">
              <a:buNone/>
            </a:pPr>
            <a:endParaRPr lang="en-US" sz="4000" dirty="0"/>
          </a:p>
          <a:p>
            <a:pPr marL="82296" indent="0" algn="ctr">
              <a:buNone/>
            </a:pPr>
            <a:r>
              <a:rPr lang="en-US" sz="4000" dirty="0" smtClean="0"/>
              <a:t>What are “spiritual exercises” and how can they be more profitable than physical exercise?</a:t>
            </a:r>
          </a:p>
          <a:p>
            <a:pPr marL="82296" indent="0" algn="ctr">
              <a:buNone/>
            </a:pPr>
            <a:endParaRPr lang="en-US" sz="4000" dirty="0"/>
          </a:p>
          <a:p>
            <a:pPr marL="82296" indent="0" algn="ctr">
              <a:buNone/>
            </a:pPr>
            <a:r>
              <a:rPr lang="en-US" sz="3600" i="1" dirty="0" smtClean="0"/>
              <a:t>1 Timothy 4:7-8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3681647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917144"/>
            <a:ext cx="7498080" cy="5331256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en-US" sz="4000" dirty="0" smtClean="0"/>
              <a:t>These </a:t>
            </a:r>
            <a:r>
              <a:rPr lang="en-US" sz="4000" b="1" dirty="0" smtClean="0">
                <a:solidFill>
                  <a:srgbClr val="17B105"/>
                </a:solidFill>
              </a:rPr>
              <a:t>spiritual exercises </a:t>
            </a:r>
            <a:r>
              <a:rPr lang="en-US" sz="4000" dirty="0" smtClean="0"/>
              <a:t>would result in “godliness, a style of life which in both doctrine and practice brings one to a closer fellowship with God.”</a:t>
            </a:r>
          </a:p>
          <a:p>
            <a:pPr marL="82296" indent="0" algn="ctr">
              <a:buNone/>
            </a:pPr>
            <a:endParaRPr lang="en-US" sz="4000" dirty="0" smtClean="0"/>
          </a:p>
          <a:p>
            <a:pPr marL="82296" indent="0" algn="ctr">
              <a:buNone/>
            </a:pPr>
            <a:r>
              <a:rPr lang="en-US" sz="3600" dirty="0" smtClean="0"/>
              <a:t>--</a:t>
            </a:r>
            <a:r>
              <a:rPr lang="en-US" sz="3600" i="1" dirty="0" smtClean="0"/>
              <a:t>Dr. Stanley Outlaw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3403200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latin typeface="Lucida Calligraphy"/>
                <a:cs typeface="Lucida Calligraphy"/>
              </a:rPr>
              <a:t>Bible Intake</a:t>
            </a:r>
            <a:endParaRPr lang="en-US" sz="4800" b="1" dirty="0">
              <a:latin typeface="Lucida Calligraphy"/>
              <a:cs typeface="Lucida Calligraphy"/>
            </a:endParaRPr>
          </a:p>
        </p:txBody>
      </p:sp>
      <p:pic>
        <p:nvPicPr>
          <p:cNvPr id="4" name="Content Placeholder 3" descr="freebibleorder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23" b="26523"/>
          <a:stretch>
            <a:fillRect/>
          </a:stretch>
        </p:blipFill>
        <p:spPr>
          <a:xfrm>
            <a:off x="1011426" y="1785819"/>
            <a:ext cx="8132574" cy="5206831"/>
          </a:xfrm>
        </p:spPr>
      </p:pic>
    </p:spTree>
    <p:extLst>
      <p:ext uri="{BB962C8B-B14F-4D97-AF65-F5344CB8AC3E}">
        <p14:creationId xmlns:p14="http://schemas.microsoft.com/office/powerpoint/2010/main" val="1491864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17638"/>
            <a:ext cx="7498080" cy="4830762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en-US" sz="4800" dirty="0" smtClean="0"/>
              <a:t>Bible intake includes reading, hearing, studying, memorizing, and meditating upon the Word of God.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052072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940660"/>
            <a:ext cx="7498080" cy="5307740"/>
          </a:xfrm>
        </p:spPr>
        <p:txBody>
          <a:bodyPr>
            <a:normAutofit lnSpcReduction="10000"/>
          </a:bodyPr>
          <a:lstStyle/>
          <a:p>
            <a:pPr marL="82296" indent="0" algn="ctr">
              <a:buNone/>
            </a:pPr>
            <a:r>
              <a:rPr lang="en-US" sz="4400" dirty="0" smtClean="0"/>
              <a:t>“No spiritual discipline is more important than the intake of God’s Word. There simply is no healthy Christian life apart from a diet of the milk and meat of Scripture.”</a:t>
            </a:r>
          </a:p>
          <a:p>
            <a:pPr marL="82296" indent="0" algn="ctr">
              <a:buNone/>
            </a:pPr>
            <a:endParaRPr lang="en-US" sz="4400" dirty="0"/>
          </a:p>
          <a:p>
            <a:pPr marL="82296" indent="0" algn="ctr">
              <a:buNone/>
            </a:pPr>
            <a:r>
              <a:rPr lang="en-US" sz="4000" i="1" dirty="0" smtClean="0"/>
              <a:t>--Donald J. Whitney</a:t>
            </a:r>
          </a:p>
          <a:p>
            <a:pPr marL="82296" indent="0" algn="ctr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557808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en-US" sz="4400" dirty="0" smtClean="0"/>
              <a:t>“We can allow the consumerism related to the Bible to replace the personal consumption of the Bible.”</a:t>
            </a:r>
          </a:p>
          <a:p>
            <a:pPr marL="82296" indent="0" algn="ctr">
              <a:buNone/>
            </a:pPr>
            <a:r>
              <a:rPr lang="en-US" sz="4000" i="1" dirty="0" smtClean="0"/>
              <a:t>--Randall Wright</a:t>
            </a:r>
          </a:p>
          <a:p>
            <a:pPr marL="82296" indent="0" algn="ctr">
              <a:buNone/>
            </a:pPr>
            <a:r>
              <a:rPr lang="en-US" sz="2800" i="1" dirty="0" smtClean="0"/>
              <a:t>Church Planter in TX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2543638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705495"/>
            <a:ext cx="7498080" cy="5808576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en-US" sz="4400" dirty="0" smtClean="0"/>
              <a:t>Personal consumption of the Bible requires that a person at least </a:t>
            </a:r>
            <a:r>
              <a:rPr lang="en-US" sz="4400" dirty="0" smtClean="0">
                <a:solidFill>
                  <a:srgbClr val="17B105"/>
                </a:solidFill>
              </a:rPr>
              <a:t>read</a:t>
            </a:r>
            <a:r>
              <a:rPr lang="en-US" sz="4400" dirty="0" smtClean="0"/>
              <a:t>, </a:t>
            </a:r>
            <a:r>
              <a:rPr lang="en-US" sz="4400" dirty="0" smtClean="0">
                <a:solidFill>
                  <a:srgbClr val="0000FF"/>
                </a:solidFill>
              </a:rPr>
              <a:t>hear</a:t>
            </a:r>
            <a:r>
              <a:rPr lang="en-US" sz="4400" dirty="0" smtClean="0"/>
              <a:t>, and </a:t>
            </a:r>
            <a:r>
              <a:rPr lang="en-US" sz="4400" dirty="0" smtClean="0">
                <a:solidFill>
                  <a:srgbClr val="FF0000"/>
                </a:solidFill>
              </a:rPr>
              <a:t>study</a:t>
            </a:r>
            <a:r>
              <a:rPr lang="en-US" sz="4400" dirty="0" smtClean="0"/>
              <a:t> the Word regularly.  </a:t>
            </a:r>
          </a:p>
          <a:p>
            <a:pPr marL="82296" indent="0" algn="ctr">
              <a:buNone/>
            </a:pPr>
            <a:endParaRPr lang="en-US" sz="4400" dirty="0"/>
          </a:p>
          <a:p>
            <a:pPr marL="82296" indent="0" algn="ctr">
              <a:buNone/>
            </a:pPr>
            <a:r>
              <a:rPr lang="en-US" sz="4400" dirty="0" smtClean="0"/>
              <a:t>Then take it to heart and </a:t>
            </a:r>
            <a:r>
              <a:rPr lang="en-US" sz="4400" dirty="0" smtClean="0">
                <a:solidFill>
                  <a:srgbClr val="660066"/>
                </a:solidFill>
              </a:rPr>
              <a:t>apply</a:t>
            </a:r>
            <a:r>
              <a:rPr lang="en-US" sz="4400" dirty="0" smtClean="0"/>
              <a:t> it as God directs through His Spirit.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253733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134</TotalTime>
  <Words>479</Words>
  <Application>Microsoft Macintosh PowerPoint</Application>
  <PresentationFormat>On-screen Show (4:3)</PresentationFormat>
  <Paragraphs>48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Solstice</vt:lpstr>
      <vt:lpstr>Spiritual Disciplines</vt:lpstr>
      <vt:lpstr>PowerPoint Presentation</vt:lpstr>
      <vt:lpstr>PowerPoint Presentation</vt:lpstr>
      <vt:lpstr>PowerPoint Presentation</vt:lpstr>
      <vt:lpstr>Bible Intake</vt:lpstr>
      <vt:lpstr>PowerPoint Presentation</vt:lpstr>
      <vt:lpstr>PowerPoint Presentation</vt:lpstr>
      <vt:lpstr>PowerPoint Presentation</vt:lpstr>
      <vt:lpstr>PowerPoint Presentation</vt:lpstr>
      <vt:lpstr>Prayer</vt:lpstr>
      <vt:lpstr>PowerPoint Presentation</vt:lpstr>
      <vt:lpstr>PowerPoint Presentation</vt:lpstr>
      <vt:lpstr>PowerPoint Presentation</vt:lpstr>
      <vt:lpstr>PowerPoint Presentation</vt:lpstr>
      <vt:lpstr>Faithfulness in  Spiritual Disciplines</vt:lpstr>
      <vt:lpstr>PowerPoint Presentation</vt:lpstr>
      <vt:lpstr>Suggestions for Faithfulness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Spiritual Disciplines</dc:title>
  <dc:creator>Elizabeth Hodges</dc:creator>
  <cp:lastModifiedBy>Elizabeth Hodges</cp:lastModifiedBy>
  <cp:revision>30</cp:revision>
  <dcterms:created xsi:type="dcterms:W3CDTF">2019-08-26T12:20:51Z</dcterms:created>
  <dcterms:modified xsi:type="dcterms:W3CDTF">2019-08-26T14:35:49Z</dcterms:modified>
</cp:coreProperties>
</file>