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10094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188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767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585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068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401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386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117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57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081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711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55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D33D6-C6CA-FC41-A3FF-BA57E77B1AE0}" type="datetimeFigureOut">
              <a:rPr lang="en-US" smtClean="0"/>
              <a:pPr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81080-5ACE-7A4D-B1D8-B5BD98B2C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76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Obedience</a:t>
            </a:r>
            <a:endParaRPr lang="en-US" dirty="0">
              <a:latin typeface="Noteworthy Bold"/>
              <a:cs typeface="Noteworthy Bold"/>
            </a:endParaRPr>
          </a:p>
        </p:txBody>
      </p:sp>
      <p:pic>
        <p:nvPicPr>
          <p:cNvPr id="6" name="Content Placeholder 5" descr="eye-roll-flipp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178" y="1929431"/>
            <a:ext cx="6783644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04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1833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Noteworthy Bold"/>
                <a:cs typeface="Noteworthy Bold"/>
              </a:rPr>
              <a:t>Faithfully Submit to the Government</a:t>
            </a:r>
            <a:endParaRPr lang="en-US" dirty="0">
              <a:latin typeface="Noteworthy Bold"/>
              <a:cs typeface="Noteworthy Bold"/>
            </a:endParaRPr>
          </a:p>
        </p:txBody>
      </p:sp>
      <p:pic>
        <p:nvPicPr>
          <p:cNvPr id="4" name="Content Placeholder 3" descr="governme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6093" b="16093"/>
          <a:stretch>
            <a:fillRect/>
          </a:stretch>
        </p:blipFill>
        <p:spPr>
          <a:xfrm>
            <a:off x="457200" y="2422525"/>
            <a:ext cx="8229600" cy="37036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8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What two reasons does Peter give Christians to be </a:t>
            </a:r>
            <a:r>
              <a:rPr lang="en-US" sz="4400" dirty="0" smtClean="0">
                <a:solidFill>
                  <a:srgbClr val="3366FF"/>
                </a:solidFill>
                <a:latin typeface="Noteworthy Light"/>
                <a:cs typeface="Noteworthy Light"/>
              </a:rPr>
              <a:t>obedient</a:t>
            </a:r>
            <a:r>
              <a:rPr lang="en-US" sz="4400" dirty="0" smtClean="0">
                <a:latin typeface="Noteworthy Light"/>
                <a:cs typeface="Noteworthy Light"/>
              </a:rPr>
              <a:t> to the </a:t>
            </a:r>
            <a:r>
              <a:rPr lang="en-US" sz="4400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government</a:t>
            </a:r>
            <a:r>
              <a:rPr lang="en-US" sz="4400" dirty="0" smtClean="0">
                <a:latin typeface="Noteworthy Light"/>
                <a:cs typeface="Noteworthy Light"/>
              </a:rPr>
              <a:t>?</a:t>
            </a:r>
          </a:p>
          <a:p>
            <a:pPr marL="0" indent="0" algn="ctr">
              <a:buNone/>
            </a:pPr>
            <a:endParaRPr lang="en-US" sz="4400" dirty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Noteworthy Light"/>
                <a:cs typeface="Noteworthy Light"/>
              </a:rPr>
              <a:t>1 Peter 2:13-17</a:t>
            </a:r>
            <a:endParaRPr lang="en-US" sz="36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0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759"/>
            <a:ext cx="8229600" cy="5432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What reason does Paul give for obeying the </a:t>
            </a:r>
            <a:r>
              <a:rPr lang="en-US" sz="4400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government</a:t>
            </a:r>
            <a:r>
              <a:rPr lang="en-US" sz="4400" dirty="0" smtClean="0">
                <a:latin typeface="Noteworthy Light"/>
                <a:cs typeface="Noteworthy Light"/>
              </a:rPr>
              <a:t>?</a:t>
            </a:r>
          </a:p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 </a:t>
            </a:r>
          </a:p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(Remember he is talking about Nero and others in the Roman Empire.)</a:t>
            </a:r>
          </a:p>
          <a:p>
            <a:pPr marL="0" indent="0" algn="ctr">
              <a:buNone/>
            </a:pPr>
            <a:endParaRPr lang="en-US" sz="4400" dirty="0" smtClean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Noteworthy Light"/>
                <a:cs typeface="Noteworthy Light"/>
              </a:rPr>
              <a:t>Romans 13: 1-7</a:t>
            </a:r>
            <a:endParaRPr lang="en-US" sz="40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87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ye-roll-flippe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233" r="20233"/>
          <a:stretch>
            <a:fillRect/>
          </a:stretch>
        </p:blipFill>
        <p:spPr>
          <a:xfrm>
            <a:off x="457200" y="1247453"/>
            <a:ext cx="4038600" cy="452596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199" y="1417638"/>
            <a:ext cx="4242943" cy="4708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There will always be someone telling you what to do.</a:t>
            </a:r>
            <a:endParaRPr lang="en-US" sz="44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30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If we must </a:t>
            </a:r>
            <a:r>
              <a:rPr lang="en-US" sz="4400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refuse obedience </a:t>
            </a:r>
            <a:r>
              <a:rPr lang="en-US" sz="4400" dirty="0" smtClean="0">
                <a:latin typeface="Noteworthy Light"/>
                <a:cs typeface="Noteworthy Light"/>
              </a:rPr>
              <a:t>to the government God placed in authority over us, we must also recognize the </a:t>
            </a:r>
            <a:r>
              <a:rPr lang="en-US" sz="44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decision will be costly</a:t>
            </a:r>
            <a:r>
              <a:rPr lang="en-US" sz="4400" dirty="0" smtClean="0">
                <a:latin typeface="Noteworthy Light"/>
                <a:cs typeface="Noteworthy Light"/>
              </a:rPr>
              <a:t>.</a:t>
            </a:r>
          </a:p>
          <a:p>
            <a:pPr marL="0" indent="0" algn="ctr">
              <a:buNone/>
            </a:pPr>
            <a:endParaRPr lang="en-US" sz="4400" dirty="0" smtClean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Noteworthy Light"/>
                <a:cs typeface="Noteworthy Light"/>
              </a:rPr>
              <a:t>Acts 5: 29</a:t>
            </a:r>
            <a:endParaRPr lang="en-US" sz="36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98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Noteworthy Bold"/>
                <a:cs typeface="Noteworthy Bold"/>
              </a:rPr>
              <a:t>The Faithful Example of Jesus</a:t>
            </a:r>
            <a:endParaRPr lang="en-US" sz="4800" dirty="0">
              <a:latin typeface="Noteworthy Bold"/>
              <a:cs typeface="Noteworthy Bold"/>
            </a:endParaRPr>
          </a:p>
        </p:txBody>
      </p:sp>
      <p:pic>
        <p:nvPicPr>
          <p:cNvPr id="4" name="Content Placeholder 3" descr="Jesus.jp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699" b="11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59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He paid the ultimate price</a:t>
            </a:r>
            <a:r>
              <a:rPr lang="mr-IN" sz="4400" dirty="0" smtClean="0">
                <a:latin typeface="Noteworthy Light"/>
                <a:cs typeface="Noteworthy Light"/>
              </a:rPr>
              <a:t>…</a:t>
            </a:r>
            <a:r>
              <a:rPr lang="en-US" sz="4400" dirty="0" smtClean="0">
                <a:latin typeface="Noteworthy Light"/>
                <a:cs typeface="Noteworthy Light"/>
              </a:rPr>
              <a:t> in willing obedience.</a:t>
            </a:r>
            <a:endParaRPr lang="en-US" sz="4400" dirty="0">
              <a:latin typeface="Noteworthy Light"/>
              <a:cs typeface="Noteworthy Light"/>
            </a:endParaRPr>
          </a:p>
        </p:txBody>
      </p:sp>
      <p:pic>
        <p:nvPicPr>
          <p:cNvPr id="9" name="Content Placeholder 8" descr="cros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581" r="16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84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98546"/>
            <a:ext cx="8229600" cy="39793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Noteworthy Light"/>
                <a:cs typeface="Noteworthy Light"/>
              </a:rPr>
              <a:t>Follow </a:t>
            </a:r>
            <a:r>
              <a:rPr lang="en-US" sz="44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humble</a:t>
            </a:r>
            <a:r>
              <a:rPr lang="en-US" sz="4400" dirty="0" smtClean="0">
                <a:latin typeface="Noteworthy Light"/>
                <a:cs typeface="Noteworthy Light"/>
              </a:rPr>
              <a:t> obedience.</a:t>
            </a:r>
          </a:p>
          <a:p>
            <a:r>
              <a:rPr lang="en-US" sz="4400" dirty="0" smtClean="0">
                <a:latin typeface="Noteworthy Light"/>
                <a:cs typeface="Noteworthy Light"/>
              </a:rPr>
              <a:t>It requires </a:t>
            </a:r>
            <a:r>
              <a:rPr lang="en-US" sz="4400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selflessness</a:t>
            </a:r>
            <a:r>
              <a:rPr lang="en-US" sz="4400" dirty="0" smtClean="0">
                <a:latin typeface="Noteworthy Light"/>
                <a:cs typeface="Noteworthy Light"/>
              </a:rPr>
              <a:t> and submission</a:t>
            </a:r>
            <a:r>
              <a:rPr lang="en-US" sz="4400" dirty="0" smtClean="0">
                <a:latin typeface="Noteworthy Light"/>
                <a:cs typeface="Noteworthy Light"/>
              </a:rPr>
              <a:t>.</a:t>
            </a:r>
          </a:p>
          <a:p>
            <a:r>
              <a:rPr lang="en-US" sz="4400" dirty="0" smtClean="0">
                <a:latin typeface="Noteworthy Light"/>
                <a:cs typeface="Noteworthy Light"/>
              </a:rPr>
              <a:t>Esteem </a:t>
            </a:r>
            <a:r>
              <a:rPr lang="en-US" sz="4400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others</a:t>
            </a:r>
            <a:r>
              <a:rPr lang="en-US" sz="4400" dirty="0" smtClean="0">
                <a:latin typeface="Noteworthy Light"/>
                <a:cs typeface="Noteworthy Light"/>
              </a:rPr>
              <a:t> better than ourselves.</a:t>
            </a:r>
          </a:p>
          <a:p>
            <a:r>
              <a:rPr lang="en-US" sz="4400" dirty="0" smtClean="0">
                <a:latin typeface="Noteworthy Light"/>
                <a:cs typeface="Noteworthy Light"/>
              </a:rPr>
              <a:t>This is a </a:t>
            </a:r>
            <a:r>
              <a:rPr lang="en-US" sz="4400" dirty="0" smtClean="0">
                <a:solidFill>
                  <a:srgbClr val="910094"/>
                </a:solidFill>
                <a:latin typeface="Noteworthy Light"/>
                <a:cs typeface="Noteworthy Light"/>
              </a:rPr>
              <a:t>deliberate </a:t>
            </a:r>
            <a:r>
              <a:rPr lang="en-US" sz="4400" dirty="0" smtClean="0">
                <a:latin typeface="Noteworthy Light"/>
                <a:cs typeface="Noteworthy Light"/>
              </a:rPr>
              <a:t>choice.</a:t>
            </a:r>
            <a:endParaRPr lang="en-US" sz="44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43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Faithful obedience points beautifully to the faithful obedience of Christ and causes your Heavenly Father to smile at you with great pleasure.</a:t>
            </a:r>
            <a:endParaRPr lang="en-US" sz="44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60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 wnac logos 1024x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06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Noteworthy Light"/>
                <a:cs typeface="Noteworthy Light"/>
              </a:rPr>
              <a:t>Even when we are well past our teens, we are not happy when others </a:t>
            </a:r>
            <a:r>
              <a:rPr lang="en-US" sz="4800" dirty="0" smtClean="0">
                <a:solidFill>
                  <a:srgbClr val="3366FF"/>
                </a:solidFill>
                <a:latin typeface="Noteworthy Light"/>
                <a:cs typeface="Noteworthy Light"/>
              </a:rPr>
              <a:t>plan</a:t>
            </a:r>
            <a:r>
              <a:rPr lang="en-US" sz="4800" dirty="0" smtClean="0">
                <a:latin typeface="Noteworthy Light"/>
                <a:cs typeface="Noteworthy Light"/>
              </a:rPr>
              <a:t> our </a:t>
            </a:r>
            <a:r>
              <a:rPr lang="en-US" sz="4800" dirty="0" smtClean="0">
                <a:solidFill>
                  <a:srgbClr val="910094"/>
                </a:solidFill>
                <a:latin typeface="Noteworthy Light"/>
                <a:cs typeface="Noteworthy Light"/>
              </a:rPr>
              <a:t>time</a:t>
            </a:r>
            <a:r>
              <a:rPr lang="en-US" sz="4800" dirty="0" smtClean="0">
                <a:latin typeface="Noteworthy Light"/>
                <a:cs typeface="Noteworthy Light"/>
              </a:rPr>
              <a:t> and make decisions on our </a:t>
            </a:r>
            <a:r>
              <a:rPr lang="en-US" sz="4800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behalf</a:t>
            </a:r>
            <a:r>
              <a:rPr lang="en-US" sz="4800" dirty="0" smtClean="0">
                <a:latin typeface="Noteworthy Light"/>
                <a:cs typeface="Noteworthy Light"/>
              </a:rPr>
              <a:t>.</a:t>
            </a:r>
            <a:endParaRPr lang="en-US" sz="48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55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36133"/>
          </a:xfrm>
        </p:spPr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To be faithful in obedience</a:t>
            </a:r>
            <a:r>
              <a:rPr lang="mr-IN" dirty="0" smtClean="0">
                <a:latin typeface="Noteworthy Bold"/>
                <a:cs typeface="Noteworthy Bold"/>
              </a:rPr>
              <a:t>…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50" y="2375167"/>
            <a:ext cx="8979349" cy="4303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Noteworthy Light"/>
                <a:cs typeface="Noteworthy Light"/>
              </a:rPr>
              <a:t>We must:</a:t>
            </a:r>
          </a:p>
          <a:p>
            <a:pPr marL="0" indent="0">
              <a:buNone/>
            </a:pPr>
            <a:r>
              <a:rPr lang="en-US" sz="4000" dirty="0">
                <a:latin typeface="Noteworthy Light"/>
                <a:cs typeface="Noteworthy Light"/>
              </a:rPr>
              <a:t>	</a:t>
            </a:r>
            <a:r>
              <a:rPr lang="en-US" sz="4000" dirty="0" smtClean="0">
                <a:latin typeface="Noteworthy Light"/>
                <a:cs typeface="Noteworthy Light"/>
              </a:rPr>
              <a:t>(1)	 have victory over pride</a:t>
            </a:r>
          </a:p>
          <a:p>
            <a:pPr marL="0" indent="0">
              <a:buNone/>
            </a:pPr>
            <a:endParaRPr lang="en-US" sz="4000" dirty="0" smtClean="0">
              <a:latin typeface="Noteworthy Light"/>
              <a:cs typeface="Noteworthy Light"/>
            </a:endParaRPr>
          </a:p>
          <a:p>
            <a:pPr marL="0" indent="0">
              <a:buNone/>
            </a:pPr>
            <a:r>
              <a:rPr lang="en-US" sz="4000" dirty="0">
                <a:latin typeface="Noteworthy Light"/>
                <a:cs typeface="Noteworthy Light"/>
              </a:rPr>
              <a:t>	</a:t>
            </a:r>
            <a:r>
              <a:rPr lang="en-US" sz="4000" dirty="0" smtClean="0">
                <a:latin typeface="Noteworthy Light"/>
                <a:cs typeface="Noteworthy Light"/>
              </a:rPr>
              <a:t>(2) revise our thinking about submission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6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Noteworthy Light"/>
                <a:cs typeface="Noteworthy Light"/>
              </a:rPr>
              <a:t>	</a:t>
            </a:r>
            <a:r>
              <a:rPr lang="en-US" sz="4400" dirty="0" smtClean="0">
                <a:latin typeface="Noteworthy Light"/>
                <a:cs typeface="Noteworthy Light"/>
              </a:rPr>
              <a:t>(3)  find real joy and protection in submitting our will to those who have authority over us</a:t>
            </a:r>
          </a:p>
          <a:p>
            <a:pPr marL="0" indent="0">
              <a:buNone/>
            </a:pPr>
            <a:endParaRPr lang="en-US" sz="4400" dirty="0" smtClean="0">
              <a:latin typeface="Noteworthy Light"/>
              <a:cs typeface="Noteworthy Light"/>
            </a:endParaRPr>
          </a:p>
          <a:p>
            <a:pPr marL="0" indent="0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	(4)  subdue our fleshly desire for control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08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Faithfully Obey Your Parents</a:t>
            </a:r>
            <a:endParaRPr lang="en-US" dirty="0">
              <a:latin typeface="Noteworthy Bold"/>
              <a:cs typeface="Noteworthy Bold"/>
            </a:endParaRPr>
          </a:p>
        </p:txBody>
      </p:sp>
      <p:pic>
        <p:nvPicPr>
          <p:cNvPr id="4" name="Content Placeholder 3" descr="lightstock_421487_full_phyl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83536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72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Noteworthy Light"/>
                <a:cs typeface="Noteworthy Light"/>
              </a:rPr>
              <a:t>What are the </a:t>
            </a:r>
            <a:r>
              <a:rPr lang="en-US" sz="4800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rewards</a:t>
            </a:r>
            <a:r>
              <a:rPr lang="en-US" sz="4800" dirty="0" smtClean="0">
                <a:latin typeface="Noteworthy Light"/>
                <a:cs typeface="Noteworthy Light"/>
              </a:rPr>
              <a:t> connected to this command?</a:t>
            </a:r>
          </a:p>
          <a:p>
            <a:pPr marL="0" indent="0" algn="ctr">
              <a:buNone/>
            </a:pPr>
            <a:endParaRPr lang="en-US" sz="4800" dirty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4800" dirty="0" smtClean="0">
                <a:latin typeface="Noteworthy Light"/>
                <a:cs typeface="Noteworthy Light"/>
              </a:rPr>
              <a:t>How does this apply to </a:t>
            </a:r>
            <a:r>
              <a:rPr lang="en-US" sz="48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adult</a:t>
            </a:r>
            <a:r>
              <a:rPr lang="en-US" sz="4800" dirty="0" smtClean="0">
                <a:latin typeface="Noteworthy Light"/>
                <a:cs typeface="Noteworthy Light"/>
              </a:rPr>
              <a:t> </a:t>
            </a:r>
            <a:r>
              <a:rPr lang="en-US" sz="48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children</a:t>
            </a:r>
            <a:r>
              <a:rPr lang="en-US" sz="4800" dirty="0" smtClean="0">
                <a:latin typeface="Noteworthy Light"/>
                <a:cs typeface="Noteworthy Light"/>
              </a:rPr>
              <a:t>?</a:t>
            </a:r>
            <a:endParaRPr lang="en-US" sz="48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61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Obeying cheerfully, promptly, and willingly is the </a:t>
            </a:r>
            <a:r>
              <a:rPr lang="en-US" sz="4400" dirty="0" smtClean="0">
                <a:solidFill>
                  <a:srgbClr val="3366FF"/>
                </a:solidFill>
                <a:latin typeface="Noteworthy Light"/>
                <a:cs typeface="Noteworthy Light"/>
              </a:rPr>
              <a:t>expectation</a:t>
            </a:r>
            <a:r>
              <a:rPr lang="en-US" sz="4400" dirty="0" smtClean="0">
                <a:latin typeface="Noteworthy Light"/>
                <a:cs typeface="Noteworthy Light"/>
              </a:rPr>
              <a:t> of Scripture.</a:t>
            </a:r>
          </a:p>
          <a:p>
            <a:pPr marL="0" indent="0" algn="ctr">
              <a:buNone/>
            </a:pPr>
            <a:r>
              <a:rPr lang="en-US" dirty="0">
                <a:latin typeface="Noteworthy Light"/>
                <a:cs typeface="Noteworthy Light"/>
              </a:rPr>
              <a:t/>
            </a:r>
            <a:br>
              <a:rPr lang="en-US" dirty="0">
                <a:latin typeface="Noteworthy Light"/>
                <a:cs typeface="Noteworthy Light"/>
              </a:rPr>
            </a:br>
            <a:r>
              <a:rPr lang="en-US" dirty="0" smtClean="0">
                <a:latin typeface="Noteworthy Light"/>
                <a:cs typeface="Noteworthy Light"/>
              </a:rPr>
              <a:t>Mark 7: 5-13</a:t>
            </a:r>
          </a:p>
          <a:p>
            <a:pPr marL="0" indent="0" algn="ctr">
              <a:buNone/>
            </a:pPr>
            <a:r>
              <a:rPr lang="en-US" dirty="0" smtClean="0">
                <a:latin typeface="Noteworthy Light"/>
                <a:cs typeface="Noteworthy Light"/>
              </a:rPr>
              <a:t>Judges 11: 29-40</a:t>
            </a:r>
            <a:endParaRPr lang="en-US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53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5371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Noteworthy Bold"/>
                <a:cs typeface="Noteworthy Bold"/>
              </a:rPr>
              <a:t>Faithful Obedience</a:t>
            </a:r>
            <a:br>
              <a:rPr lang="en-US" dirty="0" smtClean="0">
                <a:latin typeface="Noteworthy Bold"/>
                <a:cs typeface="Noteworthy Bold"/>
              </a:rPr>
            </a:br>
            <a:r>
              <a:rPr lang="en-US" dirty="0" smtClean="0">
                <a:latin typeface="Noteworthy Bold"/>
                <a:cs typeface="Noteworthy Bold"/>
              </a:rPr>
              <a:t> in Education and Jobs</a:t>
            </a:r>
            <a:endParaRPr lang="en-US" dirty="0"/>
          </a:p>
        </p:txBody>
      </p:sp>
      <p:pic>
        <p:nvPicPr>
          <p:cNvPr id="14" name="Content Placeholder 13" descr="educ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09" r="909"/>
          <a:stretch>
            <a:fillRect/>
          </a:stretch>
        </p:blipFill>
        <p:spPr>
          <a:xfrm>
            <a:off x="457200" y="2422525"/>
            <a:ext cx="8229600" cy="37036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4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60400"/>
            <a:ext cx="8229600" cy="5244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latin typeface="Noteworthy Light"/>
              <a:cs typeface="Noteworthy Light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Noteworthy Light"/>
                <a:cs typeface="Noteworthy Light"/>
              </a:rPr>
              <a:t>Our </a:t>
            </a:r>
            <a:r>
              <a:rPr lang="en-US" sz="44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excellence</a:t>
            </a:r>
            <a:r>
              <a:rPr lang="en-US" sz="4400" dirty="0" smtClean="0">
                <a:latin typeface="Noteworthy Light"/>
                <a:cs typeface="Noteworthy Light"/>
              </a:rPr>
              <a:t>, </a:t>
            </a:r>
            <a:r>
              <a:rPr lang="en-US" sz="4400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diligence</a:t>
            </a:r>
            <a:r>
              <a:rPr lang="en-US" sz="4400" dirty="0" smtClean="0">
                <a:latin typeface="Noteworthy Light"/>
                <a:cs typeface="Noteworthy Light"/>
              </a:rPr>
              <a:t>, </a:t>
            </a:r>
            <a:r>
              <a:rPr lang="en-US" sz="4400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competence</a:t>
            </a:r>
            <a:r>
              <a:rPr lang="en-US" sz="4400" dirty="0" smtClean="0">
                <a:latin typeface="Noteworthy Light"/>
                <a:cs typeface="Noteworthy Light"/>
              </a:rPr>
              <a:t>, and </a:t>
            </a:r>
            <a:r>
              <a:rPr lang="en-US" sz="4400" dirty="0" smtClean="0">
                <a:solidFill>
                  <a:srgbClr val="910094"/>
                </a:solidFill>
                <a:latin typeface="Noteworthy Light"/>
                <a:cs typeface="Noteworthy Light"/>
              </a:rPr>
              <a:t>positivity</a:t>
            </a:r>
            <a:r>
              <a:rPr lang="en-US" sz="4400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 </a:t>
            </a:r>
            <a:r>
              <a:rPr lang="en-US" sz="4400" dirty="0" smtClean="0">
                <a:latin typeface="Noteworthy Light"/>
                <a:cs typeface="Noteworthy Light"/>
              </a:rPr>
              <a:t>in our work are testimonies to God’s work in us</a:t>
            </a:r>
            <a:r>
              <a:rPr lang="mr-IN" sz="4400" dirty="0" smtClean="0">
                <a:latin typeface="Noteworthy Light"/>
                <a:cs typeface="Noteworthy Light"/>
              </a:rPr>
              <a:t>…</a:t>
            </a:r>
            <a:r>
              <a:rPr lang="en-US" sz="4400" dirty="0" smtClean="0">
                <a:latin typeface="Noteworthy Light"/>
                <a:cs typeface="Noteworthy Light"/>
              </a:rPr>
              <a:t> and should make it obvious we are believers.</a:t>
            </a:r>
            <a:endParaRPr lang="en-US" sz="44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0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326</Words>
  <Application>Microsoft Macintosh PowerPoint</Application>
  <PresentationFormat>On-screen Show (4:3)</PresentationFormat>
  <Paragraphs>42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Obedience</vt:lpstr>
      <vt:lpstr>Slide 2</vt:lpstr>
      <vt:lpstr>To be faithful in obedience…</vt:lpstr>
      <vt:lpstr>Slide 4</vt:lpstr>
      <vt:lpstr>Faithfully Obey Your Parents</vt:lpstr>
      <vt:lpstr>Slide 6</vt:lpstr>
      <vt:lpstr>Slide 7</vt:lpstr>
      <vt:lpstr>Faithful Obedience  in Education and Jobs</vt:lpstr>
      <vt:lpstr>Slide 9</vt:lpstr>
      <vt:lpstr>Faithfully Submit to the Government</vt:lpstr>
      <vt:lpstr>Slide 11</vt:lpstr>
      <vt:lpstr>Slide 12</vt:lpstr>
      <vt:lpstr>Slide 13</vt:lpstr>
      <vt:lpstr>Slide 14</vt:lpstr>
      <vt:lpstr>The Faithful Example of Jesus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Obedience</dc:title>
  <dc:creator>Elizabeth Hodges</dc:creator>
  <cp:lastModifiedBy>Phyllis York</cp:lastModifiedBy>
  <cp:revision>24</cp:revision>
  <dcterms:created xsi:type="dcterms:W3CDTF">2019-10-09T18:16:35Z</dcterms:created>
  <dcterms:modified xsi:type="dcterms:W3CDTF">2019-10-09T19:10:47Z</dcterms:modified>
</cp:coreProperties>
</file>