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2124046"/>
          </a:xfrm>
        </p:spPr>
        <p:txBody>
          <a:bodyPr/>
          <a:lstStyle/>
          <a:p>
            <a:r>
              <a:rPr lang="en-US" sz="5400" dirty="0" smtClean="0"/>
              <a:t>The Battle Plan for Discipleship</a:t>
            </a:r>
            <a:endParaRPr lang="en-US" sz="5400" dirty="0"/>
          </a:p>
        </p:txBody>
      </p:sp>
      <p:pic>
        <p:nvPicPr>
          <p:cNvPr id="6" name="Content Placeholder 5" descr="iStock-1749011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6330" b="16330"/>
          <a:stretch>
            <a:fillRect/>
          </a:stretch>
        </p:blipFill>
        <p:spPr>
          <a:xfrm>
            <a:off x="1089025" y="2398683"/>
            <a:ext cx="7272338" cy="405671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2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Healthy Church</a:t>
            </a:r>
            <a:endParaRPr lang="en-US" dirty="0"/>
          </a:p>
        </p:txBody>
      </p:sp>
      <p:pic>
        <p:nvPicPr>
          <p:cNvPr id="4" name="Content Placeholder 3" descr="iStock-108470680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799" r="17799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872970" cy="3042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They don’t look for something new, but refine discipleship.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9024" y="1340442"/>
            <a:ext cx="7272339" cy="4785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Scripture does not define discipleship as an event....  but as a </a:t>
            </a:r>
            <a:r>
              <a:rPr lang="en-US" sz="4400" b="1" dirty="0" smtClean="0">
                <a:solidFill>
                  <a:srgbClr val="3366FF"/>
                </a:solidFill>
              </a:rPr>
              <a:t>way of life</a:t>
            </a:r>
            <a:r>
              <a:rPr lang="en-US" sz="4400" dirty="0" smtClean="0"/>
              <a:t>.</a:t>
            </a:r>
          </a:p>
          <a:p>
            <a:pPr marL="0" indent="0" algn="ctr">
              <a:buNone/>
            </a:pPr>
            <a:r>
              <a:rPr lang="en-US" sz="4400" dirty="0" smtClean="0"/>
              <a:t>Discipleship is learning to be like Christ, resulting in </a:t>
            </a:r>
            <a:r>
              <a:rPr lang="en-US" sz="4400" b="1" dirty="0" smtClean="0">
                <a:solidFill>
                  <a:srgbClr val="FF0000"/>
                </a:solidFill>
              </a:rPr>
              <a:t>disciple makers.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Biblical Foundation</a:t>
            </a:r>
            <a:endParaRPr lang="en-US" dirty="0"/>
          </a:p>
        </p:txBody>
      </p:sp>
      <p:pic>
        <p:nvPicPr>
          <p:cNvPr id="4" name="Content Placeholder 3" descr="freebibleorde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8192" b="28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37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1:28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“Be fruitful and multiply” meant sharing His image with the next generation not just populating the earth.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95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Deuteronomy 6:4-6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Teach God’s commands</a:t>
            </a:r>
          </a:p>
          <a:p>
            <a:pPr algn="ctr"/>
            <a:r>
              <a:rPr lang="en-US" sz="4400" dirty="0" smtClean="0"/>
              <a:t>Share the love of</a:t>
            </a:r>
            <a:r>
              <a:rPr lang="en-US" sz="4400" dirty="0" smtClean="0"/>
              <a:t> Scripture</a:t>
            </a:r>
            <a:endParaRPr lang="en-US" sz="4400" dirty="0" smtClean="0"/>
          </a:p>
          <a:p>
            <a:pPr algn="ctr"/>
            <a:r>
              <a:rPr lang="en-US" sz="4400" dirty="0" smtClean="0"/>
              <a:t>Pass down the love of God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2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Joshua 24:15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>
                <a:latin typeface="Lucida Calligraphy"/>
                <a:cs typeface="Lucida Calligraphy"/>
              </a:rPr>
              <a:t>As for me and my house, we will serve the Lord.</a:t>
            </a:r>
            <a:endParaRPr lang="en-US" sz="48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5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Discipleship</a:t>
            </a:r>
            <a:endParaRPr lang="en-US" dirty="0"/>
          </a:p>
        </p:txBody>
      </p:sp>
      <p:pic>
        <p:nvPicPr>
          <p:cNvPr id="4" name="Content Placeholder 3" descr="iStock-1749011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938" b="10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16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52308"/>
            <a:ext cx="7272339" cy="4973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#1:  Each child is different.</a:t>
            </a:r>
          </a:p>
          <a:p>
            <a:pPr marL="0" indent="0">
              <a:buNone/>
            </a:pPr>
            <a:r>
              <a:rPr lang="en-US" sz="4800" dirty="0" smtClean="0"/>
              <a:t>#2:  Training never stops.</a:t>
            </a:r>
          </a:p>
          <a:p>
            <a:pPr marL="0" indent="0">
              <a:buNone/>
            </a:pPr>
            <a:r>
              <a:rPr lang="en-US" sz="4800" dirty="0" smtClean="0"/>
              <a:t>#3: You should be training but also equipping others.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97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799562"/>
            <a:ext cx="7272339" cy="5326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#4: Prepare the next generation to fight life’s battles and defend their faith.</a:t>
            </a:r>
          </a:p>
          <a:p>
            <a:pPr marL="0" indent="0">
              <a:buNone/>
            </a:pPr>
            <a:r>
              <a:rPr lang="en-US" sz="4800" dirty="0" smtClean="0"/>
              <a:t>#5: Prepare children for their </a:t>
            </a:r>
            <a:r>
              <a:rPr lang="en-US" sz="4800" b="1" i="1" dirty="0" smtClean="0">
                <a:solidFill>
                  <a:srgbClr val="008000"/>
                </a:solidFill>
              </a:rPr>
              <a:t>X</a:t>
            </a:r>
            <a:r>
              <a:rPr lang="en-US" sz="4800" dirty="0" smtClean="0"/>
              <a:t> from the moment of birth.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5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58244"/>
            <a:ext cx="7272339" cy="5067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Timothy </a:t>
            </a:r>
            <a:r>
              <a:rPr lang="en-US" sz="4800" dirty="0" err="1" smtClean="0"/>
              <a:t>didn</a:t>
            </a:r>
            <a:r>
              <a:rPr lang="mr-IN" sz="4800" dirty="0" smtClean="0"/>
              <a:t>’</a:t>
            </a:r>
            <a:r>
              <a:rPr lang="en-US" sz="4800" dirty="0" smtClean="0"/>
              <a:t>t become an incredible ministry leader without preparation. </a:t>
            </a:r>
          </a:p>
          <a:p>
            <a:pPr marL="0" indent="0" algn="ctr">
              <a:buNone/>
            </a:pPr>
            <a:r>
              <a:rPr lang="en-US" sz="4800" dirty="0" smtClean="0"/>
              <a:t>Timothy had an </a:t>
            </a:r>
            <a:r>
              <a:rPr lang="en-US" sz="4800" b="1" i="1" dirty="0" smtClean="0">
                <a:solidFill>
                  <a:srgbClr val="008000"/>
                </a:solidFill>
              </a:rPr>
              <a:t>X</a:t>
            </a:r>
            <a:r>
              <a:rPr lang="en-US" sz="4800" dirty="0" smtClean="0"/>
              <a:t>, and his family and Paul helped him prepare to face it.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8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Did you know </a:t>
            </a:r>
            <a:r>
              <a:rPr lang="en-US" sz="4400" b="1" i="1" dirty="0" smtClean="0">
                <a:solidFill>
                  <a:srgbClr val="FF0000"/>
                </a:solidFill>
              </a:rPr>
              <a:t>leadership</a:t>
            </a:r>
            <a:r>
              <a:rPr lang="en-US" sz="4400" i="1" dirty="0" smtClean="0"/>
              <a:t> </a:t>
            </a:r>
            <a:r>
              <a:rPr lang="en-US" sz="4400" dirty="0" smtClean="0"/>
              <a:t>and </a:t>
            </a:r>
            <a:r>
              <a:rPr lang="en-US" sz="4400" b="1" i="1" dirty="0" smtClean="0">
                <a:solidFill>
                  <a:srgbClr val="3366FF"/>
                </a:solidFill>
              </a:rPr>
              <a:t>discipleship</a:t>
            </a:r>
            <a:r>
              <a:rPr lang="en-US" sz="4400" i="1" dirty="0" smtClean="0"/>
              <a:t> </a:t>
            </a:r>
            <a:r>
              <a:rPr lang="en-US" sz="4400" dirty="0" smtClean="0"/>
              <a:t>are two siblings from the same family?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1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Stock-14683522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555" r="23555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362" y="1816100"/>
            <a:ext cx="3841173" cy="4310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It is time to develop a </a:t>
            </a:r>
            <a:r>
              <a:rPr lang="en-US" sz="4400" b="1" dirty="0" smtClean="0">
                <a:solidFill>
                  <a:srgbClr val="FF0000"/>
                </a:solidFill>
              </a:rPr>
              <a:t>battle plan </a:t>
            </a:r>
            <a:r>
              <a:rPr lang="en-US" sz="4400" dirty="0" smtClean="0"/>
              <a:t>for </a:t>
            </a:r>
            <a:r>
              <a:rPr lang="en-US" sz="4400" b="1" dirty="0" smtClean="0">
                <a:solidFill>
                  <a:srgbClr val="0000FF"/>
                </a:solidFill>
              </a:rPr>
              <a:t>discipleship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98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 wnac logos 1920x108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02" r="2702"/>
          <a:stretch>
            <a:fillRect/>
          </a:stretch>
        </p:blipFill>
        <p:spPr>
          <a:xfrm>
            <a:off x="696510" y="1001829"/>
            <a:ext cx="8139980" cy="484017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47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do little green soldiers teach us?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Even a child </a:t>
            </a:r>
            <a:r>
              <a:rPr lang="en-US" sz="4800" dirty="0" smtClean="0"/>
              <a:t>can get an “army” ready for battle.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8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Planning for discipleship is planning for </a:t>
            </a:r>
            <a:r>
              <a:rPr lang="en-US" sz="4400" b="1" i="1" dirty="0" smtClean="0">
                <a:solidFill>
                  <a:srgbClr val="008000"/>
                </a:solidFill>
              </a:rPr>
              <a:t>X</a:t>
            </a:r>
            <a:r>
              <a:rPr lang="en-US" sz="4400" dirty="0" smtClean="0"/>
              <a:t>  or </a:t>
            </a:r>
            <a:r>
              <a:rPr lang="en-US" sz="4400" b="1" dirty="0" smtClean="0">
                <a:solidFill>
                  <a:srgbClr val="3366FF"/>
                </a:solidFill>
              </a:rPr>
              <a:t>backward planning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for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intentional discipleship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Rescue Plan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32363" y="1908821"/>
            <a:ext cx="3864694" cy="4558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We all have an </a:t>
            </a:r>
            <a:r>
              <a:rPr lang="en-US" sz="4000" b="1" i="1" dirty="0" smtClean="0">
                <a:solidFill>
                  <a:srgbClr val="008000"/>
                </a:solidFill>
              </a:rPr>
              <a:t>X</a:t>
            </a:r>
            <a:r>
              <a:rPr lang="en-US" sz="4000" dirty="0" smtClean="0"/>
              <a:t>, the place where we are going to die. </a:t>
            </a:r>
          </a:p>
          <a:p>
            <a:pPr marL="0" indent="0" algn="ctr">
              <a:buNone/>
            </a:pPr>
            <a:r>
              <a:rPr lang="en-US" sz="4000" dirty="0" smtClean="0"/>
              <a:t>No one knows where.</a:t>
            </a:r>
            <a:endParaRPr lang="en-US" sz="4000" dirty="0"/>
          </a:p>
        </p:txBody>
      </p:sp>
      <p:pic>
        <p:nvPicPr>
          <p:cNvPr id="11" name="Content Placeholder 10" descr="IMG_350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337" b="11337"/>
          <a:stretch>
            <a:fillRect/>
          </a:stretch>
        </p:blipFill>
        <p:spPr>
          <a:xfrm>
            <a:off x="540995" y="1908821"/>
            <a:ext cx="4170184" cy="429953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9024" y="1387474"/>
            <a:ext cx="7272339" cy="473868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If you knew the </a:t>
            </a:r>
            <a:r>
              <a:rPr lang="en-US" sz="4400" b="1" i="1" dirty="0" smtClean="0">
                <a:solidFill>
                  <a:srgbClr val="008000"/>
                </a:solidFill>
              </a:rPr>
              <a:t>X</a:t>
            </a:r>
            <a:r>
              <a:rPr lang="en-US" sz="4400" dirty="0" smtClean="0"/>
              <a:t>, what would you do </a:t>
            </a:r>
            <a:r>
              <a:rPr lang="en-US" sz="4400" i="1" dirty="0" smtClean="0"/>
              <a:t>between </a:t>
            </a:r>
            <a:r>
              <a:rPr lang="en-US" sz="4400" dirty="0" smtClean="0"/>
              <a:t>now and then?</a:t>
            </a:r>
          </a:p>
          <a:p>
            <a:pPr algn="ctr"/>
            <a:r>
              <a:rPr lang="en-US" sz="4400" dirty="0" smtClean="0"/>
              <a:t>What should the backward planning model look like?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4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Has the American church gone “deeper into the cave” by repetitively doing what we’ve always done?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78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40442"/>
            <a:ext cx="7272339" cy="4785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Sadly, one hour a week is nothing when it comes to teaching our kids to </a:t>
            </a:r>
            <a:r>
              <a:rPr lang="en-US" sz="4400" b="1" i="1" dirty="0" smtClean="0">
                <a:solidFill>
                  <a:srgbClr val="0000FF"/>
                </a:solidFill>
              </a:rPr>
              <a:t>passionately</a:t>
            </a:r>
            <a:r>
              <a:rPr lang="en-US" sz="4400" i="1" dirty="0" smtClean="0"/>
              <a:t> </a:t>
            </a:r>
            <a:r>
              <a:rPr lang="en-US" sz="4400" b="1" i="1" dirty="0" smtClean="0">
                <a:solidFill>
                  <a:srgbClr val="0000FF"/>
                </a:solidFill>
              </a:rPr>
              <a:t>adopt</a:t>
            </a:r>
            <a:r>
              <a:rPr lang="en-US" sz="4400" i="1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/>
              <a:t>and </a:t>
            </a:r>
            <a:r>
              <a:rPr lang="en-US" sz="4400" b="1" i="1" dirty="0" smtClean="0">
                <a:solidFill>
                  <a:srgbClr val="0000FF"/>
                </a:solidFill>
              </a:rPr>
              <a:t>pursue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/>
              <a:t>the </a:t>
            </a:r>
            <a:r>
              <a:rPr lang="en-US" sz="4400" b="1" dirty="0" smtClean="0">
                <a:solidFill>
                  <a:srgbClr val="FF0000"/>
                </a:solidFill>
              </a:rPr>
              <a:t>heart</a:t>
            </a:r>
            <a:r>
              <a:rPr lang="en-US" sz="4400" dirty="0" smtClean="0"/>
              <a:t> of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b="1" dirty="0" smtClean="0">
                <a:solidFill>
                  <a:srgbClr val="FF0000"/>
                </a:solidFill>
              </a:rPr>
              <a:t>Jesus </a:t>
            </a:r>
            <a:r>
              <a:rPr lang="en-US" sz="4400" b="1" dirty="0" smtClean="0">
                <a:solidFill>
                  <a:srgbClr val="FF0000"/>
                </a:solidFill>
              </a:rPr>
              <a:t>Christ.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70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God the Father has a rescue plan, and He shared it in Deuteronomy 6. </a:t>
            </a:r>
          </a:p>
          <a:p>
            <a:pPr marL="0" indent="0" algn="ctr">
              <a:buNone/>
            </a:pPr>
            <a:r>
              <a:rPr lang="en-US" sz="4400" dirty="0" smtClean="0"/>
              <a:t>Discipleship in the home is very important.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73</TotalTime>
  <Words>382</Words>
  <Application>Microsoft Macintosh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Tradition</vt:lpstr>
      <vt:lpstr>The Battle Plan for Discipleship</vt:lpstr>
      <vt:lpstr>Slide 2</vt:lpstr>
      <vt:lpstr>Slide 3</vt:lpstr>
      <vt:lpstr>Slide 4</vt:lpstr>
      <vt:lpstr>The Rescue Plan</vt:lpstr>
      <vt:lpstr>Slide 6</vt:lpstr>
      <vt:lpstr>Slide 7</vt:lpstr>
      <vt:lpstr>Slide 8</vt:lpstr>
      <vt:lpstr>Slide 9</vt:lpstr>
      <vt:lpstr>Characteristics of a Healthy Church</vt:lpstr>
      <vt:lpstr>Slide 11</vt:lpstr>
      <vt:lpstr>Biblical Foundation</vt:lpstr>
      <vt:lpstr>Genesis 1:28</vt:lpstr>
      <vt:lpstr>Deuteronomy 6:4-6</vt:lpstr>
      <vt:lpstr> Joshua 24:15 </vt:lpstr>
      <vt:lpstr>Principles for Discipleship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Plan for Discipleship</dc:title>
  <dc:creator>Elizabeth Hodges</dc:creator>
  <cp:lastModifiedBy>Phyllis York</cp:lastModifiedBy>
  <cp:revision>15</cp:revision>
  <dcterms:created xsi:type="dcterms:W3CDTF">2019-08-22T16:09:07Z</dcterms:created>
  <dcterms:modified xsi:type="dcterms:W3CDTF">2019-08-22T16:16:36Z</dcterms:modified>
</cp:coreProperties>
</file>