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12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61C1-1EF0-B540-AAEA-84F5030FB96F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1C23-B162-BE41-A175-BC7A64FE6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5792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61C1-1EF0-B540-AAEA-84F5030FB96F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1C23-B162-BE41-A175-BC7A64FE6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57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61C1-1EF0-B540-AAEA-84F5030FB96F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1C23-B162-BE41-A175-BC7A64FE6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166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61C1-1EF0-B540-AAEA-84F5030FB96F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1C23-B162-BE41-A175-BC7A64FE6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078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61C1-1EF0-B540-AAEA-84F5030FB96F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1C23-B162-BE41-A175-BC7A64FE6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021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61C1-1EF0-B540-AAEA-84F5030FB96F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1C23-B162-BE41-A175-BC7A64FE6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321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61C1-1EF0-B540-AAEA-84F5030FB96F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1C23-B162-BE41-A175-BC7A64FE6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97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61C1-1EF0-B540-AAEA-84F5030FB96F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1C23-B162-BE41-A175-BC7A64FE6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467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61C1-1EF0-B540-AAEA-84F5030FB96F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1C23-B162-BE41-A175-BC7A64FE6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107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61C1-1EF0-B540-AAEA-84F5030FB96F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1C23-B162-BE41-A175-BC7A64FE6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053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61C1-1EF0-B540-AAEA-84F5030FB96F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1C23-B162-BE41-A175-BC7A64FE6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439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661C1-1EF0-B540-AAEA-84F5030FB96F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51C23-B162-BE41-A175-BC7A64FE6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156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lightstock_81545_medium_phyllis 2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4996" b="24996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52195" y="5367338"/>
            <a:ext cx="7716921" cy="80486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Good Grief</a:t>
            </a:r>
            <a:endParaRPr lang="en-US" sz="4400" dirty="0">
              <a:solidFill>
                <a:srgbClr val="FF0000"/>
              </a:solidFill>
              <a:latin typeface="Lucida Calligraphy"/>
              <a:cs typeface="Lucida Calligraphy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46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No rule book, no time frame. No judgment. Grief is </a:t>
            </a:r>
            <a:r>
              <a:rPr lang="en-US" sz="4400" dirty="0" smtClean="0"/>
              <a:t>as </a:t>
            </a:r>
            <a:r>
              <a:rPr lang="en-US" sz="4400" dirty="0" smtClean="0"/>
              <a:t>individual as a fingerprint. </a:t>
            </a:r>
            <a:endParaRPr lang="en-US" sz="4400" dirty="0"/>
          </a:p>
        </p:txBody>
      </p:sp>
      <p:pic>
        <p:nvPicPr>
          <p:cNvPr id="2" name="Content Placeholder 1" descr="manage_the_pain_of_grief_in_your_own_way_after_losing_a_child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287" r="202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7526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what-happens-when-we-griev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493" r="8493"/>
          <a:stretch>
            <a:fillRect/>
          </a:stretch>
        </p:blipFill>
        <p:spPr>
          <a:xfrm>
            <a:off x="457200" y="995856"/>
            <a:ext cx="4038600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Christians do not sorrow as those who have no hope, but we do sorrow.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8925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Biblical Examples</a:t>
            </a:r>
            <a:endParaRPr lang="en-US" dirty="0">
              <a:solidFill>
                <a:srgbClr val="FF0000"/>
              </a:solidFill>
              <a:latin typeface="Lucida Calligraphy"/>
              <a:cs typeface="Lucida Calligraphy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Loss of a </a:t>
            </a:r>
            <a:r>
              <a:rPr lang="en-US" sz="3600" dirty="0" smtClean="0">
                <a:solidFill>
                  <a:srgbClr val="FF0000"/>
                </a:solidFill>
              </a:rPr>
              <a:t>spouse</a:t>
            </a:r>
            <a:r>
              <a:rPr lang="en-US" sz="4000" dirty="0" smtClean="0"/>
              <a:t>: </a:t>
            </a:r>
            <a:r>
              <a:rPr lang="en-US" dirty="0" smtClean="0"/>
              <a:t>Genesis 23; Ruth 1</a:t>
            </a:r>
          </a:p>
          <a:p>
            <a:pPr marL="0" indent="0">
              <a:buNone/>
            </a:pPr>
            <a:r>
              <a:rPr lang="en-US" sz="3600" dirty="0" smtClean="0"/>
              <a:t>Loss of a </a:t>
            </a:r>
            <a:r>
              <a:rPr lang="en-US" sz="3600" dirty="0" smtClean="0">
                <a:solidFill>
                  <a:srgbClr val="FF0000"/>
                </a:solidFill>
              </a:rPr>
              <a:t>child</a:t>
            </a:r>
            <a:r>
              <a:rPr lang="en-US" sz="4000" dirty="0" smtClean="0"/>
              <a:t>: </a:t>
            </a:r>
            <a:r>
              <a:rPr lang="en-US" dirty="0" smtClean="0"/>
              <a:t>2 Samuel 12; 18:33-19:8;              </a:t>
            </a:r>
            <a:r>
              <a:rPr lang="en-US" dirty="0" smtClean="0"/>
              <a:t> 	John </a:t>
            </a:r>
            <a:r>
              <a:rPr lang="en-US" dirty="0" smtClean="0"/>
              <a:t>19:25-</a:t>
            </a:r>
            <a:r>
              <a:rPr lang="en-US" dirty="0" smtClean="0"/>
              <a:t>30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Loss of a </a:t>
            </a:r>
            <a:r>
              <a:rPr lang="en-US" sz="3600" dirty="0" smtClean="0">
                <a:solidFill>
                  <a:srgbClr val="FF0000"/>
                </a:solidFill>
              </a:rPr>
              <a:t>friend</a:t>
            </a:r>
            <a:r>
              <a:rPr lang="en-US" sz="3600" dirty="0" smtClean="0"/>
              <a:t>: </a:t>
            </a:r>
            <a:r>
              <a:rPr lang="en-US" dirty="0" smtClean="0"/>
              <a:t>2 Samuel 1; John 11</a:t>
            </a:r>
          </a:p>
          <a:p>
            <a:pPr marL="0" indent="0">
              <a:buNone/>
            </a:pPr>
            <a:r>
              <a:rPr lang="en-US" sz="3600" dirty="0" smtClean="0"/>
              <a:t>Loss of </a:t>
            </a:r>
            <a:r>
              <a:rPr lang="en-US" sz="3600" dirty="0" smtClean="0">
                <a:solidFill>
                  <a:srgbClr val="FF0000"/>
                </a:solidFill>
              </a:rPr>
              <a:t>father</a:t>
            </a:r>
            <a:r>
              <a:rPr lang="en-US" sz="3600" dirty="0" smtClean="0"/>
              <a:t> and </a:t>
            </a:r>
            <a:r>
              <a:rPr lang="en-US" sz="3600" dirty="0" smtClean="0">
                <a:solidFill>
                  <a:srgbClr val="FF0000"/>
                </a:solidFill>
              </a:rPr>
              <a:t>grandfather</a:t>
            </a:r>
            <a:r>
              <a:rPr lang="en-US" sz="3600" dirty="0" smtClean="0"/>
              <a:t>: </a:t>
            </a:r>
            <a:r>
              <a:rPr lang="en-US" dirty="0" smtClean="0"/>
              <a:t>2 Samuel 4:4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8622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Romans 12:2</a:t>
            </a:r>
            <a:endParaRPr lang="en-US" dirty="0">
              <a:solidFill>
                <a:srgbClr val="FF0000"/>
              </a:solidFill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 smtClean="0"/>
              <a:t>Choose your focus.</a:t>
            </a:r>
          </a:p>
          <a:p>
            <a:pPr marL="0" indent="0" algn="ctr">
              <a:buNone/>
            </a:pPr>
            <a:r>
              <a:rPr lang="en-US" sz="4000" dirty="0" smtClean="0"/>
              <a:t>Think on good memories.</a:t>
            </a:r>
          </a:p>
          <a:p>
            <a:pPr marL="0" indent="0" algn="ctr">
              <a:buNone/>
            </a:pPr>
            <a:r>
              <a:rPr lang="en-US" sz="4000" dirty="0" smtClean="0"/>
              <a:t>Thank God for the time you did have with this special person.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dirty="0" smtClean="0"/>
              <a:t>Everyone grieves differently, but everyone grieves.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49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 descr="manage_the_pain_of_grief_in_your_own_way_after_losing_a_child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8021" r="18021"/>
          <a:stretch>
            <a:fillRect/>
          </a:stretch>
        </p:blipFill>
        <p:spPr>
          <a:xfrm>
            <a:off x="457200" y="1600200"/>
            <a:ext cx="4346575" cy="452596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4094" y="1600200"/>
            <a:ext cx="3882706" cy="4525963"/>
          </a:xfrm>
        </p:spPr>
        <p:txBody>
          <a:bodyPr/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God </a:t>
            </a:r>
            <a:r>
              <a:rPr lang="en-US" sz="4000" dirty="0"/>
              <a:t>uses people </a:t>
            </a:r>
            <a:r>
              <a:rPr lang="en-US" sz="4000" dirty="0" smtClean="0"/>
              <a:t>to help </a:t>
            </a:r>
            <a:r>
              <a:rPr lang="en-US" sz="4000" dirty="0"/>
              <a:t>us with all we go through, including grief.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6571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Psalm 147:3</a:t>
            </a:r>
          </a:p>
          <a:p>
            <a:pPr marL="0" indent="0" algn="ctr">
              <a:buNone/>
            </a:pPr>
            <a:endParaRPr lang="en-US" sz="4400" dirty="0">
              <a:latin typeface="Lucida Calligraphy"/>
              <a:cs typeface="Lucida Calligraphy"/>
            </a:endParaRPr>
          </a:p>
          <a:p>
            <a:pPr marL="0" indent="0" algn="ctr">
              <a:buNone/>
            </a:pPr>
            <a:r>
              <a:rPr lang="en-US" sz="4000" dirty="0" smtClean="0">
                <a:cs typeface="Lucida Calligraphy"/>
              </a:rPr>
              <a:t>God heals the brokenhearted.</a:t>
            </a:r>
            <a:endParaRPr lang="en-US" sz="4000" dirty="0">
              <a:cs typeface="Lucida Calligraphy"/>
            </a:endParaRPr>
          </a:p>
        </p:txBody>
      </p:sp>
      <p:pic>
        <p:nvPicPr>
          <p:cNvPr id="2" name="Content Placeholder 1" descr="what-happens-when-we-griev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493" r="8493"/>
          <a:stretch>
            <a:fillRect/>
          </a:stretch>
        </p:blipFill>
        <p:spPr>
          <a:xfrm>
            <a:off x="4648200" y="77689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3855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lightstock_81545_medium_phyllis 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2637" b="12637"/>
          <a:stretch>
            <a:fillRect/>
          </a:stretch>
        </p:blipFill>
        <p:spPr>
          <a:xfrm>
            <a:off x="457200" y="741855"/>
            <a:ext cx="4038600" cy="4525963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741855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Lucida Calligraphy"/>
                <a:cs typeface="Lucida Calligraphy"/>
              </a:rPr>
              <a:t>2 Corinthians 1:3-4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God is the God of all comfort.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4024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168</Words>
  <Application>Microsoft Macintosh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Biblical Examples</vt:lpstr>
      <vt:lpstr>Romans 12:2</vt:lpstr>
      <vt:lpstr>Slide 6</vt:lpstr>
      <vt:lpstr>Slide 7</vt:lpstr>
      <vt:lpstr>Slide 8</vt:lpstr>
    </vt:vector>
  </TitlesOfParts>
  <Company>Women Nationally Active for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5</cp:revision>
  <dcterms:created xsi:type="dcterms:W3CDTF">2016-05-10T15:40:02Z</dcterms:created>
  <dcterms:modified xsi:type="dcterms:W3CDTF">2016-05-10T15:42:07Z</dcterms:modified>
</cp:coreProperties>
</file>