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B0000"/>
    <a:srgbClr val="0000B7"/>
    <a:srgbClr val="00008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93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322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358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7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79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75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73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959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13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069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449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6602-B378-154A-B4CD-9DFB64406F7E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7916-D4D8-EE47-BEC9-02109CD6C8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96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457200" y="1863823"/>
            <a:ext cx="4038600" cy="42623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AB0000"/>
                </a:solidFill>
                <a:latin typeface="Lucida Calligraphy"/>
                <a:cs typeface="Lucida Calligraphy"/>
              </a:rPr>
              <a:t>I</a:t>
            </a:r>
            <a:r>
              <a:rPr lang="en-US" sz="4000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 Surrender My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Dreams</a:t>
            </a:r>
            <a:endParaRPr lang="en-US" sz="4000" b="1" dirty="0">
              <a:solidFill>
                <a:srgbClr val="AB0000"/>
              </a:solidFill>
              <a:latin typeface="Lucida Calligraphy"/>
              <a:cs typeface="Lucida Calligraphy"/>
            </a:endParaRPr>
          </a:p>
        </p:txBody>
      </p:sp>
      <p:pic>
        <p:nvPicPr>
          <p:cNvPr id="7" name="Content Placeholder 6" descr="Dream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382" r="382"/>
          <a:stretch>
            <a:fillRect/>
          </a:stretch>
        </p:blipFill>
        <p:spPr>
          <a:xfrm>
            <a:off x="4648200" y="428625"/>
            <a:ext cx="4038600" cy="5697538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628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Anything!</a:t>
            </a:r>
          </a:p>
          <a:p>
            <a:r>
              <a:rPr lang="en-US" sz="3600" dirty="0" smtClean="0"/>
              <a:t>Anywhere!</a:t>
            </a:r>
          </a:p>
          <a:p>
            <a:r>
              <a:rPr lang="en-US" sz="3600" smtClean="0"/>
              <a:t>Anytime</a:t>
            </a:r>
            <a:r>
              <a:rPr lang="en-US" sz="3600" smtClean="0"/>
              <a:t>!</a:t>
            </a:r>
          </a:p>
          <a:p>
            <a:r>
              <a:rPr lang="en-US" sz="3600" dirty="0" smtClean="0"/>
              <a:t>At any cost!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Are you willing to follow God in all these areas?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__________________</a:t>
            </a:r>
          </a:p>
          <a:p>
            <a:pPr marL="0" indent="0">
              <a:buNone/>
            </a:pPr>
            <a:r>
              <a:rPr lang="en-US" sz="1800" dirty="0" smtClean="0"/>
              <a:t>Signature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3600" dirty="0" smtClean="0"/>
              <a:t>________________</a:t>
            </a:r>
          </a:p>
          <a:p>
            <a:pPr marL="0" indent="0">
              <a:buNone/>
            </a:pPr>
            <a:r>
              <a:rPr lang="en-US" sz="1800" dirty="0" smtClean="0"/>
              <a:t>Date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0563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Lucida Calligraphy"/>
              <a:cs typeface="Lucida Calligraphy"/>
            </a:endParaRPr>
          </a:p>
          <a:p>
            <a:pPr marL="0" indent="0">
              <a:buNone/>
            </a:pPr>
            <a:endParaRPr lang="en-US" sz="3600">
              <a:latin typeface="Lucida Calligraphy"/>
              <a:cs typeface="Lucida Calligraphy"/>
            </a:endParaRPr>
          </a:p>
          <a:p>
            <a:pPr marL="0" indent="0">
              <a:buNone/>
            </a:pPr>
            <a:r>
              <a:rPr lang="en-US" sz="3600" smtClean="0">
                <a:latin typeface="Lucida Calligraphy"/>
                <a:cs typeface="Lucida Calligraphy"/>
              </a:rPr>
              <a:t>In </a:t>
            </a:r>
            <a:r>
              <a:rPr lang="en-US" sz="3600" dirty="0" smtClean="0">
                <a:latin typeface="Lucida Calligraphy"/>
                <a:cs typeface="Lucida Calligraphy"/>
              </a:rPr>
              <a:t>partnership</a:t>
            </a:r>
          </a:p>
          <a:p>
            <a:pPr marL="0" indent="0">
              <a:buNone/>
            </a:pPr>
            <a:r>
              <a:rPr lang="en-US" sz="3600" dirty="0">
                <a:latin typeface="Lucida Calligraphy"/>
                <a:cs typeface="Lucida Calligraphy"/>
              </a:rPr>
              <a:t>w</a:t>
            </a:r>
            <a:r>
              <a:rPr lang="en-US" sz="3600" dirty="0" smtClean="0">
                <a:latin typeface="Lucida Calligraphy"/>
                <a:cs typeface="Lucida Calligraphy"/>
              </a:rPr>
              <a:t>ith….</a:t>
            </a:r>
            <a:endParaRPr lang="en-US" sz="3600" dirty="0">
              <a:latin typeface="Lucida Calligraphy"/>
              <a:cs typeface="Lucida Calligraphy"/>
            </a:endParaRPr>
          </a:p>
        </p:txBody>
      </p:sp>
      <p:pic>
        <p:nvPicPr>
          <p:cNvPr id="5" name="Content Placeholder 4" descr="logo for ppt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709" r="5709"/>
          <a:stretch>
            <a:fillRect/>
          </a:stretch>
        </p:blipFill>
        <p:spPr>
          <a:xfrm>
            <a:off x="4648200" y="963016"/>
            <a:ext cx="4038600" cy="51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923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In early childhood, we start </a:t>
            </a:r>
            <a:r>
              <a:rPr lang="en-US" b="1" dirty="0" smtClean="0">
                <a:solidFill>
                  <a:srgbClr val="AB0000"/>
                </a:solidFill>
                <a:latin typeface="Lucida Calligraphy"/>
                <a:cs typeface="Lucida Calligraphy"/>
              </a:rPr>
              <a:t>dreaming</a:t>
            </a:r>
            <a:r>
              <a:rPr lang="en-US" b="1" dirty="0" smtClean="0">
                <a:cs typeface="Lucida Calligraphy"/>
              </a:rPr>
              <a:t> </a:t>
            </a:r>
            <a:r>
              <a:rPr lang="en-US" dirty="0" smtClean="0">
                <a:cs typeface="Lucida Calligraphy"/>
              </a:rPr>
              <a:t>about our future. Often, </a:t>
            </a:r>
            <a:r>
              <a:rPr lang="en-US" b="1" dirty="0" smtClean="0">
                <a:solidFill>
                  <a:srgbClr val="AB0000"/>
                </a:solidFill>
                <a:cs typeface="Lucida Calligraphy"/>
              </a:rPr>
              <a:t>reality</a:t>
            </a:r>
            <a:r>
              <a:rPr lang="en-US" dirty="0" smtClean="0">
                <a:cs typeface="Lucida Calligraphy"/>
              </a:rPr>
              <a:t> alters those dreams, sometimes to the point they become far different from what we </a:t>
            </a:r>
            <a:r>
              <a:rPr lang="en-US" b="1" dirty="0" smtClean="0">
                <a:solidFill>
                  <a:srgbClr val="AB0000"/>
                </a:solidFill>
                <a:cs typeface="Lucida Calligraphy"/>
              </a:rPr>
              <a:t>expected</a:t>
            </a:r>
            <a:r>
              <a:rPr lang="en-US" dirty="0" smtClean="0">
                <a:cs typeface="Lucida Calligraphy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84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49379" y="886229"/>
            <a:ext cx="4545724" cy="5239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Our childhood passions often fuel our career aspirations.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What happens when God </a:t>
            </a:r>
            <a:r>
              <a:rPr lang="en-US" sz="4000" b="1" dirty="0" smtClean="0">
                <a:solidFill>
                  <a:srgbClr val="AB0000"/>
                </a:solidFill>
              </a:rPr>
              <a:t>intercedes</a:t>
            </a:r>
            <a:r>
              <a:rPr lang="en-US" sz="4000" dirty="0" smtClean="0"/>
              <a:t>?</a:t>
            </a:r>
          </a:p>
        </p:txBody>
      </p:sp>
      <p:pic>
        <p:nvPicPr>
          <p:cNvPr id="5" name="Content Placeholder 4" descr="Dream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752" b="752"/>
          <a:stretch>
            <a:fillRect/>
          </a:stretch>
        </p:blipFill>
        <p:spPr>
          <a:xfrm>
            <a:off x="457200" y="557213"/>
            <a:ext cx="3877529" cy="556895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854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18:28-30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It becomes challenging to live the idea of </a:t>
            </a:r>
            <a:r>
              <a:rPr lang="en-US" sz="4000" b="1" dirty="0" smtClean="0">
                <a:solidFill>
                  <a:srgbClr val="AB0000"/>
                </a:solidFill>
              </a:rPr>
              <a:t>complete surrender</a:t>
            </a:r>
            <a:r>
              <a:rPr lang="en-US" sz="4000" b="1" dirty="0" smtClean="0"/>
              <a:t> </a:t>
            </a:r>
            <a:r>
              <a:rPr lang="en-US" sz="4000" dirty="0" smtClean="0"/>
              <a:t>when we start juggling the thought of comfort zone and financial security with the unknown.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80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005002"/>
            <a:ext cx="4038600" cy="5121162"/>
          </a:xfrm>
        </p:spPr>
        <p:txBody>
          <a:bodyPr>
            <a:normAutofit/>
          </a:bodyPr>
          <a:lstStyle/>
          <a:p>
            <a:r>
              <a:rPr lang="en-US" dirty="0" smtClean="0"/>
              <a:t>God began stirring my heart in a way I did not want to hear.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knew He had unveiled my eyes.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life was no longer where He was leading me.</a:t>
            </a:r>
            <a:endParaRPr lang="en-US" dirty="0"/>
          </a:p>
        </p:txBody>
      </p:sp>
      <p:pic>
        <p:nvPicPr>
          <p:cNvPr id="7" name="Content Placeholder 6" descr="Dream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044" b="2044"/>
          <a:stretch>
            <a:fillRect/>
          </a:stretch>
        </p:blipFill>
        <p:spPr>
          <a:xfrm>
            <a:off x="4648200" y="703263"/>
            <a:ext cx="4038600" cy="54229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855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30912"/>
            <a:ext cx="8229600" cy="5395252"/>
          </a:xfrm>
        </p:spPr>
        <p:txBody>
          <a:bodyPr/>
          <a:lstStyle/>
          <a:p>
            <a:r>
              <a:rPr lang="en-US" dirty="0" smtClean="0"/>
              <a:t>Matthew:  tax collector ----- disciple</a:t>
            </a:r>
          </a:p>
          <a:p>
            <a:r>
              <a:rPr lang="en-US" dirty="0" smtClean="0"/>
              <a:t>David:  shepherd, warrior ----- king</a:t>
            </a:r>
          </a:p>
          <a:p>
            <a:r>
              <a:rPr lang="en-US" dirty="0" smtClean="0"/>
              <a:t>Moses: prince, shepherd, activist ---- country’s </a:t>
            </a:r>
            <a:r>
              <a:rPr lang="en-US" dirty="0" smtClean="0"/>
              <a:t>leader</a:t>
            </a:r>
          </a:p>
          <a:p>
            <a:r>
              <a:rPr lang="en-US" dirty="0" smtClean="0"/>
              <a:t>Esther:  young girl ----- Queen of Persia</a:t>
            </a:r>
          </a:p>
          <a:p>
            <a:r>
              <a:rPr lang="en-US" dirty="0" smtClean="0"/>
              <a:t>Deborah: homemaker ----- judge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366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Dreams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2367" b="2367"/>
          <a:stretch>
            <a:fillRect/>
          </a:stretch>
        </p:blipFill>
        <p:spPr>
          <a:xfrm>
            <a:off x="457200" y="739775"/>
            <a:ext cx="4038600" cy="53863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87230"/>
            <a:ext cx="4038600" cy="503893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All to Jesus I </a:t>
            </a:r>
            <a:r>
              <a:rPr lang="en-US" b="1" dirty="0" smtClean="0">
                <a:solidFill>
                  <a:srgbClr val="800000"/>
                </a:solidFill>
              </a:rPr>
              <a:t>surrender</a:t>
            </a:r>
            <a:r>
              <a:rPr lang="en-US" dirty="0" smtClean="0"/>
              <a:t>, </a:t>
            </a:r>
          </a:p>
          <a:p>
            <a:pPr marL="0" indent="0" algn="ctr">
              <a:buNone/>
            </a:pPr>
            <a:r>
              <a:rPr lang="en-US" dirty="0" smtClean="0"/>
              <a:t>All to Him I freely give.</a:t>
            </a:r>
          </a:p>
          <a:p>
            <a:pPr marL="0" indent="0" algn="ctr">
              <a:buNone/>
            </a:pPr>
            <a:r>
              <a:rPr lang="en-US" dirty="0" smtClean="0"/>
              <a:t>I will ever love and trust Him,</a:t>
            </a:r>
          </a:p>
          <a:p>
            <a:pPr marL="0" indent="0" algn="ctr">
              <a:buNone/>
            </a:pPr>
            <a:r>
              <a:rPr lang="en-US" dirty="0" smtClean="0"/>
              <a:t>In His service daily live.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b="1" dirty="0" smtClean="0">
                <a:solidFill>
                  <a:srgbClr val="800000"/>
                </a:solidFill>
              </a:rPr>
              <a:t>surrender</a:t>
            </a:r>
            <a:r>
              <a:rPr lang="en-US" dirty="0" smtClean="0"/>
              <a:t> 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483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55:8-9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800000"/>
                </a:solidFill>
              </a:rPr>
              <a:t>my thoughts </a:t>
            </a:r>
            <a:r>
              <a:rPr lang="en-US" dirty="0" smtClean="0"/>
              <a:t>are not your thoughts, neither are your ways </a:t>
            </a:r>
            <a:r>
              <a:rPr lang="en-US" b="1" dirty="0" smtClean="0">
                <a:solidFill>
                  <a:srgbClr val="800000"/>
                </a:solidFill>
              </a:rPr>
              <a:t>my ways</a:t>
            </a:r>
            <a:r>
              <a:rPr lang="en-US" dirty="0" smtClean="0"/>
              <a:t>, </a:t>
            </a:r>
            <a:r>
              <a:rPr lang="en-US" dirty="0" err="1" smtClean="0"/>
              <a:t>saith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800000"/>
                </a:solidFill>
              </a:rPr>
              <a:t>Lord</a:t>
            </a:r>
            <a:r>
              <a:rPr lang="en-US" dirty="0" smtClean="0"/>
              <a:t>. For as the heavens are higher than the earth, so are </a:t>
            </a:r>
            <a:r>
              <a:rPr lang="en-US" b="1" dirty="0" smtClean="0">
                <a:solidFill>
                  <a:srgbClr val="800000"/>
                </a:solidFill>
              </a:rPr>
              <a:t>my ways </a:t>
            </a:r>
            <a:r>
              <a:rPr lang="en-US" dirty="0" smtClean="0"/>
              <a:t>higher than your ways, and </a:t>
            </a:r>
            <a:r>
              <a:rPr lang="en-US" b="1" dirty="0" smtClean="0">
                <a:solidFill>
                  <a:srgbClr val="800000"/>
                </a:solidFill>
              </a:rPr>
              <a:t>my thoughts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than your thoughts.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029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959322"/>
            <a:ext cx="4038600" cy="51668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The future can be safely trusted to the </a:t>
            </a:r>
            <a:r>
              <a:rPr lang="en-US" sz="3600" b="1" dirty="0" smtClean="0">
                <a:solidFill>
                  <a:srgbClr val="800000"/>
                </a:solidFill>
              </a:rPr>
              <a:t>One who knows</a:t>
            </a:r>
            <a:r>
              <a:rPr lang="en-US" sz="3600" b="1" dirty="0" smtClean="0"/>
              <a:t> </a:t>
            </a:r>
            <a:r>
              <a:rPr lang="en-US" sz="3600" dirty="0" smtClean="0"/>
              <a:t>not only what the future holds, but also </a:t>
            </a:r>
            <a:r>
              <a:rPr lang="en-US" sz="3600" b="1" dirty="0" smtClean="0">
                <a:solidFill>
                  <a:srgbClr val="800000"/>
                </a:solidFill>
              </a:rPr>
              <a:t>His plans </a:t>
            </a:r>
            <a:r>
              <a:rPr lang="en-US" sz="3600" dirty="0" smtClean="0"/>
              <a:t>for us in that future.</a:t>
            </a:r>
            <a:endParaRPr lang="en-US" sz="3600" dirty="0"/>
          </a:p>
        </p:txBody>
      </p:sp>
      <p:pic>
        <p:nvPicPr>
          <p:cNvPr id="7" name="Content Placeholder 6" descr="Dream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98" r="698"/>
          <a:stretch>
            <a:fillRect/>
          </a:stretch>
        </p:blipFill>
        <p:spPr>
          <a:xfrm>
            <a:off x="4648200" y="392113"/>
            <a:ext cx="4038600" cy="573405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6495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311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Luke 18:28-30</vt:lpstr>
      <vt:lpstr>Slide 5</vt:lpstr>
      <vt:lpstr>Slide 6</vt:lpstr>
      <vt:lpstr>Slide 7</vt:lpstr>
      <vt:lpstr>Isaiah 55:8-9</vt:lpstr>
      <vt:lpstr>Slide 9</vt:lpstr>
      <vt:lpstr>Slide 10</vt:lpstr>
      <vt:lpstr>Slide 11</vt:lpstr>
    </vt:vector>
  </TitlesOfParts>
  <Company>Women Nationally Active for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12</cp:revision>
  <dcterms:created xsi:type="dcterms:W3CDTF">2016-01-04T19:09:27Z</dcterms:created>
  <dcterms:modified xsi:type="dcterms:W3CDTF">2016-01-04T19:11:40Z</dcterms:modified>
</cp:coreProperties>
</file>