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5" r:id="rId3"/>
    <p:sldId id="259" r:id="rId4"/>
    <p:sldId id="260" r:id="rId5"/>
    <p:sldId id="274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C59E1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12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7822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1881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323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729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186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106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7489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864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133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356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483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87811-D51D-7E43-8DE0-D016C56CB71B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18CDF-1C56-9C4B-8E46-B7B261864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160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iStock_000000524678_Larg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040" b="6040"/>
          <a:stretch>
            <a:fillRect/>
          </a:stretch>
        </p:blipFill>
        <p:spPr>
          <a:xfrm>
            <a:off x="457200" y="800100"/>
            <a:ext cx="4038600" cy="5326063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063042"/>
            <a:ext cx="4038600" cy="5063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Lucida Calligraphy"/>
                <a:cs typeface="Lucida Calligraphy"/>
              </a:rPr>
              <a:t>I </a:t>
            </a:r>
          </a:p>
          <a:p>
            <a:pPr marL="0" indent="0" algn="ctr">
              <a:buNone/>
            </a:pPr>
            <a:r>
              <a:rPr lang="en-US" sz="4800" dirty="0" smtClean="0">
                <a:latin typeface="Lucida Calligraphy"/>
                <a:cs typeface="Lucida Calligraphy"/>
              </a:rPr>
              <a:t>Surrender </a:t>
            </a:r>
          </a:p>
          <a:p>
            <a:pPr marL="0" indent="0" algn="ctr">
              <a:buNone/>
            </a:pPr>
            <a:r>
              <a:rPr lang="en-US" sz="4800" dirty="0" smtClean="0">
                <a:latin typeface="Lucida Calligraphy"/>
                <a:cs typeface="Lucida Calligraphy"/>
              </a:rPr>
              <a:t>My </a:t>
            </a:r>
          </a:p>
          <a:p>
            <a:pPr marL="0" indent="0" algn="ctr">
              <a:buNone/>
            </a:pPr>
            <a:r>
              <a:rPr lang="en-US" sz="4800" dirty="0" smtClean="0">
                <a:latin typeface="Lucida Calligraphy"/>
                <a:cs typeface="Lucida Calligraphy"/>
              </a:rPr>
              <a:t>Addictions</a:t>
            </a:r>
            <a:endParaRPr lang="en-US" sz="4800" dirty="0"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350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o-STRESS-ADDICTION-facebook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917" r="15917"/>
          <a:stretch>
            <a:fillRect/>
          </a:stretch>
        </p:blipFill>
        <p:spPr>
          <a:xfrm>
            <a:off x="457200" y="1535113"/>
            <a:ext cx="4694344" cy="4591050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151544" y="2174875"/>
            <a:ext cx="3840056" cy="395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Is there </a:t>
            </a:r>
            <a:r>
              <a:rPr lang="en-US" sz="4400" b="1" i="1" dirty="0" smtClean="0"/>
              <a:t>any </a:t>
            </a:r>
            <a:r>
              <a:rPr lang="en-US" sz="4400" dirty="0" smtClean="0"/>
              <a:t>hope?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372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Sin, and therefore the tendency toward </a:t>
            </a:r>
            <a:r>
              <a:rPr lang="en-US" sz="4400" b="1" dirty="0" smtClean="0">
                <a:solidFill>
                  <a:srgbClr val="FF0000"/>
                </a:solidFill>
              </a:rPr>
              <a:t>addiction</a:t>
            </a:r>
            <a:r>
              <a:rPr lang="en-US" sz="4400" dirty="0" smtClean="0"/>
              <a:t>, is real, and we should put on </a:t>
            </a:r>
            <a:r>
              <a:rPr lang="en-US" sz="4400" b="1" dirty="0" smtClean="0">
                <a:solidFill>
                  <a:srgbClr val="3366FF"/>
                </a:solidFill>
              </a:rPr>
              <a:t>the whole of God’s armor</a:t>
            </a:r>
            <a:r>
              <a:rPr lang="en-US" sz="4400" dirty="0" smtClean="0"/>
              <a:t> in order to avoid it.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561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  <a:latin typeface="Lucida Calligraphy"/>
                <a:cs typeface="Lucida Calligraphy"/>
              </a:rPr>
              <a:t>Romans 8:1-17</a:t>
            </a:r>
            <a:endParaRPr lang="en-US" b="1" dirty="0">
              <a:solidFill>
                <a:srgbClr val="3366F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We live in the power of the Holy Spirit and can </a:t>
            </a:r>
            <a:r>
              <a:rPr lang="en-US" sz="4400" b="1" dirty="0" smtClean="0">
                <a:solidFill>
                  <a:srgbClr val="FF0000"/>
                </a:solidFill>
              </a:rPr>
              <a:t>be free </a:t>
            </a:r>
            <a:r>
              <a:rPr lang="en-US" sz="4400" dirty="0" smtClean="0"/>
              <a:t>from the power of sin in our lives.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71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  <a:latin typeface="Lucida Calligraphy"/>
                <a:cs typeface="Lucida Calligraphy"/>
              </a:rPr>
              <a:t>James 5:16</a:t>
            </a:r>
            <a:endParaRPr lang="en-US" b="1" dirty="0">
              <a:solidFill>
                <a:srgbClr val="3366F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The on-going prayers of the committed Christian will </a:t>
            </a:r>
          </a:p>
          <a:p>
            <a:pPr marL="0" indent="0" algn="ctr">
              <a:buNone/>
            </a:pPr>
            <a:r>
              <a:rPr lang="en-US" sz="4400" dirty="0" smtClean="0"/>
              <a:t>produce results.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57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Christian 12-</a:t>
            </a:r>
            <a:r>
              <a:rPr lang="en-US" dirty="0"/>
              <a:t>S</a:t>
            </a:r>
            <a:r>
              <a:rPr lang="en-US" dirty="0" smtClean="0"/>
              <a:t>tep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Celebrate Recovery</a:t>
            </a:r>
          </a:p>
          <a:p>
            <a:r>
              <a:rPr lang="en-US" dirty="0" smtClean="0"/>
              <a:t>National Association for Christian Recover</a:t>
            </a:r>
          </a:p>
          <a:p>
            <a:r>
              <a:rPr lang="en-US" dirty="0" smtClean="0"/>
              <a:t>Blazing Grace</a:t>
            </a:r>
          </a:p>
          <a:p>
            <a:r>
              <a:rPr lang="en-US" dirty="0" smtClean="0"/>
              <a:t>Setting Captives Free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187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45983" y="273050"/>
            <a:ext cx="5111750" cy="585311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54000" y="491068"/>
            <a:ext cx="3211513" cy="5635096"/>
          </a:xfrm>
        </p:spPr>
        <p:txBody>
          <a:bodyPr>
            <a:normAutofit fontScale="62500" lnSpcReduction="20000"/>
          </a:bodyPr>
          <a:lstStyle/>
          <a:p>
            <a:endParaRPr lang="en-US" sz="5700" dirty="0" smtClean="0"/>
          </a:p>
          <a:p>
            <a:r>
              <a:rPr lang="en-US" sz="5700" dirty="0" smtClean="0"/>
              <a:t>Be </a:t>
            </a:r>
            <a:r>
              <a:rPr lang="en-US" sz="5700" dirty="0"/>
              <a:t>accountable to your friends.	</a:t>
            </a:r>
            <a:endParaRPr lang="en-US" sz="5700" dirty="0" smtClean="0"/>
          </a:p>
          <a:p>
            <a:endParaRPr lang="en-US" sz="5700" dirty="0"/>
          </a:p>
          <a:p>
            <a:r>
              <a:rPr lang="en-US" sz="5700" dirty="0"/>
              <a:t>Realize that </a:t>
            </a:r>
            <a:r>
              <a:rPr lang="en-US" sz="5700" b="1" dirty="0">
                <a:solidFill>
                  <a:srgbClr val="FF0000"/>
                </a:solidFill>
              </a:rPr>
              <a:t>addictions</a:t>
            </a:r>
            <a:r>
              <a:rPr lang="en-US" sz="5700" dirty="0"/>
              <a:t> and the inclination to sin are bigger than you.</a:t>
            </a:r>
          </a:p>
          <a:p>
            <a:endParaRPr lang="en-US" dirty="0"/>
          </a:p>
        </p:txBody>
      </p:sp>
      <p:pic>
        <p:nvPicPr>
          <p:cNvPr id="10" name="Picture 9" descr="recovery_drug_addiction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94149" y="1638300"/>
            <a:ext cx="4963584" cy="3022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172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ddictio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321" r="4321"/>
          <a:stretch>
            <a:fillRect/>
          </a:stretch>
        </p:blipFill>
        <p:spPr>
          <a:xfrm>
            <a:off x="1792288" y="291041"/>
            <a:ext cx="5251979" cy="3938984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23333" y="4545724"/>
            <a:ext cx="8077200" cy="201506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4400" dirty="0" smtClean="0"/>
              <a:t>We have an amazing God who is real in our lives. Take Him at His word and begin the work of conquering instead of </a:t>
            </a:r>
            <a:r>
              <a:rPr lang="en-US" sz="4400" b="1" dirty="0" smtClean="0">
                <a:solidFill>
                  <a:srgbClr val="FF0000"/>
                </a:solidFill>
              </a:rPr>
              <a:t>succumbing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46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Nov. pic 1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75733" y="5367338"/>
            <a:ext cx="7840134" cy="1185862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Addictions</a:t>
            </a:r>
            <a:r>
              <a:rPr lang="en-US" sz="3600" dirty="0" smtClean="0"/>
              <a:t>, when do they begin?</a:t>
            </a:r>
            <a:endParaRPr lang="en-US" sz="3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90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Does sin cause the </a:t>
            </a:r>
            <a:r>
              <a:rPr lang="en-US" sz="4400" b="1" dirty="0" smtClean="0">
                <a:solidFill>
                  <a:srgbClr val="FF0000"/>
                </a:solidFill>
              </a:rPr>
              <a:t>addiction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Or does the </a:t>
            </a:r>
            <a:r>
              <a:rPr lang="en-US" sz="4400" b="1" dirty="0" smtClean="0">
                <a:solidFill>
                  <a:srgbClr val="FF0000"/>
                </a:solidFill>
              </a:rPr>
              <a:t>addiction</a:t>
            </a:r>
            <a:r>
              <a:rPr lang="en-US" sz="4400" dirty="0" smtClean="0"/>
              <a:t> cause the sin?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04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o-STRESS-ADDICTION-facebook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965" r="20965"/>
          <a:stretch>
            <a:fillRect/>
          </a:stretch>
        </p:blipFill>
        <p:spPr>
          <a:xfrm>
            <a:off x="457200" y="1205441"/>
            <a:ext cx="4441825" cy="5099386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63067" y="1600200"/>
            <a:ext cx="3810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How do </a:t>
            </a:r>
            <a:r>
              <a:rPr lang="en-US" sz="4400" b="1" dirty="0" smtClean="0">
                <a:solidFill>
                  <a:srgbClr val="FF0000"/>
                </a:solidFill>
              </a:rPr>
              <a:t>addiction</a:t>
            </a:r>
            <a:r>
              <a:rPr lang="en-US" sz="4400" dirty="0" smtClean="0"/>
              <a:t> and faith live together in the same person?</a:t>
            </a:r>
            <a:endParaRPr lang="en-US" sz="4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47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ddiction_is_addiction_by_unsalted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538" r="16538"/>
          <a:stretch>
            <a:fillRect/>
          </a:stretch>
        </p:blipFill>
        <p:spPr>
          <a:xfrm>
            <a:off x="609600" y="1417638"/>
            <a:ext cx="40386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Addiction</a:t>
            </a:r>
            <a:r>
              <a:rPr lang="en-US" sz="4400" dirty="0" smtClean="0"/>
              <a:t> </a:t>
            </a:r>
            <a:r>
              <a:rPr lang="en-US" sz="4400" dirty="0"/>
              <a:t>has been around as long as sin has been around.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275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Addictions</a:t>
            </a:r>
            <a:r>
              <a:rPr lang="en-US" sz="4400" dirty="0" smtClean="0"/>
              <a:t> have plagued the human race since the first sin caused Adam and Eve to be removed from the perfection of the Garden of Eden.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395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Nov. pic 2.jpe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256" r="20256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Anytime we let the desire or need to do one thing control us…we are on the verge of </a:t>
            </a:r>
            <a:r>
              <a:rPr lang="en-US" sz="4000" b="1" dirty="0" smtClean="0">
                <a:solidFill>
                  <a:srgbClr val="FF0000"/>
                </a:solidFill>
              </a:rPr>
              <a:t>addiction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90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  <a:latin typeface="Lucida Calligraphy"/>
                <a:cs typeface="Lucida Calligraphy"/>
              </a:rPr>
              <a:t>Romans 8:1-8</a:t>
            </a:r>
            <a:endParaRPr lang="en-US" b="1" dirty="0">
              <a:solidFill>
                <a:srgbClr val="3366FF"/>
              </a:solidFill>
              <a:latin typeface="Lucida Calligraphy"/>
              <a:cs typeface="Lucida Calligraphy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are those of us who know Christ not condemned for our sin?</a:t>
            </a:r>
          </a:p>
          <a:p>
            <a:endParaRPr lang="en-US" dirty="0" smtClean="0"/>
          </a:p>
          <a:p>
            <a:r>
              <a:rPr lang="en-US" dirty="0" smtClean="0"/>
              <a:t>Does that mean we are free to sin?</a:t>
            </a:r>
          </a:p>
          <a:p>
            <a:endParaRPr lang="en-US" dirty="0" smtClean="0"/>
          </a:p>
          <a:p>
            <a:r>
              <a:rPr lang="en-US" dirty="0" smtClean="0"/>
              <a:t>How is the law of sin and death trumped by the law of the Spirit?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24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Nov. pic 1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556" r="5556"/>
          <a:stretch>
            <a:fillRect/>
          </a:stretch>
        </p:blipFill>
        <p:spPr>
          <a:xfrm>
            <a:off x="1792288" y="341842"/>
            <a:ext cx="5486400" cy="41148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1" y="5571067"/>
            <a:ext cx="8619066" cy="110066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Sin desensitizes our hearts and minds.</a:t>
            </a:r>
            <a:endParaRPr lang="en-US" sz="40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5914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291</Words>
  <Application>Microsoft Macintosh PowerPoint</Application>
  <PresentationFormat>On-screen Show (4:3)</PresentationFormat>
  <Paragraphs>42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Romans 8:1-8</vt:lpstr>
      <vt:lpstr>Slide 9</vt:lpstr>
      <vt:lpstr>Slide 10</vt:lpstr>
      <vt:lpstr>Slide 11</vt:lpstr>
      <vt:lpstr>Romans 8:1-17</vt:lpstr>
      <vt:lpstr>James 5:16</vt:lpstr>
      <vt:lpstr>Christian 12-Step Programs</vt:lpstr>
      <vt:lpstr>Slide 15</vt:lpstr>
      <vt:lpstr>Slide 16</vt:lpstr>
    </vt:vector>
  </TitlesOfParts>
  <Company>Women Nationally Active for Christ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12</cp:revision>
  <dcterms:created xsi:type="dcterms:W3CDTF">2015-10-06T17:50:44Z</dcterms:created>
  <dcterms:modified xsi:type="dcterms:W3CDTF">2015-10-06T17:54:34Z</dcterms:modified>
</cp:coreProperties>
</file>