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7" r:id="rId2"/>
    <p:sldId id="284" r:id="rId3"/>
    <p:sldId id="285" r:id="rId4"/>
    <p:sldId id="287" r:id="rId5"/>
    <p:sldId id="286" r:id="rId6"/>
    <p:sldId id="288" r:id="rId7"/>
    <p:sldId id="259" r:id="rId8"/>
    <p:sldId id="260" r:id="rId9"/>
    <p:sldId id="289" r:id="rId10"/>
    <p:sldId id="280" r:id="rId11"/>
    <p:sldId id="283" r:id="rId12"/>
    <p:sldId id="290" r:id="rId13"/>
    <p:sldId id="29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B5"/>
    <a:srgbClr val="00005F"/>
    <a:srgbClr val="009600"/>
    <a:srgbClr val="00EC00"/>
    <a:srgbClr val="667E33"/>
    <a:srgbClr val="D41FB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68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0A45E6-DD5B-184D-8649-3C44F7D82226}" type="datetimeFigureOut">
              <a:rPr lang="en-US" smtClean="0"/>
              <a:t>3/2/15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D8D01-80E3-374E-AA15-6ED79D66ABA3}" type="slidenum">
              <a:rPr lang="en-US" smtClean="0"/>
              <a:t>‹#›</a:t>
            </a:fld>
            <a:endParaRPr lang="en-US"/>
          </a:p>
        </p:txBody>
      </p:sp>
    </p:spTree>
    <p:extLst>
      <p:ext uri="{BB962C8B-B14F-4D97-AF65-F5344CB8AC3E}">
        <p14:creationId xmlns:p14="http://schemas.microsoft.com/office/powerpoint/2010/main" val="3819928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0A45E6-DD5B-184D-8649-3C44F7D82226}" type="datetimeFigureOut">
              <a:rPr lang="en-US" smtClean="0"/>
              <a:t>3/2/15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D8D01-80E3-374E-AA15-6ED79D66ABA3}" type="slidenum">
              <a:rPr lang="en-US" smtClean="0"/>
              <a:t>‹#›</a:t>
            </a:fld>
            <a:endParaRPr lang="en-US"/>
          </a:p>
        </p:txBody>
      </p:sp>
    </p:spTree>
    <p:extLst>
      <p:ext uri="{BB962C8B-B14F-4D97-AF65-F5344CB8AC3E}">
        <p14:creationId xmlns:p14="http://schemas.microsoft.com/office/powerpoint/2010/main" val="1425543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0A45E6-DD5B-184D-8649-3C44F7D82226}" type="datetimeFigureOut">
              <a:rPr lang="en-US" smtClean="0"/>
              <a:t>3/2/15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D8D01-80E3-374E-AA15-6ED79D66ABA3}" type="slidenum">
              <a:rPr lang="en-US" smtClean="0"/>
              <a:t>‹#›</a:t>
            </a:fld>
            <a:endParaRPr lang="en-US"/>
          </a:p>
        </p:txBody>
      </p:sp>
    </p:spTree>
    <p:extLst>
      <p:ext uri="{BB962C8B-B14F-4D97-AF65-F5344CB8AC3E}">
        <p14:creationId xmlns:p14="http://schemas.microsoft.com/office/powerpoint/2010/main" val="2592094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0A45E6-DD5B-184D-8649-3C44F7D82226}" type="datetimeFigureOut">
              <a:rPr lang="en-US" smtClean="0"/>
              <a:t>3/2/15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D8D01-80E3-374E-AA15-6ED79D66ABA3}" type="slidenum">
              <a:rPr lang="en-US" smtClean="0"/>
              <a:t>‹#›</a:t>
            </a:fld>
            <a:endParaRPr lang="en-US"/>
          </a:p>
        </p:txBody>
      </p:sp>
    </p:spTree>
    <p:extLst>
      <p:ext uri="{BB962C8B-B14F-4D97-AF65-F5344CB8AC3E}">
        <p14:creationId xmlns:p14="http://schemas.microsoft.com/office/powerpoint/2010/main" val="4267530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0A45E6-DD5B-184D-8649-3C44F7D82226}" type="datetimeFigureOut">
              <a:rPr lang="en-US" smtClean="0"/>
              <a:t>3/2/15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D8D01-80E3-374E-AA15-6ED79D66ABA3}" type="slidenum">
              <a:rPr lang="en-US" smtClean="0"/>
              <a:t>‹#›</a:t>
            </a:fld>
            <a:endParaRPr lang="en-US"/>
          </a:p>
        </p:txBody>
      </p:sp>
    </p:spTree>
    <p:extLst>
      <p:ext uri="{BB962C8B-B14F-4D97-AF65-F5344CB8AC3E}">
        <p14:creationId xmlns:p14="http://schemas.microsoft.com/office/powerpoint/2010/main" val="1361722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0A45E6-DD5B-184D-8649-3C44F7D82226}" type="datetimeFigureOut">
              <a:rPr lang="en-US" smtClean="0"/>
              <a:t>3/2/15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D8D01-80E3-374E-AA15-6ED79D66ABA3}" type="slidenum">
              <a:rPr lang="en-US" smtClean="0"/>
              <a:t>‹#›</a:t>
            </a:fld>
            <a:endParaRPr lang="en-US"/>
          </a:p>
        </p:txBody>
      </p:sp>
    </p:spTree>
    <p:extLst>
      <p:ext uri="{BB962C8B-B14F-4D97-AF65-F5344CB8AC3E}">
        <p14:creationId xmlns:p14="http://schemas.microsoft.com/office/powerpoint/2010/main" val="2924843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0A45E6-DD5B-184D-8649-3C44F7D82226}" type="datetimeFigureOut">
              <a:rPr lang="en-US" smtClean="0"/>
              <a:t>3/2/15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4D8D01-80E3-374E-AA15-6ED79D66ABA3}" type="slidenum">
              <a:rPr lang="en-US" smtClean="0"/>
              <a:t>‹#›</a:t>
            </a:fld>
            <a:endParaRPr lang="en-US"/>
          </a:p>
        </p:txBody>
      </p:sp>
    </p:spTree>
    <p:extLst>
      <p:ext uri="{BB962C8B-B14F-4D97-AF65-F5344CB8AC3E}">
        <p14:creationId xmlns:p14="http://schemas.microsoft.com/office/powerpoint/2010/main" val="3568146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0A45E6-DD5B-184D-8649-3C44F7D82226}" type="datetimeFigureOut">
              <a:rPr lang="en-US" smtClean="0"/>
              <a:t>3/2/15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4D8D01-80E3-374E-AA15-6ED79D66ABA3}" type="slidenum">
              <a:rPr lang="en-US" smtClean="0"/>
              <a:t>‹#›</a:t>
            </a:fld>
            <a:endParaRPr lang="en-US"/>
          </a:p>
        </p:txBody>
      </p:sp>
    </p:spTree>
    <p:extLst>
      <p:ext uri="{BB962C8B-B14F-4D97-AF65-F5344CB8AC3E}">
        <p14:creationId xmlns:p14="http://schemas.microsoft.com/office/powerpoint/2010/main" val="420780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0A45E6-DD5B-184D-8649-3C44F7D82226}" type="datetimeFigureOut">
              <a:rPr lang="en-US" smtClean="0"/>
              <a:t>3/2/15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4D8D01-80E3-374E-AA15-6ED79D66ABA3}" type="slidenum">
              <a:rPr lang="en-US" smtClean="0"/>
              <a:t>‹#›</a:t>
            </a:fld>
            <a:endParaRPr lang="en-US"/>
          </a:p>
        </p:txBody>
      </p:sp>
    </p:spTree>
    <p:extLst>
      <p:ext uri="{BB962C8B-B14F-4D97-AF65-F5344CB8AC3E}">
        <p14:creationId xmlns:p14="http://schemas.microsoft.com/office/powerpoint/2010/main" val="518594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0A45E6-DD5B-184D-8649-3C44F7D82226}" type="datetimeFigureOut">
              <a:rPr lang="en-US" smtClean="0"/>
              <a:t>3/2/15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D8D01-80E3-374E-AA15-6ED79D66ABA3}" type="slidenum">
              <a:rPr lang="en-US" smtClean="0"/>
              <a:t>‹#›</a:t>
            </a:fld>
            <a:endParaRPr lang="en-US"/>
          </a:p>
        </p:txBody>
      </p:sp>
    </p:spTree>
    <p:extLst>
      <p:ext uri="{BB962C8B-B14F-4D97-AF65-F5344CB8AC3E}">
        <p14:creationId xmlns:p14="http://schemas.microsoft.com/office/powerpoint/2010/main" val="89453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0A45E6-DD5B-184D-8649-3C44F7D82226}" type="datetimeFigureOut">
              <a:rPr lang="en-US" smtClean="0"/>
              <a:t>3/2/15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D8D01-80E3-374E-AA15-6ED79D66ABA3}" type="slidenum">
              <a:rPr lang="en-US" smtClean="0"/>
              <a:t>‹#›</a:t>
            </a:fld>
            <a:endParaRPr lang="en-US"/>
          </a:p>
        </p:txBody>
      </p:sp>
    </p:spTree>
    <p:extLst>
      <p:ext uri="{BB962C8B-B14F-4D97-AF65-F5344CB8AC3E}">
        <p14:creationId xmlns:p14="http://schemas.microsoft.com/office/powerpoint/2010/main" val="29621520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A45E6-DD5B-184D-8649-3C44F7D82226}" type="datetimeFigureOut">
              <a:rPr lang="en-US" smtClean="0"/>
              <a:t>3/2/15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4D8D01-80E3-374E-AA15-6ED79D66ABA3}" type="slidenum">
              <a:rPr lang="en-US" smtClean="0"/>
              <a:t>‹#›</a:t>
            </a:fld>
            <a:endParaRPr lang="en-US"/>
          </a:p>
        </p:txBody>
      </p:sp>
    </p:spTree>
    <p:extLst>
      <p:ext uri="{BB962C8B-B14F-4D97-AF65-F5344CB8AC3E}">
        <p14:creationId xmlns:p14="http://schemas.microsoft.com/office/powerpoint/2010/main" val="2965163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299" y="5006040"/>
            <a:ext cx="8614781" cy="699374"/>
          </a:xfrm>
        </p:spPr>
        <p:txBody>
          <a:bodyPr>
            <a:normAutofit fontScale="90000"/>
          </a:bodyPr>
          <a:lstStyle/>
          <a:p>
            <a:pPr algn="ctr"/>
            <a:r>
              <a:rPr lang="en-US" sz="6000" b="1" dirty="0" smtClean="0">
                <a:solidFill>
                  <a:srgbClr val="3366FF"/>
                </a:solidFill>
                <a:latin typeface="Lucida Calligraphy"/>
                <a:cs typeface="Lucida Calligraphy"/>
              </a:rPr>
              <a:t>Worldview </a:t>
            </a:r>
            <a:endParaRPr lang="en-US" sz="6000" b="1" dirty="0">
              <a:solidFill>
                <a:srgbClr val="3366FF"/>
              </a:solidFill>
              <a:latin typeface="Lucida Calligraphy"/>
              <a:cs typeface="Lucida Calligraphy"/>
            </a:endParaRPr>
          </a:p>
        </p:txBody>
      </p:sp>
      <p:sp>
        <p:nvSpPr>
          <p:cNvPr id="3" name="Text Placeholder 2"/>
          <p:cNvSpPr>
            <a:spLocks noGrp="1"/>
          </p:cNvSpPr>
          <p:nvPr>
            <p:ph type="body" sz="half" idx="2"/>
          </p:nvPr>
        </p:nvSpPr>
        <p:spPr>
          <a:xfrm>
            <a:off x="1792288" y="5889460"/>
            <a:ext cx="5486400" cy="625754"/>
          </a:xfrm>
        </p:spPr>
        <p:txBody>
          <a:bodyPr>
            <a:normAutofit/>
          </a:bodyPr>
          <a:lstStyle/>
          <a:p>
            <a:pPr algn="ctr"/>
            <a:r>
              <a:rPr lang="en-US" sz="2800" dirty="0" smtClean="0">
                <a:latin typeface="+mj-lt"/>
              </a:rPr>
              <a:t>Ecclesiastes 3:1</a:t>
            </a:r>
            <a:r>
              <a:rPr lang="en-US" sz="2800" dirty="0">
                <a:latin typeface="+mj-lt"/>
              </a:rPr>
              <a:t>1</a:t>
            </a:r>
          </a:p>
        </p:txBody>
      </p:sp>
      <p:pic>
        <p:nvPicPr>
          <p:cNvPr id="5" name="Picture Placeholder 4" descr="iStock_000012160966_Full[1].jpg"/>
          <p:cNvPicPr>
            <a:picLocks noGrp="1" noChangeAspect="1"/>
          </p:cNvPicPr>
          <p:nvPr>
            <p:ph type="pic" idx="1"/>
          </p:nvPr>
        </p:nvPicPr>
        <p:blipFill>
          <a:blip r:embed="rId2">
            <a:extLst>
              <a:ext uri="{28A0092B-C50C-407E-A947-70E740481C1C}">
                <a14:useLocalDpi xmlns:a14="http://schemas.microsoft.com/office/drawing/2010/main" val="0"/>
              </a:ext>
            </a:extLst>
          </a:blip>
          <a:srcRect l="5556" r="5556"/>
          <a:stretch>
            <a:fillRect/>
          </a:stretch>
        </p:blipFill>
        <p:spPr/>
      </p:pic>
    </p:spTree>
    <p:extLst>
      <p:ext uri="{BB962C8B-B14F-4D97-AF65-F5344CB8AC3E}">
        <p14:creationId xmlns:p14="http://schemas.microsoft.com/office/powerpoint/2010/main" val="10737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0800"/>
          </a:xfrm>
        </p:spPr>
        <p:txBody>
          <a:bodyPr>
            <a:normAutofit fontScale="90000"/>
          </a:bodyPr>
          <a:lstStyle/>
          <a:p>
            <a:endParaRPr lang="en-US" dirty="0">
              <a:solidFill>
                <a:srgbClr val="0000B5"/>
              </a:solidFill>
              <a:cs typeface="Lucida Calligraphy"/>
            </a:endParaRPr>
          </a:p>
        </p:txBody>
      </p:sp>
      <p:sp>
        <p:nvSpPr>
          <p:cNvPr id="3" name="Content Placeholder 2"/>
          <p:cNvSpPr>
            <a:spLocks noGrp="1"/>
          </p:cNvSpPr>
          <p:nvPr>
            <p:ph sz="half" idx="1"/>
          </p:nvPr>
        </p:nvSpPr>
        <p:spPr>
          <a:xfrm>
            <a:off x="207074" y="1481585"/>
            <a:ext cx="3905647" cy="4644578"/>
          </a:xfrm>
        </p:spPr>
        <p:txBody>
          <a:bodyPr>
            <a:normAutofit/>
          </a:bodyPr>
          <a:lstStyle/>
          <a:p>
            <a:pPr marL="0" indent="0" algn="ctr">
              <a:buNone/>
            </a:pPr>
            <a:r>
              <a:rPr lang="en-US" sz="3600" dirty="0" smtClean="0"/>
              <a:t>Studying opposing worldviews, arming ourselves with apologetics, and being prepared to defend our faith are important tools.</a:t>
            </a:r>
            <a:endParaRPr lang="en-US" sz="3600" dirty="0"/>
          </a:p>
        </p:txBody>
      </p:sp>
      <p:pic>
        <p:nvPicPr>
          <p:cNvPr id="6" name="Content Placeholder 5" descr="IMG_1231.jpg"/>
          <p:cNvPicPr>
            <a:picLocks noGrp="1" noChangeAspect="1"/>
          </p:cNvPicPr>
          <p:nvPr>
            <p:ph sz="half" idx="2"/>
          </p:nvPr>
        </p:nvPicPr>
        <p:blipFill>
          <a:blip r:embed="rId2">
            <a:extLst>
              <a:ext uri="{28A0092B-C50C-407E-A947-70E740481C1C}">
                <a14:useLocalDpi xmlns:a14="http://schemas.microsoft.com/office/drawing/2010/main" val="0"/>
              </a:ext>
            </a:extLst>
          </a:blip>
          <a:srcRect l="16538" r="16538"/>
          <a:stretch>
            <a:fillRect/>
          </a:stretch>
        </p:blipFill>
        <p:spPr/>
      </p:pic>
    </p:spTree>
    <p:extLst>
      <p:ext uri="{BB962C8B-B14F-4D97-AF65-F5344CB8AC3E}">
        <p14:creationId xmlns:p14="http://schemas.microsoft.com/office/powerpoint/2010/main" val="26845804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pic>
        <p:nvPicPr>
          <p:cNvPr id="5" name="Content Placeholder 4" descr="2426858HighRes.jpg"/>
          <p:cNvPicPr>
            <a:picLocks noGrp="1" noChangeAspect="1"/>
          </p:cNvPicPr>
          <p:nvPr>
            <p:ph sz="half" idx="1"/>
          </p:nvPr>
        </p:nvPicPr>
        <p:blipFill>
          <a:blip r:embed="rId2">
            <a:extLst>
              <a:ext uri="{28A0092B-C50C-407E-A947-70E740481C1C}">
                <a14:useLocalDpi xmlns:a14="http://schemas.microsoft.com/office/drawing/2010/main" val="0"/>
              </a:ext>
            </a:extLst>
          </a:blip>
          <a:srcRect t="7231" b="7231"/>
          <a:stretch>
            <a:fillRect/>
          </a:stretch>
        </p:blipFill>
        <p:spPr>
          <a:xfrm>
            <a:off x="457200" y="862013"/>
            <a:ext cx="4038600" cy="5264150"/>
          </a:xfrm>
        </p:spPr>
      </p:pic>
      <p:sp>
        <p:nvSpPr>
          <p:cNvPr id="4" name="Content Placeholder 3"/>
          <p:cNvSpPr>
            <a:spLocks noGrp="1"/>
          </p:cNvSpPr>
          <p:nvPr>
            <p:ph sz="half" idx="2"/>
          </p:nvPr>
        </p:nvSpPr>
        <p:spPr/>
        <p:txBody>
          <a:bodyPr>
            <a:normAutofit/>
          </a:bodyPr>
          <a:lstStyle/>
          <a:p>
            <a:pPr marL="0" indent="0" algn="ctr">
              <a:buNone/>
            </a:pPr>
            <a:r>
              <a:rPr lang="en-US" sz="3600" dirty="0" smtClean="0"/>
              <a:t>Prayer is our most effective weapon. Christ removes the blinders allowing others to see Himself.</a:t>
            </a:r>
            <a:endParaRPr lang="en-US" sz="3600" dirty="0"/>
          </a:p>
        </p:txBody>
      </p:sp>
    </p:spTree>
    <p:extLst>
      <p:ext uri="{BB962C8B-B14F-4D97-AF65-F5344CB8AC3E}">
        <p14:creationId xmlns:p14="http://schemas.microsoft.com/office/powerpoint/2010/main" val="4871713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2288" y="4800600"/>
            <a:ext cx="5486400" cy="45719"/>
          </a:xfrm>
        </p:spPr>
        <p:txBody>
          <a:bodyPr>
            <a:normAutofit fontScale="90000"/>
          </a:bodyPr>
          <a:lstStyle/>
          <a:p>
            <a:endParaRPr lang="en-US" dirty="0"/>
          </a:p>
        </p:txBody>
      </p:sp>
      <p:pic>
        <p:nvPicPr>
          <p:cNvPr id="8" name="Picture Placeholder 7" descr="Untitled.png"/>
          <p:cNvPicPr>
            <a:picLocks noGrp="1" noChangeAspect="1"/>
          </p:cNvPicPr>
          <p:nvPr>
            <p:ph type="pic" idx="1"/>
          </p:nvPr>
        </p:nvPicPr>
        <p:blipFill>
          <a:blip r:embed="rId2">
            <a:extLst>
              <a:ext uri="{28A0092B-C50C-407E-A947-70E740481C1C}">
                <a14:useLocalDpi xmlns:a14="http://schemas.microsoft.com/office/drawing/2010/main" val="0"/>
              </a:ext>
            </a:extLst>
          </a:blip>
          <a:srcRect t="18" b="18"/>
          <a:stretch>
            <a:fillRect/>
          </a:stretch>
        </p:blipFill>
        <p:spPr>
          <a:xfrm>
            <a:off x="1499353" y="393074"/>
            <a:ext cx="5779335" cy="4334501"/>
          </a:xfrm>
        </p:spPr>
      </p:pic>
      <p:sp>
        <p:nvSpPr>
          <p:cNvPr id="7" name="Text Placeholder 6"/>
          <p:cNvSpPr>
            <a:spLocks noGrp="1"/>
          </p:cNvSpPr>
          <p:nvPr>
            <p:ph type="body" sz="half" idx="2"/>
          </p:nvPr>
        </p:nvSpPr>
        <p:spPr>
          <a:xfrm>
            <a:off x="287287" y="4846319"/>
            <a:ext cx="8618568" cy="2011681"/>
          </a:xfrm>
        </p:spPr>
        <p:txBody>
          <a:bodyPr>
            <a:noAutofit/>
          </a:bodyPr>
          <a:lstStyle/>
          <a:p>
            <a:pPr algn="ctr"/>
            <a:r>
              <a:rPr lang="en-US" sz="3600" dirty="0" smtClean="0"/>
              <a:t>God, please give us a deep respect for each person and a love that mirrors </a:t>
            </a:r>
          </a:p>
          <a:p>
            <a:pPr algn="ctr"/>
            <a:r>
              <a:rPr lang="en-US" sz="3600" dirty="0" smtClean="0"/>
              <a:t>Christ Jesus Himself.</a:t>
            </a:r>
            <a:endParaRPr lang="en-US" sz="3600" dirty="0"/>
          </a:p>
        </p:txBody>
      </p:sp>
    </p:spTree>
    <p:extLst>
      <p:ext uri="{BB962C8B-B14F-4D97-AF65-F5344CB8AC3E}">
        <p14:creationId xmlns:p14="http://schemas.microsoft.com/office/powerpoint/2010/main" val="4486503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blical-Worldvi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44377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5719"/>
          </a:xfrm>
        </p:spPr>
        <p:txBody>
          <a:bodyPr>
            <a:normAutofit fontScale="90000"/>
          </a:bodyPr>
          <a:lstStyle/>
          <a:p>
            <a:endParaRPr lang="en-US" dirty="0"/>
          </a:p>
        </p:txBody>
      </p:sp>
      <p:pic>
        <p:nvPicPr>
          <p:cNvPr id="8" name="Content Placeholder 7" descr="worldview-1.jpg"/>
          <p:cNvPicPr>
            <a:picLocks noGrp="1" noChangeAspect="1"/>
          </p:cNvPicPr>
          <p:nvPr>
            <p:ph sz="half" idx="1"/>
          </p:nvPr>
        </p:nvPicPr>
        <p:blipFill>
          <a:blip r:embed="rId2">
            <a:extLst>
              <a:ext uri="{28A0092B-C50C-407E-A947-70E740481C1C}">
                <a14:useLocalDpi xmlns:a14="http://schemas.microsoft.com/office/drawing/2010/main" val="0"/>
              </a:ext>
            </a:extLst>
          </a:blip>
          <a:srcRect l="25258" r="25258"/>
          <a:stretch>
            <a:fillRect/>
          </a:stretch>
        </p:blipFill>
        <p:spPr>
          <a:xfrm>
            <a:off x="229944" y="1345521"/>
            <a:ext cx="4139822" cy="4639400"/>
          </a:xfrm>
        </p:spPr>
      </p:pic>
      <p:sp>
        <p:nvSpPr>
          <p:cNvPr id="7" name="Content Placeholder 6"/>
          <p:cNvSpPr>
            <a:spLocks noGrp="1"/>
          </p:cNvSpPr>
          <p:nvPr>
            <p:ph sz="half" idx="2"/>
          </p:nvPr>
        </p:nvSpPr>
        <p:spPr>
          <a:xfrm>
            <a:off x="4648200" y="695438"/>
            <a:ext cx="4038600" cy="6032167"/>
          </a:xfrm>
        </p:spPr>
        <p:txBody>
          <a:bodyPr>
            <a:normAutofit lnSpcReduction="10000"/>
          </a:bodyPr>
          <a:lstStyle/>
          <a:p>
            <a:pPr marL="0" indent="0">
              <a:buNone/>
            </a:pPr>
            <a:r>
              <a:rPr lang="en-US" dirty="0" smtClean="0"/>
              <a:t>Where did all of this come from?</a:t>
            </a:r>
          </a:p>
          <a:p>
            <a:pPr marL="0" indent="0">
              <a:buNone/>
            </a:pPr>
            <a:endParaRPr lang="en-US" dirty="0"/>
          </a:p>
          <a:p>
            <a:pPr marL="0" indent="0">
              <a:buNone/>
            </a:pPr>
            <a:r>
              <a:rPr lang="en-US" dirty="0" smtClean="0"/>
              <a:t>What happens after death?</a:t>
            </a:r>
          </a:p>
          <a:p>
            <a:pPr marL="0" indent="0">
              <a:buNone/>
            </a:pPr>
            <a:endParaRPr lang="en-US" dirty="0"/>
          </a:p>
          <a:p>
            <a:pPr marL="0" indent="0">
              <a:buNone/>
            </a:pPr>
            <a:r>
              <a:rPr lang="en-US" dirty="0" smtClean="0"/>
              <a:t>Is there absolute right and wrong? How do you know?</a:t>
            </a:r>
          </a:p>
          <a:p>
            <a:pPr marL="0" indent="0">
              <a:buNone/>
            </a:pPr>
            <a:endParaRPr lang="en-US" dirty="0"/>
          </a:p>
          <a:p>
            <a:pPr marL="0" indent="0">
              <a:buNone/>
            </a:pPr>
            <a:r>
              <a:rPr lang="en-US" dirty="0" smtClean="0"/>
              <a:t>What is the standard for making moral, legal, and ethical decision?</a:t>
            </a:r>
          </a:p>
          <a:p>
            <a:pPr marL="0" indent="0">
              <a:buNone/>
            </a:pPr>
            <a:endParaRPr lang="en-US" dirty="0"/>
          </a:p>
        </p:txBody>
      </p:sp>
    </p:spTree>
    <p:extLst>
      <p:ext uri="{BB962C8B-B14F-4D97-AF65-F5344CB8AC3E}">
        <p14:creationId xmlns:p14="http://schemas.microsoft.com/office/powerpoint/2010/main" val="38392803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3366FF"/>
                </a:solidFill>
                <a:latin typeface="Lucida Calligraphy"/>
                <a:cs typeface="Lucida Calligraphy"/>
              </a:rPr>
              <a:t>Psalm 19  </a:t>
            </a:r>
            <a:r>
              <a:rPr lang="en-US" sz="3600" dirty="0" smtClean="0">
                <a:cs typeface="Lucida Calligraphy"/>
              </a:rPr>
              <a:t>and</a:t>
            </a:r>
            <a:r>
              <a:rPr lang="en-US" sz="3600" b="1" dirty="0" smtClean="0">
                <a:solidFill>
                  <a:srgbClr val="3366FF"/>
                </a:solidFill>
                <a:latin typeface="Lucida Calligraphy"/>
                <a:cs typeface="Lucida Calligraphy"/>
              </a:rPr>
              <a:t> Romans 1:20</a:t>
            </a:r>
            <a:endParaRPr lang="en-US" sz="3600" b="1" dirty="0">
              <a:solidFill>
                <a:srgbClr val="3366FF"/>
              </a:solidFill>
              <a:latin typeface="Lucida Calligraphy"/>
              <a:cs typeface="Lucida Calligraphy"/>
            </a:endParaRPr>
          </a:p>
        </p:txBody>
      </p:sp>
      <p:pic>
        <p:nvPicPr>
          <p:cNvPr id="5" name="Content Placeholder 4" descr="worldview2.jpg"/>
          <p:cNvPicPr>
            <a:picLocks noGrp="1" noChangeAspect="1"/>
          </p:cNvPicPr>
          <p:nvPr>
            <p:ph sz="half" idx="1"/>
          </p:nvPr>
        </p:nvPicPr>
        <p:blipFill>
          <a:blip r:embed="rId2">
            <a:extLst>
              <a:ext uri="{28A0092B-C50C-407E-A947-70E740481C1C}">
                <a14:useLocalDpi xmlns:a14="http://schemas.microsoft.com/office/drawing/2010/main" val="0"/>
              </a:ext>
            </a:extLst>
          </a:blip>
          <a:srcRect l="1874" r="1874"/>
          <a:stretch>
            <a:fillRect/>
          </a:stretch>
        </p:blipFill>
        <p:spPr/>
      </p:pic>
      <p:sp>
        <p:nvSpPr>
          <p:cNvPr id="4" name="Content Placeholder 3"/>
          <p:cNvSpPr>
            <a:spLocks noGrp="1"/>
          </p:cNvSpPr>
          <p:nvPr>
            <p:ph sz="half" idx="2"/>
          </p:nvPr>
        </p:nvSpPr>
        <p:spPr>
          <a:xfrm>
            <a:off x="4648200" y="2131668"/>
            <a:ext cx="4038600" cy="3994495"/>
          </a:xfrm>
        </p:spPr>
        <p:txBody>
          <a:bodyPr>
            <a:normAutofit/>
          </a:bodyPr>
          <a:lstStyle/>
          <a:p>
            <a:pPr marL="0" indent="0" algn="ctr">
              <a:buNone/>
            </a:pPr>
            <a:r>
              <a:rPr lang="en-US" sz="3600" dirty="0" smtClean="0"/>
              <a:t>Can the witness of nature alone bring man into a saving relationship with God?</a:t>
            </a:r>
            <a:endParaRPr lang="en-US" sz="3600" dirty="0"/>
          </a:p>
        </p:txBody>
      </p:sp>
    </p:spTree>
    <p:extLst>
      <p:ext uri="{BB962C8B-B14F-4D97-AF65-F5344CB8AC3E}">
        <p14:creationId xmlns:p14="http://schemas.microsoft.com/office/powerpoint/2010/main" val="24669906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66FF"/>
                </a:solidFill>
                <a:latin typeface="Lucida Calligraphy"/>
                <a:cs typeface="Lucida Calligraphy"/>
              </a:rPr>
              <a:t>Hebrews 13:8</a:t>
            </a:r>
            <a:endParaRPr lang="en-US" dirty="0">
              <a:solidFill>
                <a:srgbClr val="3366FF"/>
              </a:solidFill>
              <a:latin typeface="Lucida Calligraphy"/>
              <a:cs typeface="Lucida Calligraphy"/>
            </a:endParaRPr>
          </a:p>
        </p:txBody>
      </p:sp>
      <p:sp>
        <p:nvSpPr>
          <p:cNvPr id="3" name="Content Placeholder 2"/>
          <p:cNvSpPr>
            <a:spLocks noGrp="1"/>
          </p:cNvSpPr>
          <p:nvPr>
            <p:ph sz="half" idx="1"/>
          </p:nvPr>
        </p:nvSpPr>
        <p:spPr/>
        <p:txBody>
          <a:bodyPr/>
          <a:lstStyle/>
          <a:p>
            <a:pPr marL="0" indent="0">
              <a:buNone/>
            </a:pPr>
            <a:r>
              <a:rPr lang="en-US" dirty="0" smtClean="0"/>
              <a:t>Truth and morality do not change. They are found in Christ, as revealed in God’s Book, the Bible. Any philosophy that does not agree with God’s truth is therefore not true, and to accept it would be to step out of a biblical worldview.</a:t>
            </a:r>
            <a:endParaRPr lang="en-US" dirty="0"/>
          </a:p>
        </p:txBody>
      </p:sp>
      <p:pic>
        <p:nvPicPr>
          <p:cNvPr id="5" name="Content Placeholder 4" descr="long_beach_ca_christian_church_.jpg"/>
          <p:cNvPicPr>
            <a:picLocks noGrp="1" noChangeAspect="1"/>
          </p:cNvPicPr>
          <p:nvPr>
            <p:ph sz="half" idx="2"/>
          </p:nvPr>
        </p:nvPicPr>
        <p:blipFill>
          <a:blip r:embed="rId2">
            <a:extLst>
              <a:ext uri="{28A0092B-C50C-407E-A947-70E740481C1C}">
                <a14:useLocalDpi xmlns:a14="http://schemas.microsoft.com/office/drawing/2010/main" val="0"/>
              </a:ext>
            </a:extLst>
          </a:blip>
          <a:srcRect l="13689" r="13689"/>
          <a:stretch>
            <a:fillRect/>
          </a:stretch>
        </p:blipFill>
        <p:spPr/>
      </p:pic>
    </p:spTree>
    <p:extLst>
      <p:ext uri="{BB962C8B-B14F-4D97-AF65-F5344CB8AC3E}">
        <p14:creationId xmlns:p14="http://schemas.microsoft.com/office/powerpoint/2010/main" val="9195880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rgbClr val="3366FF"/>
                </a:solidFill>
                <a:latin typeface="Lucida Calligraphy"/>
                <a:cs typeface="Lucida Calligraphy"/>
              </a:rPr>
              <a:t>2 Corinthians 10:5</a:t>
            </a:r>
            <a:endParaRPr lang="en-US" b="1" dirty="0">
              <a:solidFill>
                <a:srgbClr val="3366FF"/>
              </a:solidFill>
              <a:latin typeface="Lucida Calligraphy"/>
              <a:cs typeface="Lucida Calligraphy"/>
            </a:endParaRPr>
          </a:p>
        </p:txBody>
      </p:sp>
      <p:sp>
        <p:nvSpPr>
          <p:cNvPr id="6" name="Content Placeholder 5"/>
          <p:cNvSpPr>
            <a:spLocks noGrp="1"/>
          </p:cNvSpPr>
          <p:nvPr>
            <p:ph idx="1"/>
          </p:nvPr>
        </p:nvSpPr>
        <p:spPr>
          <a:xfrm>
            <a:off x="457200" y="1904895"/>
            <a:ext cx="8229600" cy="4221268"/>
          </a:xfrm>
        </p:spPr>
        <p:txBody>
          <a:bodyPr>
            <a:normAutofit/>
          </a:bodyPr>
          <a:lstStyle/>
          <a:p>
            <a:pPr marL="0" indent="0" algn="ctr">
              <a:buNone/>
            </a:pPr>
            <a:r>
              <a:rPr lang="en-US" sz="3600" dirty="0" smtClean="0"/>
              <a:t>Bringing every thought captive implies that we are to set a guard on our thoughts and filter out everything that does not agree with God’s truth. Our culture is not neutral: it is openly opposed to God and His truth.</a:t>
            </a:r>
            <a:endParaRPr lang="en-US" sz="3600" dirty="0"/>
          </a:p>
        </p:txBody>
      </p:sp>
    </p:spTree>
    <p:extLst>
      <p:ext uri="{BB962C8B-B14F-4D97-AF65-F5344CB8AC3E}">
        <p14:creationId xmlns:p14="http://schemas.microsoft.com/office/powerpoint/2010/main" val="40219861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3366FF"/>
                </a:solidFill>
                <a:latin typeface="Lucida Calligraphy"/>
                <a:cs typeface="Lucida Calligraphy"/>
              </a:rPr>
              <a:t>Romans 12:2</a:t>
            </a:r>
            <a:endParaRPr lang="en-US" b="1" dirty="0">
              <a:solidFill>
                <a:srgbClr val="3366FF"/>
              </a:solidFill>
              <a:latin typeface="Lucida Calligraphy"/>
              <a:cs typeface="Lucida Calligraphy"/>
            </a:endParaRPr>
          </a:p>
        </p:txBody>
      </p:sp>
      <p:sp>
        <p:nvSpPr>
          <p:cNvPr id="6" name="Content Placeholder 5"/>
          <p:cNvSpPr>
            <a:spLocks noGrp="1"/>
          </p:cNvSpPr>
          <p:nvPr>
            <p:ph sz="half" idx="2"/>
          </p:nvPr>
        </p:nvSpPr>
        <p:spPr>
          <a:xfrm>
            <a:off x="4648200" y="2086314"/>
            <a:ext cx="4038600" cy="4039849"/>
          </a:xfrm>
        </p:spPr>
        <p:txBody>
          <a:bodyPr>
            <a:normAutofit/>
          </a:bodyPr>
          <a:lstStyle/>
          <a:p>
            <a:pPr marL="0" indent="0" algn="ctr">
              <a:buNone/>
            </a:pPr>
            <a:r>
              <a:rPr lang="en-US" sz="3600" dirty="0" smtClean="0"/>
              <a:t>We are warned that the world is trying to squeeze us into its mold.</a:t>
            </a:r>
            <a:endParaRPr lang="en-US" sz="3600" dirty="0"/>
          </a:p>
        </p:txBody>
      </p:sp>
      <p:pic>
        <p:nvPicPr>
          <p:cNvPr id="9" name="Content Placeholder 8" descr="images.jpg"/>
          <p:cNvPicPr>
            <a:picLocks noGrp="1" noChangeAspect="1"/>
          </p:cNvPicPr>
          <p:nvPr>
            <p:ph sz="half" idx="1"/>
          </p:nvPr>
        </p:nvPicPr>
        <p:blipFill>
          <a:blip r:embed="rId2">
            <a:extLst>
              <a:ext uri="{28A0092B-C50C-407E-A947-70E740481C1C}">
                <a14:useLocalDpi xmlns:a14="http://schemas.microsoft.com/office/drawing/2010/main" val="0"/>
              </a:ext>
            </a:extLst>
          </a:blip>
          <a:srcRect l="20310" r="20310"/>
          <a:stretch>
            <a:fillRect/>
          </a:stretch>
        </p:blipFill>
        <p:spPr/>
      </p:pic>
    </p:spTree>
    <p:extLst>
      <p:ext uri="{BB962C8B-B14F-4D97-AF65-F5344CB8AC3E}">
        <p14:creationId xmlns:p14="http://schemas.microsoft.com/office/powerpoint/2010/main" val="408841363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360327"/>
          </a:xfrm>
        </p:spPr>
        <p:txBody>
          <a:bodyPr>
            <a:normAutofit fontScale="90000"/>
          </a:bodyPr>
          <a:lstStyle/>
          <a:p>
            <a:endParaRPr lang="en-US" b="1" dirty="0">
              <a:solidFill>
                <a:srgbClr val="3366FF"/>
              </a:solidFill>
              <a:latin typeface="Lucida Calligraphy"/>
              <a:cs typeface="Lucida Calligraphy"/>
            </a:endParaRPr>
          </a:p>
        </p:txBody>
      </p:sp>
      <p:pic>
        <p:nvPicPr>
          <p:cNvPr id="3" name="Content Placeholder 2" descr="2426858HighRes.jpg"/>
          <p:cNvPicPr>
            <a:picLocks noGrp="1" noChangeAspect="1"/>
          </p:cNvPicPr>
          <p:nvPr>
            <p:ph sz="half" idx="1"/>
          </p:nvPr>
        </p:nvPicPr>
        <p:blipFill>
          <a:blip r:embed="rId2">
            <a:extLst>
              <a:ext uri="{28A0092B-C50C-407E-A947-70E740481C1C}">
                <a14:useLocalDpi xmlns:a14="http://schemas.microsoft.com/office/drawing/2010/main" val="0"/>
              </a:ext>
            </a:extLst>
          </a:blip>
          <a:srcRect t="446" b="446"/>
          <a:stretch>
            <a:fillRect/>
          </a:stretch>
        </p:blipFill>
        <p:spPr>
          <a:xfrm>
            <a:off x="230188" y="801688"/>
            <a:ext cx="3795712" cy="5732462"/>
          </a:xfrm>
        </p:spPr>
      </p:pic>
      <p:sp>
        <p:nvSpPr>
          <p:cNvPr id="2" name="Content Placeholder 1"/>
          <p:cNvSpPr>
            <a:spLocks noGrp="1"/>
          </p:cNvSpPr>
          <p:nvPr>
            <p:ph sz="half" idx="2"/>
          </p:nvPr>
        </p:nvSpPr>
        <p:spPr>
          <a:xfrm>
            <a:off x="4648200" y="1330404"/>
            <a:ext cx="4038600" cy="4795760"/>
          </a:xfrm>
        </p:spPr>
        <p:txBody>
          <a:bodyPr>
            <a:noAutofit/>
          </a:bodyPr>
          <a:lstStyle/>
          <a:p>
            <a:pPr marL="0" indent="0" algn="ctr">
              <a:buNone/>
            </a:pPr>
            <a:r>
              <a:rPr lang="en-US" sz="3600" dirty="0" smtClean="0"/>
              <a:t>Our worldview, the lens through which we view all of life and answer life’s questions, should be solidly based on the truths of God’s Word.</a:t>
            </a:r>
            <a:endParaRPr lang="en-US" sz="3600" dirty="0"/>
          </a:p>
        </p:txBody>
      </p:sp>
    </p:spTree>
    <p:extLst>
      <p:ext uri="{BB962C8B-B14F-4D97-AF65-F5344CB8AC3E}">
        <p14:creationId xmlns:p14="http://schemas.microsoft.com/office/powerpoint/2010/main" val="31905727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2288" y="4603266"/>
            <a:ext cx="5486400" cy="45719"/>
          </a:xfrm>
        </p:spPr>
        <p:txBody>
          <a:bodyPr>
            <a:noAutofit/>
          </a:bodyPr>
          <a:lstStyle/>
          <a:p>
            <a:pPr algn="ctr"/>
            <a:endParaRPr lang="en-US" sz="3200" dirty="0">
              <a:solidFill>
                <a:srgbClr val="3366FF"/>
              </a:solidFill>
              <a:latin typeface="Lucida Calligraphy"/>
              <a:cs typeface="Lucida Calligraphy"/>
            </a:endParaRPr>
          </a:p>
        </p:txBody>
      </p:sp>
      <p:sp>
        <p:nvSpPr>
          <p:cNvPr id="6" name="Content Placeholder 5"/>
          <p:cNvSpPr>
            <a:spLocks noGrp="1"/>
          </p:cNvSpPr>
          <p:nvPr>
            <p:ph type="body" sz="half" idx="2"/>
          </p:nvPr>
        </p:nvSpPr>
        <p:spPr>
          <a:xfrm>
            <a:off x="347767" y="4727575"/>
            <a:ext cx="8422006" cy="1996945"/>
          </a:xfrm>
        </p:spPr>
        <p:txBody>
          <a:bodyPr>
            <a:normAutofit lnSpcReduction="10000"/>
          </a:bodyPr>
          <a:lstStyle/>
          <a:p>
            <a:pPr marL="0" indent="0" algn="ctr">
              <a:buNone/>
            </a:pPr>
            <a:r>
              <a:rPr lang="en-US" sz="3200" dirty="0" smtClean="0">
                <a:cs typeface="Lucida Calligraphy"/>
              </a:rPr>
              <a:t>We should influence rather than be absorbed into our culture. Then we can prayerfully engage those with non-Christian views, who are blinded by the darkness of sin.</a:t>
            </a:r>
          </a:p>
        </p:txBody>
      </p:sp>
      <p:pic>
        <p:nvPicPr>
          <p:cNvPr id="4" name="Picture Placeholder 3" descr="MensBibleStudy.png"/>
          <p:cNvPicPr>
            <a:picLocks noGrp="1" noChangeAspect="1"/>
          </p:cNvPicPr>
          <p:nvPr>
            <p:ph type="pic" idx="1"/>
          </p:nvPr>
        </p:nvPicPr>
        <p:blipFill>
          <a:blip r:embed="rId2">
            <a:extLst>
              <a:ext uri="{28A0092B-C50C-407E-A947-70E740481C1C}">
                <a14:useLocalDpi xmlns:a14="http://schemas.microsoft.com/office/drawing/2010/main" val="0"/>
              </a:ext>
            </a:extLst>
          </a:blip>
          <a:srcRect l="4476" r="4476"/>
          <a:stretch>
            <a:fillRect/>
          </a:stretch>
        </p:blipFill>
        <p:spPr/>
      </p:pic>
    </p:spTree>
    <p:extLst>
      <p:ext uri="{BB962C8B-B14F-4D97-AF65-F5344CB8AC3E}">
        <p14:creationId xmlns:p14="http://schemas.microsoft.com/office/powerpoint/2010/main" val="41035321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7"/>
            <a:ext cx="8229600" cy="2749005"/>
          </a:xfrm>
        </p:spPr>
        <p:txBody>
          <a:bodyPr/>
          <a:lstStyle/>
          <a:p>
            <a:endParaRPr lang="en-US" dirty="0"/>
          </a:p>
        </p:txBody>
      </p:sp>
      <p:sp>
        <p:nvSpPr>
          <p:cNvPr id="6" name="Content Placeholder 5"/>
          <p:cNvSpPr>
            <a:spLocks noGrp="1"/>
          </p:cNvSpPr>
          <p:nvPr>
            <p:ph idx="1"/>
          </p:nvPr>
        </p:nvSpPr>
        <p:spPr>
          <a:xfrm>
            <a:off x="457200" y="4565701"/>
            <a:ext cx="8229600" cy="1980486"/>
          </a:xfrm>
        </p:spPr>
        <p:txBody>
          <a:bodyPr>
            <a:normAutofit/>
          </a:bodyPr>
          <a:lstStyle/>
          <a:p>
            <a:pPr marL="0" indent="0" algn="ctr">
              <a:buNone/>
            </a:pPr>
            <a:r>
              <a:rPr lang="en-US" sz="3600" dirty="0" smtClean="0"/>
              <a:t>Are you endangering your biblical worldview and being conformed to the world around you?</a:t>
            </a:r>
            <a:endParaRPr lang="en-US" sz="3600" dirty="0"/>
          </a:p>
        </p:txBody>
      </p:sp>
      <p:pic>
        <p:nvPicPr>
          <p:cNvPr id="7" name="Picture 6" descr="iStock_000012160966_Full[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248" y="274637"/>
            <a:ext cx="7964839" cy="4034054"/>
          </a:xfrm>
          <a:prstGeom prst="rect">
            <a:avLst/>
          </a:prstGeom>
        </p:spPr>
      </p:pic>
    </p:spTree>
    <p:extLst>
      <p:ext uri="{BB962C8B-B14F-4D97-AF65-F5344CB8AC3E}">
        <p14:creationId xmlns:p14="http://schemas.microsoft.com/office/powerpoint/2010/main" val="385862601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507</TotalTime>
  <Words>319</Words>
  <Application>Microsoft Macintosh PowerPoint</Application>
  <PresentationFormat>On-screen Show (4:3)</PresentationFormat>
  <Paragraphs>24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Worldview </vt:lpstr>
      <vt:lpstr>PowerPoint Presentation</vt:lpstr>
      <vt:lpstr>Psalm 19  and Romans 1:20</vt:lpstr>
      <vt:lpstr>Hebrews 13:8</vt:lpstr>
      <vt:lpstr>2 Corinthians 10:5</vt:lpstr>
      <vt:lpstr>Romans 12:2</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Women Nationally Active for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Hodges</dc:creator>
  <cp:lastModifiedBy>Elizabeth Hodges</cp:lastModifiedBy>
  <cp:revision>71</cp:revision>
  <dcterms:created xsi:type="dcterms:W3CDTF">2014-08-23T23:10:30Z</dcterms:created>
  <dcterms:modified xsi:type="dcterms:W3CDTF">2015-03-02T20:03:09Z</dcterms:modified>
</cp:coreProperties>
</file>