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67" r:id="rId2"/>
    <p:sldId id="257" r:id="rId3"/>
    <p:sldId id="258" r:id="rId4"/>
    <p:sldId id="285" r:id="rId5"/>
    <p:sldId id="259" r:id="rId6"/>
    <p:sldId id="286" r:id="rId7"/>
    <p:sldId id="260" r:id="rId8"/>
    <p:sldId id="278" r:id="rId9"/>
    <p:sldId id="280" r:id="rId10"/>
    <p:sldId id="279" r:id="rId11"/>
    <p:sldId id="281" r:id="rId12"/>
    <p:sldId id="282"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00B5"/>
    <a:srgbClr val="00005F"/>
    <a:srgbClr val="009600"/>
    <a:srgbClr val="00EC00"/>
    <a:srgbClr val="667E33"/>
    <a:srgbClr val="D41FBE"/>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45" d="100"/>
          <a:sy n="145" d="100"/>
        </p:scale>
        <p:origin x="-1296" y="-1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0A45E6-DD5B-184D-8649-3C44F7D82226}" type="datetimeFigureOut">
              <a:rPr lang="en-US" smtClean="0"/>
              <a:pPr/>
              <a:t>2/23/15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D8D01-80E3-374E-AA15-6ED79D66ABA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19928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0A45E6-DD5B-184D-8649-3C44F7D82226}" type="datetimeFigureOut">
              <a:rPr lang="en-US" smtClean="0"/>
              <a:pPr/>
              <a:t>2/23/15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D8D01-80E3-374E-AA15-6ED79D66ABA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25543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0A45E6-DD5B-184D-8649-3C44F7D82226}" type="datetimeFigureOut">
              <a:rPr lang="en-US" smtClean="0"/>
              <a:pPr/>
              <a:t>2/23/15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D8D01-80E3-374E-AA15-6ED79D66ABA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92094312"/>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0A45E6-DD5B-184D-8649-3C44F7D82226}" type="datetimeFigureOut">
              <a:rPr lang="en-US" smtClean="0"/>
              <a:pPr/>
              <a:t>2/23/15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D8D01-80E3-374E-AA15-6ED79D66ABA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67530815"/>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0A45E6-DD5B-184D-8649-3C44F7D82226}" type="datetimeFigureOut">
              <a:rPr lang="en-US" smtClean="0"/>
              <a:pPr/>
              <a:t>2/23/15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D8D01-80E3-374E-AA15-6ED79D66ABA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61722648"/>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0A45E6-DD5B-184D-8649-3C44F7D82226}" type="datetimeFigureOut">
              <a:rPr lang="en-US" smtClean="0"/>
              <a:pPr/>
              <a:t>2/23/15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4D8D01-80E3-374E-AA15-6ED79D66ABA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24843133"/>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0A45E6-DD5B-184D-8649-3C44F7D82226}" type="datetimeFigureOut">
              <a:rPr lang="en-US" smtClean="0"/>
              <a:pPr/>
              <a:t>2/23/15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4D8D01-80E3-374E-AA15-6ED79D66ABA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68146966"/>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0A45E6-DD5B-184D-8649-3C44F7D82226}" type="datetimeFigureOut">
              <a:rPr lang="en-US" smtClean="0"/>
              <a:pPr/>
              <a:t>2/23/15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4D8D01-80E3-374E-AA15-6ED79D66ABA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0780141"/>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0A45E6-DD5B-184D-8649-3C44F7D82226}" type="datetimeFigureOut">
              <a:rPr lang="en-US" smtClean="0"/>
              <a:pPr/>
              <a:t>2/23/15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4D8D01-80E3-374E-AA15-6ED79D66ABA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18594980"/>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0A45E6-DD5B-184D-8649-3C44F7D82226}" type="datetimeFigureOut">
              <a:rPr lang="en-US" smtClean="0"/>
              <a:pPr/>
              <a:t>2/23/15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4D8D01-80E3-374E-AA15-6ED79D66ABA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94533697"/>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0A45E6-DD5B-184D-8649-3C44F7D82226}" type="datetimeFigureOut">
              <a:rPr lang="en-US" smtClean="0"/>
              <a:pPr/>
              <a:t>2/23/15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4D8D01-80E3-374E-AA15-6ED79D66ABA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621520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0A45E6-DD5B-184D-8649-3C44F7D82226}" type="datetimeFigureOut">
              <a:rPr lang="en-US" smtClean="0"/>
              <a:pPr/>
              <a:t>2/23/15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4D8D01-80E3-374E-AA15-6ED79D66ABA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65163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3366FF"/>
                </a:solidFill>
                <a:latin typeface="Lucida Calligraphy"/>
                <a:cs typeface="Lucida Calligraphy"/>
              </a:rPr>
              <a:t>Evangelism</a:t>
            </a:r>
            <a:endParaRPr lang="en-US" sz="6000" b="1" dirty="0">
              <a:solidFill>
                <a:srgbClr val="3366FF"/>
              </a:solidFill>
              <a:latin typeface="Lucida Calligraphy"/>
              <a:cs typeface="Lucida Calligraphy"/>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61956" y="1600200"/>
            <a:ext cx="3020088" cy="4525963"/>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73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1868001"/>
            <a:ext cx="4685925" cy="3121997"/>
          </a:xfrm>
        </p:spPr>
      </p:pic>
      <p:sp>
        <p:nvSpPr>
          <p:cNvPr id="4" name="Content Placeholder 3"/>
          <p:cNvSpPr>
            <a:spLocks noGrp="1"/>
          </p:cNvSpPr>
          <p:nvPr>
            <p:ph sz="half" idx="2"/>
          </p:nvPr>
        </p:nvSpPr>
        <p:spPr>
          <a:xfrm>
            <a:off x="4776484" y="1600200"/>
            <a:ext cx="4113515" cy="4653799"/>
          </a:xfrm>
        </p:spPr>
        <p:txBody>
          <a:bodyPr>
            <a:normAutofit/>
          </a:bodyPr>
          <a:lstStyle/>
          <a:p>
            <a:pPr marL="0" indent="0" algn="ctr">
              <a:buNone/>
            </a:pPr>
            <a:r>
              <a:rPr lang="en-US" sz="3200" dirty="0" smtClean="0"/>
              <a:t>When a woman tells the story of her personal relationship to Christ, something about that story might pique the hearer’s curiosity.</a:t>
            </a:r>
            <a:endParaRPr lang="en-US" sz="3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291153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253998" y="637435"/>
            <a:ext cx="3897586" cy="5583129"/>
          </a:xfrm>
        </p:spPr>
        <p:txBody>
          <a:bodyPr>
            <a:noAutofit/>
          </a:bodyPr>
          <a:lstStyle/>
          <a:p>
            <a:pPr marL="0" indent="0">
              <a:buNone/>
            </a:pPr>
            <a:r>
              <a:rPr lang="en-US" dirty="0">
                <a:latin typeface="Lucida Calligraphy"/>
                <a:cs typeface="Lucida Calligraphy"/>
              </a:rPr>
              <a:t>U</a:t>
            </a:r>
            <a:r>
              <a:rPr lang="en-US" dirty="0" smtClean="0">
                <a:latin typeface="Lucida Calligraphy"/>
                <a:cs typeface="Lucida Calligraphy"/>
              </a:rPr>
              <a:t>nless we embrace the population around us, develop friendships with people who need Christ, and share our best friend, Jesus, with them…</a:t>
            </a:r>
          </a:p>
          <a:p>
            <a:pPr marL="0" indent="0">
              <a:buNone/>
            </a:pPr>
            <a:r>
              <a:rPr lang="en-US" dirty="0" smtClean="0">
                <a:latin typeface="Lucida Calligraphy"/>
                <a:cs typeface="Lucida Calligraphy"/>
              </a:rPr>
              <a:t>….we are missing opportunities to obey the </a:t>
            </a:r>
            <a:r>
              <a:rPr lang="en-US" dirty="0" smtClean="0">
                <a:latin typeface="Lucida Calligraphy"/>
                <a:cs typeface="Lucida Calligraphy"/>
              </a:rPr>
              <a:t>Great Commission</a:t>
            </a:r>
            <a:r>
              <a:rPr lang="en-US" dirty="0" smtClean="0">
                <a:latin typeface="Lucida Calligraphy"/>
                <a:cs typeface="Lucida Calligraphy"/>
              </a:rPr>
              <a:t>, in spite of our </a:t>
            </a:r>
            <a:r>
              <a:rPr lang="en-US" dirty="0" smtClean="0">
                <a:latin typeface="Lucida Calligraphy"/>
                <a:cs typeface="Lucida Calligraphy"/>
              </a:rPr>
              <a:t>participation </a:t>
            </a:r>
            <a:r>
              <a:rPr lang="en-US" dirty="0" smtClean="0">
                <a:latin typeface="Lucida Calligraphy"/>
                <a:cs typeface="Lucida Calligraphy"/>
              </a:rPr>
              <a:t>in sending missionaries to serve at home and abroad.</a:t>
            </a:r>
            <a:endParaRPr lang="en-US" dirty="0">
              <a:latin typeface="Lucida Calligraphy"/>
              <a:cs typeface="Lucida Calligraphy"/>
            </a:endParaRPr>
          </a:p>
        </p:txBody>
      </p:sp>
      <p:sp>
        <p:nvSpPr>
          <p:cNvPr id="4" name="Text Placeholder 3"/>
          <p:cNvSpPr>
            <a:spLocks noGrp="1"/>
          </p:cNvSpPr>
          <p:nvPr>
            <p:ph type="body" sz="quarter" idx="3"/>
          </p:nvPr>
        </p:nvSpPr>
        <p:spPr/>
        <p:txBody>
          <a:bodyPr/>
          <a:lstStyle/>
          <a:p>
            <a:endParaRPr lang="en-US"/>
          </a:p>
        </p:txBody>
      </p:sp>
      <p:pic>
        <p:nvPicPr>
          <p:cNvPr id="8" name="Content Placeholder 7" descr="IMG_5972.jpg"/>
          <p:cNvPicPr>
            <a:picLocks noGrp="1" noChangeAspect="1"/>
          </p:cNvPicPr>
          <p:nvPr>
            <p:ph sz="quarter" idx="4"/>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13490" b="13490"/>
          <a:stretch>
            <a:fillRect/>
          </a:stretch>
        </p:blipFill>
        <p:spPr>
          <a:xfrm>
            <a:off x="4100851" y="897373"/>
            <a:ext cx="4913728" cy="5228790"/>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635273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57200" y="804334"/>
            <a:ext cx="4038600" cy="5321830"/>
          </a:xfrm>
        </p:spPr>
        <p:txBody>
          <a:bodyPr>
            <a:normAutofit/>
          </a:bodyPr>
          <a:lstStyle/>
          <a:p>
            <a:pPr marL="0" indent="0" algn="ctr">
              <a:buNone/>
            </a:pPr>
            <a:endParaRPr lang="en-US" sz="3600" dirty="0"/>
          </a:p>
          <a:p>
            <a:pPr marL="0" indent="0" algn="ctr">
              <a:buNone/>
            </a:pPr>
            <a:r>
              <a:rPr lang="en-US" sz="3600" dirty="0" smtClean="0"/>
              <a:t>Pray for boldness, opportunities, and the words to say as you share the message of Jesus with others.</a:t>
            </a:r>
            <a:endParaRPr lang="en-US" sz="3600"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168686" y="1143000"/>
            <a:ext cx="3086685" cy="4625767"/>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988223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4472"/>
            <a:ext cx="8229600" cy="1703294"/>
          </a:xfrm>
        </p:spPr>
        <p:txBody>
          <a:bodyPr/>
          <a:lstStyle/>
          <a:p>
            <a:r>
              <a:rPr lang="en-US" b="1" dirty="0" smtClean="0"/>
              <a:t>Ecclesiastes 3:1-2</a:t>
            </a:r>
            <a:endParaRPr lang="en-US" dirty="0">
              <a:solidFill>
                <a:srgbClr val="3366FF"/>
              </a:solidFill>
            </a:endParaRPr>
          </a:p>
        </p:txBody>
      </p:sp>
      <p:sp>
        <p:nvSpPr>
          <p:cNvPr id="5" name="Content Placeholder 4"/>
          <p:cNvSpPr>
            <a:spLocks noGrp="1"/>
          </p:cNvSpPr>
          <p:nvPr>
            <p:ph sz="half" idx="1"/>
          </p:nvPr>
        </p:nvSpPr>
        <p:spPr>
          <a:xfrm>
            <a:off x="457200" y="2450353"/>
            <a:ext cx="3283919" cy="3675810"/>
          </a:xfrm>
        </p:spPr>
        <p:txBody>
          <a:bodyPr>
            <a:normAutofit/>
          </a:bodyPr>
          <a:lstStyle/>
          <a:p>
            <a:pPr marL="0" indent="0">
              <a:buNone/>
            </a:pPr>
            <a:r>
              <a:rPr lang="en-US" sz="3600" dirty="0" smtClean="0">
                <a:cs typeface="Lucida Calligraphy"/>
              </a:rPr>
              <a:t>  </a:t>
            </a:r>
          </a:p>
          <a:p>
            <a:pPr marL="0" indent="0">
              <a:buNone/>
            </a:pPr>
            <a:endParaRPr lang="en-US" sz="3600" dirty="0">
              <a:cs typeface="Lucida Calligraphy"/>
            </a:endParaRP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29680" y="2346975"/>
            <a:ext cx="5103664" cy="3879413"/>
          </a:xfrm>
        </p:spPr>
      </p:pic>
      <p:pic>
        <p:nvPicPr>
          <p:cNvPr id="2" name="Picture 1" descr="Evangelism10.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5287" y="2958679"/>
            <a:ext cx="3348952" cy="266025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27306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98779"/>
            <a:ext cx="8229600" cy="1989665"/>
          </a:xfrm>
        </p:spPr>
        <p:txBody>
          <a:bodyPr>
            <a:normAutofit fontScale="90000"/>
          </a:bodyPr>
          <a:lstStyle/>
          <a:p>
            <a:r>
              <a:rPr lang="en-US" sz="3100" dirty="0" smtClean="0"/>
              <a:t/>
            </a:r>
            <a:br>
              <a:rPr lang="en-US" sz="3100" dirty="0" smtClean="0"/>
            </a:br>
            <a:r>
              <a:rPr lang="en-US" sz="3100" dirty="0"/>
              <a:t/>
            </a:r>
            <a:br>
              <a:rPr lang="en-US" sz="3100" dirty="0"/>
            </a:br>
            <a:r>
              <a:rPr lang="en-US" sz="3100" dirty="0" smtClean="0"/>
              <a:t/>
            </a:r>
            <a:br>
              <a:rPr lang="en-US" sz="3100" dirty="0" smtClean="0"/>
            </a:br>
            <a:r>
              <a:rPr lang="en-US" sz="3600" dirty="0" smtClean="0"/>
              <a:t>Sharing the message of salvation with others requires empowerment by the Holy Spirit and willingness to simply tell the story of God’s transformational work in our lives.</a:t>
            </a:r>
            <a:r>
              <a:rPr lang="en-US" sz="3600" dirty="0"/>
              <a:t/>
            </a:r>
            <a:br>
              <a:rPr lang="en-US" sz="3600" dirty="0"/>
            </a:br>
            <a:r>
              <a:rPr lang="en-US" dirty="0">
                <a:cs typeface="Lucida Calligraphy"/>
              </a:rPr>
              <a:t/>
            </a:r>
            <a:br>
              <a:rPr lang="en-US" dirty="0">
                <a:cs typeface="Lucida Calligraphy"/>
              </a:rPr>
            </a:br>
            <a:endParaRPr lang="en-US" dirty="0"/>
          </a:p>
        </p:txBody>
      </p:sp>
      <p:sp>
        <p:nvSpPr>
          <p:cNvPr id="6" name="Content Placeholder 5"/>
          <p:cNvSpPr>
            <a:spLocks noGrp="1"/>
          </p:cNvSpPr>
          <p:nvPr>
            <p:ph idx="1"/>
          </p:nvPr>
        </p:nvSpPr>
        <p:spPr>
          <a:xfrm>
            <a:off x="457200" y="2466457"/>
            <a:ext cx="8229600" cy="3659706"/>
          </a:xfrm>
        </p:spPr>
        <p:txBody>
          <a:bodyPr>
            <a:normAutofit/>
          </a:bodyPr>
          <a:lstStyle/>
          <a:p>
            <a:pPr marL="0" indent="0">
              <a:buNone/>
            </a:pPr>
            <a:r>
              <a:rPr lang="en-US" sz="2800" dirty="0" smtClean="0"/>
              <a:t>		</a:t>
            </a:r>
            <a:endParaRPr lang="en-US" sz="4400" dirty="0"/>
          </a:p>
        </p:txBody>
      </p:sp>
      <p:pic>
        <p:nvPicPr>
          <p:cNvPr id="3" name="Picture 2" descr="Evangelism9.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733998" y="2466457"/>
            <a:ext cx="5244411" cy="351840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2178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a:xfrm>
            <a:off x="1792288" y="4800600"/>
            <a:ext cx="5486400" cy="45719"/>
          </a:xfrm>
        </p:spPr>
        <p:txBody>
          <a:bodyPr>
            <a:normAutofit fontScale="90000"/>
          </a:bodyPr>
          <a:lstStyle/>
          <a:p>
            <a:endParaRPr lang="en-US" dirty="0"/>
          </a:p>
        </p:txBody>
      </p:sp>
      <p:pic>
        <p:nvPicPr>
          <p:cNvPr id="11" name="Picture Placeholder 10"/>
          <p:cNvPicPr>
            <a:picLocks noGrp="1" noChangeAspect="1"/>
          </p:cNvPicPr>
          <p:nvPr>
            <p:ph type="pic"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499997" y="276115"/>
            <a:ext cx="6263074" cy="4697306"/>
          </a:xfrm>
        </p:spPr>
      </p:pic>
      <p:sp>
        <p:nvSpPr>
          <p:cNvPr id="5" name="Content Placeholder 4"/>
          <p:cNvSpPr>
            <a:spLocks noGrp="1"/>
          </p:cNvSpPr>
          <p:nvPr>
            <p:ph type="body" sz="half" idx="2"/>
          </p:nvPr>
        </p:nvSpPr>
        <p:spPr>
          <a:xfrm>
            <a:off x="593609" y="4970065"/>
            <a:ext cx="7758337" cy="1753329"/>
          </a:xfrm>
        </p:spPr>
        <p:txBody>
          <a:bodyPr>
            <a:noAutofit/>
          </a:bodyPr>
          <a:lstStyle/>
          <a:p>
            <a:pPr marL="0" indent="0">
              <a:buNone/>
            </a:pPr>
            <a:r>
              <a:rPr lang="en-US" sz="2800" dirty="0" smtClean="0">
                <a:solidFill>
                  <a:srgbClr val="3366FF"/>
                </a:solidFill>
                <a:latin typeface="Apple Chancery"/>
                <a:cs typeface="Apple Chancery"/>
              </a:rPr>
              <a:t>Evangelism </a:t>
            </a:r>
            <a:r>
              <a:rPr lang="en-US" sz="2800" dirty="0" smtClean="0">
                <a:latin typeface="+mj-lt"/>
                <a:cs typeface="Apple Chancery"/>
              </a:rPr>
              <a:t>is a time to plant, telling others about Christ. Then a time to reap relates to the actual experience of individuals coming into a relationship with Christ.</a:t>
            </a:r>
            <a:endParaRPr lang="en-US" sz="2800" dirty="0">
              <a:solidFill>
                <a:srgbClr val="3366FF"/>
              </a:solidFill>
              <a:latin typeface="Apple Chancery"/>
              <a:cs typeface="Apple Chancery"/>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153759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smtClean="0">
                <a:solidFill>
                  <a:srgbClr val="3366FF"/>
                </a:solidFill>
                <a:latin typeface="Lucida Calligraphy"/>
                <a:cs typeface="Lucida Calligraphy"/>
              </a:rPr>
              <a:t>Matthew 28:18-20</a:t>
            </a:r>
            <a:endParaRPr lang="en-US" b="1" dirty="0">
              <a:solidFill>
                <a:srgbClr val="3366FF"/>
              </a:solidFill>
              <a:latin typeface="Lucida Calligraphy"/>
              <a:cs typeface="Lucida Calligraphy"/>
            </a:endParaRPr>
          </a:p>
        </p:txBody>
      </p:sp>
      <p:sp>
        <p:nvSpPr>
          <p:cNvPr id="9" name="Content Placeholder 8"/>
          <p:cNvSpPr>
            <a:spLocks noGrp="1"/>
          </p:cNvSpPr>
          <p:nvPr>
            <p:ph sz="half" idx="1"/>
          </p:nvPr>
        </p:nvSpPr>
        <p:spPr>
          <a:xfrm>
            <a:off x="230900" y="1600200"/>
            <a:ext cx="3794817" cy="4525963"/>
          </a:xfrm>
        </p:spPr>
        <p:txBody>
          <a:bodyPr>
            <a:noAutofit/>
          </a:bodyPr>
          <a:lstStyle/>
          <a:p>
            <a:pPr marL="0" indent="0">
              <a:buNone/>
            </a:pPr>
            <a:endParaRPr lang="en-US" sz="3200" b="1" dirty="0" smtClean="0"/>
          </a:p>
          <a:p>
            <a:pPr marL="0" indent="0">
              <a:buNone/>
            </a:pPr>
            <a:r>
              <a:rPr lang="en-US" sz="3200" dirty="0" smtClean="0">
                <a:solidFill>
                  <a:srgbClr val="3366FF"/>
                </a:solidFill>
                <a:latin typeface="Apple Chancery"/>
                <a:cs typeface="Apple Chancery"/>
              </a:rPr>
              <a:t>Evangelism</a:t>
            </a:r>
            <a:r>
              <a:rPr lang="en-US" sz="3200" b="1" dirty="0" smtClean="0"/>
              <a:t> is not an option. Christ commanded all His followers to go and make disciples throughout the world.</a:t>
            </a:r>
            <a:endParaRPr lang="en-US" sz="3200" b="1" dirty="0"/>
          </a:p>
        </p:txBody>
      </p:sp>
      <p:pic>
        <p:nvPicPr>
          <p:cNvPr id="11" name="Content Placeholder 10"/>
          <p:cNvPicPr>
            <a:picLocks noGrp="1" noChangeAspect="1"/>
          </p:cNvPicPr>
          <p:nvPr>
            <p:ph sz="half" idx="2"/>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25717" y="2106824"/>
            <a:ext cx="5137832" cy="3905385"/>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90572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Picture Placeholder 9"/>
          <p:cNvPicPr>
            <a:picLocks noGrp="1" noChangeAspect="1"/>
          </p:cNvPicPr>
          <p:nvPr>
            <p:ph type="pic"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34795" y="517434"/>
            <a:ext cx="6074410" cy="4045557"/>
          </a:xfrm>
        </p:spPr>
      </p:pic>
      <p:sp>
        <p:nvSpPr>
          <p:cNvPr id="6" name="Content Placeholder 5"/>
          <p:cNvSpPr>
            <a:spLocks noGrp="1"/>
          </p:cNvSpPr>
          <p:nvPr>
            <p:ph type="body" sz="half" idx="2"/>
          </p:nvPr>
        </p:nvSpPr>
        <p:spPr>
          <a:xfrm>
            <a:off x="471954" y="4703583"/>
            <a:ext cx="8200092" cy="1767134"/>
          </a:xfrm>
        </p:spPr>
        <p:txBody>
          <a:bodyPr>
            <a:noAutofit/>
          </a:bodyPr>
          <a:lstStyle/>
          <a:p>
            <a:pPr marL="0" indent="0" algn="ctr">
              <a:buNone/>
            </a:pPr>
            <a:r>
              <a:rPr lang="en-US" sz="2400" dirty="0" smtClean="0"/>
              <a:t>A disciple is someone who believes in Jesus as Savior and obediently follows Him as Lord. Modern followers of Jesus are disciples, though that label is not typically used. Each disciple inherits the command to make disciples.</a:t>
            </a:r>
            <a:endParaRPr lang="en-US" sz="2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44131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1792288" y="4603266"/>
            <a:ext cx="5486400" cy="577212"/>
          </a:xfrm>
        </p:spPr>
        <p:txBody>
          <a:bodyPr>
            <a:noAutofit/>
          </a:bodyPr>
          <a:lstStyle/>
          <a:p>
            <a:pPr algn="ctr"/>
            <a:r>
              <a:rPr lang="en-US" sz="3200" dirty="0" smtClean="0">
                <a:solidFill>
                  <a:srgbClr val="3366FF"/>
                </a:solidFill>
                <a:latin typeface="Lucida Calligraphy"/>
                <a:cs typeface="Lucida Calligraphy"/>
              </a:rPr>
              <a:t>Evangelism…</a:t>
            </a:r>
            <a:endParaRPr lang="en-US" sz="3200" dirty="0">
              <a:solidFill>
                <a:srgbClr val="3366FF"/>
              </a:solidFill>
              <a:latin typeface="Lucida Calligraphy"/>
              <a:cs typeface="Lucida Calligraphy"/>
            </a:endParaRPr>
          </a:p>
        </p:txBody>
      </p:sp>
      <p:pic>
        <p:nvPicPr>
          <p:cNvPr id="4" name="Picture Placeholder 3" descr="Evangelism11.jpg"/>
          <p:cNvPicPr>
            <a:picLocks noGrp="1" noChangeAspect="1"/>
          </p:cNvPicPr>
          <p:nvPr>
            <p:ph type="pic"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5556" r="5556"/>
          <a:stretch>
            <a:fillRect/>
          </a:stretch>
        </p:blipFill>
        <p:spPr>
          <a:xfrm>
            <a:off x="1593446" y="259745"/>
            <a:ext cx="5957107" cy="4127066"/>
          </a:xfrm>
        </p:spPr>
      </p:pic>
      <p:sp>
        <p:nvSpPr>
          <p:cNvPr id="6" name="Content Placeholder 5"/>
          <p:cNvSpPr>
            <a:spLocks noGrp="1"/>
          </p:cNvSpPr>
          <p:nvPr>
            <p:ph type="body" sz="half" idx="2"/>
          </p:nvPr>
        </p:nvSpPr>
        <p:spPr>
          <a:xfrm>
            <a:off x="487956" y="5339211"/>
            <a:ext cx="8168087" cy="1385309"/>
          </a:xfrm>
        </p:spPr>
        <p:txBody>
          <a:bodyPr>
            <a:normAutofit fontScale="70000" lnSpcReduction="20000"/>
          </a:bodyPr>
          <a:lstStyle/>
          <a:p>
            <a:pPr marL="0" indent="0" algn="ctr">
              <a:buNone/>
            </a:pPr>
            <a:r>
              <a:rPr lang="en-US" sz="4500" dirty="0" smtClean="0">
                <a:cs typeface="Lucida Calligraphy"/>
              </a:rPr>
              <a:t>…is simply telling the good news of Jesus Christ to other people. It is done with the goal of leading people to salvation through belief in Jesus</a:t>
            </a:r>
            <a:r>
              <a:rPr lang="en-US" sz="3600" dirty="0" smtClean="0">
                <a:cs typeface="Lucida Calligraphy"/>
              </a:rPr>
              <a: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03532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259654" y="1600200"/>
            <a:ext cx="3427145" cy="4525963"/>
          </a:xfrm>
        </p:spPr>
        <p:txBody>
          <a:bodyPr>
            <a:normAutofit lnSpcReduction="10000"/>
          </a:bodyPr>
          <a:lstStyle/>
          <a:p>
            <a:pPr marL="0" indent="0">
              <a:buNone/>
            </a:pPr>
            <a:endParaRPr lang="en-US" dirty="0">
              <a:solidFill>
                <a:srgbClr val="FF0000"/>
              </a:solidFill>
              <a:latin typeface="Lucida Calligraphy"/>
              <a:cs typeface="Lucida Calligraphy"/>
            </a:endParaRPr>
          </a:p>
          <a:p>
            <a:pPr marL="0" indent="0" algn="ctr">
              <a:buNone/>
            </a:pPr>
            <a:endParaRPr lang="en-US" dirty="0" smtClean="0">
              <a:solidFill>
                <a:srgbClr val="000000"/>
              </a:solidFill>
              <a:cs typeface="Lucida Calligraphy"/>
            </a:endParaRPr>
          </a:p>
          <a:p>
            <a:endParaRPr lang="en-US" dirty="0"/>
          </a:p>
        </p:txBody>
      </p:sp>
      <p:sp>
        <p:nvSpPr>
          <p:cNvPr id="3" name="Content Placeholder 2"/>
          <p:cNvSpPr>
            <a:spLocks noGrp="1"/>
          </p:cNvSpPr>
          <p:nvPr>
            <p:ph sz="half" idx="1"/>
          </p:nvPr>
        </p:nvSpPr>
        <p:spPr>
          <a:xfrm>
            <a:off x="457200" y="924984"/>
            <a:ext cx="3570015" cy="5201179"/>
          </a:xfrm>
        </p:spPr>
        <p:txBody>
          <a:bodyPr>
            <a:normAutofit lnSpcReduction="10000"/>
          </a:bodyPr>
          <a:lstStyle/>
          <a:p>
            <a:pPr marL="0" indent="0" algn="ctr">
              <a:buNone/>
            </a:pPr>
            <a:r>
              <a:rPr lang="en-US" sz="3600" dirty="0" smtClean="0"/>
              <a:t>If every new generation of Christians obediently keeps His commandments, the disciple-making will continue until the end of time.</a:t>
            </a:r>
            <a:endParaRPr lang="en-US" sz="3600" dirty="0"/>
          </a:p>
        </p:txBody>
      </p:sp>
      <p:pic>
        <p:nvPicPr>
          <p:cNvPr id="6" name="Picture 5"/>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27215" y="1725717"/>
            <a:ext cx="5043695" cy="378277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30863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00B5"/>
                </a:solidFill>
                <a:cs typeface="Lucida Calligraphy"/>
              </a:rPr>
              <a:t>Romans 10:17</a:t>
            </a:r>
            <a:endParaRPr lang="en-US" dirty="0">
              <a:solidFill>
                <a:srgbClr val="0000B5"/>
              </a:solidFill>
              <a:cs typeface="Lucida Calligraphy"/>
            </a:endParaRPr>
          </a:p>
        </p:txBody>
      </p:sp>
      <p:sp>
        <p:nvSpPr>
          <p:cNvPr id="3" name="Content Placeholder 2"/>
          <p:cNvSpPr>
            <a:spLocks noGrp="1"/>
          </p:cNvSpPr>
          <p:nvPr>
            <p:ph sz="half" idx="1"/>
          </p:nvPr>
        </p:nvSpPr>
        <p:spPr>
          <a:xfrm>
            <a:off x="207074" y="1600200"/>
            <a:ext cx="3715815" cy="4525963"/>
          </a:xfrm>
        </p:spPr>
        <p:txBody>
          <a:bodyPr>
            <a:normAutofit/>
          </a:bodyPr>
          <a:lstStyle/>
          <a:p>
            <a:pPr marL="0" indent="0" algn="ctr">
              <a:buNone/>
            </a:pPr>
            <a:endParaRPr lang="en-US" sz="4400" dirty="0" smtClean="0"/>
          </a:p>
          <a:p>
            <a:pPr marL="0" indent="0" algn="ctr">
              <a:buNone/>
            </a:pPr>
            <a:r>
              <a:rPr lang="en-US" sz="4400" dirty="0" smtClean="0"/>
              <a:t>Faith cometh by hearing, and hearing by the word of God.</a:t>
            </a:r>
          </a:p>
          <a:p>
            <a:pPr marL="0" indent="0" algn="ctr">
              <a:buNone/>
            </a:pPr>
            <a:endParaRPr lang="en-US" sz="4400"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193134" y="2388393"/>
            <a:ext cx="4738616" cy="2824340"/>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845804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446</TotalTime>
  <Words>311</Words>
  <Application>Microsoft Macintosh PowerPoint</Application>
  <PresentationFormat>On-screen Show (4:3)</PresentationFormat>
  <Paragraphs>22</Paragraphs>
  <Slides>12</Slides>
  <Notes>0</Notes>
  <HiddenSlides>0</HiddenSlides>
  <MMClips>0</MMClips>
  <ScaleCrop>false</ScaleCrop>
  <HeadingPairs>
    <vt:vector size="4" baseType="variant">
      <vt:variant>
        <vt:lpstr>Design Template</vt:lpstr>
      </vt:variant>
      <vt:variant>
        <vt:i4>1</vt:i4>
      </vt:variant>
      <vt:variant>
        <vt:lpstr>Slide Titles</vt:lpstr>
      </vt:variant>
      <vt:variant>
        <vt:i4>12</vt:i4>
      </vt:variant>
    </vt:vector>
  </HeadingPairs>
  <TitlesOfParts>
    <vt:vector size="13" baseType="lpstr">
      <vt:lpstr>Office Theme</vt:lpstr>
      <vt:lpstr>Evangelism</vt:lpstr>
      <vt:lpstr>Ecclesiastes 3:1-2</vt:lpstr>
      <vt:lpstr>   Sharing the message of salvation with others requires empowerment by the Holy Spirit and willingness to simply tell the story of God’s transformational work in our lives.  </vt:lpstr>
      <vt:lpstr>Slide 4</vt:lpstr>
      <vt:lpstr>Matthew 28:18-20</vt:lpstr>
      <vt:lpstr>Slide 6</vt:lpstr>
      <vt:lpstr>Evangelism…</vt:lpstr>
      <vt:lpstr>Slide 8</vt:lpstr>
      <vt:lpstr>Romans 10:17</vt:lpstr>
      <vt:lpstr>Slide 10</vt:lpstr>
      <vt:lpstr>Slide 11</vt:lpstr>
      <vt:lpstr>Slide 12</vt:lpstr>
    </vt:vector>
  </TitlesOfParts>
  <Company>Women Nationally Active for Christ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Hodges</dc:creator>
  <cp:lastModifiedBy>Phyllis York</cp:lastModifiedBy>
  <cp:revision>61</cp:revision>
  <dcterms:created xsi:type="dcterms:W3CDTF">2015-02-23T18:14:15Z</dcterms:created>
  <dcterms:modified xsi:type="dcterms:W3CDTF">2015-02-23T18:23:40Z</dcterms:modified>
</cp:coreProperties>
</file>