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2"/>
  </p:notesMasterIdLst>
  <p:sldIdLst>
    <p:sldId id="257" r:id="rId2"/>
    <p:sldId id="259" r:id="rId3"/>
    <p:sldId id="261" r:id="rId4"/>
    <p:sldId id="263" r:id="rId5"/>
    <p:sldId id="265" r:id="rId6"/>
    <p:sldId id="266" r:id="rId7"/>
    <p:sldId id="268" r:id="rId8"/>
    <p:sldId id="270" r:id="rId9"/>
    <p:sldId id="272" r:id="rId10"/>
    <p:sldId id="274" r:id="rId11"/>
    <p:sldId id="276" r:id="rId12"/>
    <p:sldId id="278" r:id="rId13"/>
    <p:sldId id="280" r:id="rId14"/>
    <p:sldId id="281" r:id="rId15"/>
    <p:sldId id="283" r:id="rId16"/>
    <p:sldId id="285" r:id="rId17"/>
    <p:sldId id="287" r:id="rId18"/>
    <p:sldId id="289" r:id="rId19"/>
    <p:sldId id="291" r:id="rId20"/>
    <p:sldId id="292" r:id="rId21"/>
    <p:sldId id="294" r:id="rId22"/>
    <p:sldId id="296" r:id="rId23"/>
    <p:sldId id="298" r:id="rId24"/>
    <p:sldId id="299" r:id="rId25"/>
    <p:sldId id="301" r:id="rId26"/>
    <p:sldId id="303" r:id="rId27"/>
    <p:sldId id="305" r:id="rId28"/>
    <p:sldId id="307" r:id="rId29"/>
    <p:sldId id="309" r:id="rId30"/>
    <p:sldId id="31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2592" y="-10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DAC0F-3862-754B-B03F-1FC40D08F185}" type="datetimeFigureOut">
              <a:rPr lang="en-US" smtClean="0"/>
              <a:pPr/>
              <a:t>3/5/14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7C0DF-58CB-3745-9A3A-519FA18CD2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06318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7C0DF-58CB-3745-9A3A-519FA18CD256}" type="slidenum">
              <a:rPr lang="en-US" smtClean="0"/>
              <a:pPr/>
              <a:t>27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012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94CDC-6DE9-4445-B4C5-B54AD577CE2A}" type="datetimeFigureOut">
              <a:rPr lang="en-US" smtClean="0"/>
              <a:pPr/>
              <a:t>3/5/14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91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4CDC-6DE9-4445-B4C5-B54AD577CE2A}" type="datetimeFigureOut">
              <a:rPr lang="en-US" smtClean="0"/>
              <a:pPr/>
              <a:t>3/5/14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773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4CDC-6DE9-4445-B4C5-B54AD577CE2A}" type="datetimeFigureOut">
              <a:rPr lang="en-US" smtClean="0"/>
              <a:pPr/>
              <a:t>3/5/14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983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4CDC-6DE9-4445-B4C5-B54AD577CE2A}" type="datetimeFigureOut">
              <a:rPr lang="en-US" smtClean="0"/>
              <a:pPr/>
              <a:t>3/5/14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147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94CDC-6DE9-4445-B4C5-B54AD577CE2A}" type="datetimeFigureOut">
              <a:rPr lang="en-US" smtClean="0"/>
              <a:pPr/>
              <a:t>3/5/14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292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94CDC-6DE9-4445-B4C5-B54AD577CE2A}" type="datetimeFigureOut">
              <a:rPr lang="en-US" smtClean="0"/>
              <a:pPr/>
              <a:t>3/5/14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678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94CDC-6DE9-4445-B4C5-B54AD577CE2A}" type="datetimeFigureOut">
              <a:rPr lang="en-US" smtClean="0"/>
              <a:pPr/>
              <a:t>3/5/14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181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94CDC-6DE9-4445-B4C5-B54AD577CE2A}" type="datetimeFigureOut">
              <a:rPr lang="en-US" smtClean="0"/>
              <a:pPr/>
              <a:t>3/5/14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757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4CDC-6DE9-4445-B4C5-B54AD577CE2A}" type="datetimeFigureOut">
              <a:rPr lang="en-US" smtClean="0"/>
              <a:pPr/>
              <a:t>3/5/14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031868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4CDC-6DE9-4445-B4C5-B54AD577CE2A}" type="datetimeFigureOut">
              <a:rPr lang="en-US" smtClean="0"/>
              <a:pPr/>
              <a:t>3/5/14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237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4CDC-6DE9-4445-B4C5-B54AD577CE2A}" type="datetimeFigureOut">
              <a:rPr lang="en-US" smtClean="0"/>
              <a:pPr/>
              <a:t>3/5/14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99214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94CDC-6DE9-4445-B4C5-B54AD577CE2A}" type="datetimeFigureOut">
              <a:rPr lang="en-US" smtClean="0"/>
              <a:pPr/>
              <a:t>3/5/14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F6606-5D6E-D84F-971D-03C5E1F35C4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300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lstStyle/>
          <a:p>
            <a:pPr marL="0" indent="0">
              <a:buNone/>
            </a:pPr>
            <a:r>
              <a:rPr lang="en-US" dirty="0" smtClean="0"/>
              <a:t>March Bible Study</a:t>
            </a:r>
          </a:p>
          <a:p>
            <a:pPr marL="0" indent="0">
              <a:buNone/>
            </a:pPr>
            <a:endParaRPr lang="en-US" dirty="0"/>
          </a:p>
          <a:p>
            <a:pPr marL="0" indent="0">
              <a:buNone/>
            </a:pPr>
            <a:endParaRPr lang="en-US" dirty="0" smtClean="0"/>
          </a:p>
          <a:p>
            <a:pPr marL="0" indent="0">
              <a:buNone/>
            </a:pPr>
            <a:r>
              <a:rPr lang="en-US" dirty="0"/>
              <a:t> </a:t>
            </a:r>
            <a:r>
              <a:rPr lang="en-US" dirty="0" smtClean="0"/>
              <a:t>  </a:t>
            </a:r>
            <a:r>
              <a:rPr lang="en-US" sz="4400" dirty="0" smtClean="0"/>
              <a:t>“</a:t>
            </a:r>
            <a:r>
              <a:rPr lang="en-US" sz="4400" i="1" dirty="0" smtClean="0"/>
              <a:t>My Name is</a:t>
            </a:r>
          </a:p>
          <a:p>
            <a:pPr marL="0" indent="0">
              <a:buNone/>
            </a:pPr>
            <a:r>
              <a:rPr lang="en-US" sz="4400" i="1" dirty="0"/>
              <a:t> </a:t>
            </a:r>
            <a:r>
              <a:rPr lang="en-US" sz="4400" i="1" dirty="0" smtClean="0"/>
              <a:t>          Giver”</a:t>
            </a:r>
          </a:p>
          <a:p>
            <a:pPr marL="0" indent="0">
              <a:buNone/>
            </a:pPr>
            <a:endParaRPr lang="en-US" i="1" dirty="0"/>
          </a:p>
          <a:p>
            <a:pPr marL="0" indent="0">
              <a:buNone/>
            </a:pPr>
            <a:r>
              <a:rPr lang="en-US" i="1" dirty="0" smtClean="0"/>
              <a:t>            </a:t>
            </a:r>
          </a:p>
          <a:p>
            <a:pPr marL="0" indent="0">
              <a:buNone/>
            </a:pPr>
            <a:r>
              <a:rPr lang="en-US" i="1" dirty="0"/>
              <a:t> </a:t>
            </a:r>
            <a:r>
              <a:rPr lang="en-US" i="1" dirty="0" smtClean="0"/>
              <a:t>               </a:t>
            </a:r>
            <a:r>
              <a:rPr lang="en-US" dirty="0" smtClean="0"/>
              <a:t>by Anita Scott</a:t>
            </a:r>
            <a:endParaRPr lang="en-US"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7582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lgn="ctr">
              <a:buNone/>
            </a:pPr>
            <a:endParaRPr lang="en-US" sz="4400" dirty="0" smtClean="0"/>
          </a:p>
          <a:p>
            <a:pPr>
              <a:buFont typeface="Wingdings" charset="2"/>
              <a:buChar char="§"/>
            </a:pPr>
            <a:r>
              <a:rPr lang="en-US" sz="4400" dirty="0" smtClean="0"/>
              <a:t>Giving to God is a wonderful privilege and blessing.</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275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206148" cy="6298481"/>
          </a:xfrm>
        </p:spPr>
        <p:txBody>
          <a:bodyPr>
            <a:normAutofit/>
          </a:bodyPr>
          <a:lstStyle/>
          <a:p>
            <a:pPr>
              <a:buFont typeface="Wingdings" charset="2"/>
              <a:buChar char="§"/>
            </a:pPr>
            <a:endParaRPr lang="en-US" sz="4400" dirty="0" smtClean="0"/>
          </a:p>
          <a:p>
            <a:pPr>
              <a:buFont typeface="Wingdings" charset="2"/>
              <a:buChar char="§"/>
            </a:pPr>
            <a:r>
              <a:rPr lang="en-US" sz="4400" dirty="0" smtClean="0"/>
              <a:t>By helping those in need, we help open a God-door within their hearts.</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275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Exploration:</a:t>
            </a:r>
          </a:p>
          <a:p>
            <a:pPr marL="0" indent="0">
              <a:buNone/>
            </a:pPr>
            <a:endParaRPr lang="en-US" i="1" dirty="0"/>
          </a:p>
          <a:p>
            <a:pPr marL="0" indent="0">
              <a:buNone/>
            </a:pPr>
            <a:endParaRPr lang="en-US" sz="4400" dirty="0" smtClean="0"/>
          </a:p>
          <a:p>
            <a:pPr marL="0" indent="0">
              <a:buNone/>
            </a:pPr>
            <a:r>
              <a:rPr lang="en-US" sz="4400" dirty="0" smtClean="0"/>
              <a:t>In what ways do you give of your money? </a:t>
            </a:r>
            <a:r>
              <a:rPr lang="en-US" sz="4400" dirty="0"/>
              <a:t>s</a:t>
            </a:r>
            <a:r>
              <a:rPr lang="en-US" sz="4400" dirty="0" smtClean="0"/>
              <a:t>elf?</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275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Interaction:</a:t>
            </a:r>
          </a:p>
          <a:p>
            <a:pPr marL="0" indent="0">
              <a:buNone/>
            </a:pPr>
            <a:endParaRPr lang="en-US" i="1" dirty="0"/>
          </a:p>
          <a:p>
            <a:pPr marL="0" indent="0">
              <a:buNone/>
            </a:pPr>
            <a:r>
              <a:rPr lang="en-US" sz="4000" dirty="0" smtClean="0"/>
              <a:t>Is tithing outdated?        	</a:t>
            </a:r>
          </a:p>
          <a:p>
            <a:pPr marL="0" indent="0">
              <a:buNone/>
            </a:pPr>
            <a:r>
              <a:rPr lang="en-US" sz="4000" dirty="0" smtClean="0"/>
              <a:t>         Why?  </a:t>
            </a:r>
          </a:p>
          <a:p>
            <a:pPr marL="0" indent="0">
              <a:buNone/>
            </a:pPr>
            <a:r>
              <a:rPr lang="en-US" sz="4000" dirty="0"/>
              <a:t> </a:t>
            </a:r>
            <a:r>
              <a:rPr lang="en-US" sz="4000" dirty="0" smtClean="0"/>
              <a:t>        Why not?</a:t>
            </a:r>
          </a:p>
          <a:p>
            <a:pPr marL="0" indent="0" algn="ctr">
              <a:buNone/>
            </a:pPr>
            <a:endParaRPr lang="en-US" sz="4400" dirty="0" smtClean="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275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Lucida Handwriting"/>
                <a:cs typeface="Lucida Handwriting"/>
              </a:rPr>
              <a:t>Revelation 3:20</a:t>
            </a:r>
            <a:endParaRPr lang="en-US" b="1" dirty="0">
              <a:latin typeface="Lucida Handwriting"/>
              <a:cs typeface="Lucida Handwriting"/>
            </a:endParaRPr>
          </a:p>
        </p:txBody>
      </p:sp>
      <p:sp>
        <p:nvSpPr>
          <p:cNvPr id="6" name="Content Placeholder 5"/>
          <p:cNvSpPr>
            <a:spLocks noGrp="1"/>
          </p:cNvSpPr>
          <p:nvPr>
            <p:ph idx="1"/>
          </p:nvPr>
        </p:nvSpPr>
        <p:spPr/>
        <p:txBody>
          <a:bodyPr>
            <a:normAutofit/>
          </a:bodyPr>
          <a:lstStyle/>
          <a:p>
            <a:pPr marL="0" indent="0">
              <a:buNone/>
            </a:pPr>
            <a:r>
              <a:rPr lang="en-US" sz="4000" dirty="0" smtClean="0">
                <a:latin typeface="Lucida Calligraphy"/>
                <a:cs typeface="Lucida Calligraphy"/>
              </a:rPr>
              <a:t>     Behold I stand at the door and knock: if any man hear my voice, and open the door, I will come in to him, and will sup with him, and he with me.</a:t>
            </a:r>
            <a:endParaRPr lang="en-US" sz="4000" dirty="0">
              <a:latin typeface="Lucida Calligraphy"/>
              <a:cs typeface="Lucida Calligraphy"/>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5456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Key Thought:</a:t>
            </a:r>
          </a:p>
          <a:p>
            <a:pPr marL="0" indent="0">
              <a:buNone/>
            </a:pPr>
            <a:endParaRPr lang="en-US" i="1" dirty="0"/>
          </a:p>
          <a:p>
            <a:pPr marL="0" indent="0">
              <a:buNone/>
            </a:pPr>
            <a:r>
              <a:rPr lang="en-US" dirty="0" smtClean="0"/>
              <a:t>   True giving begins as we believe in our hearts that Christ died and arose for us, and we accept Christ’s ultimate gift of salvation.</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828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Key Points:</a:t>
            </a:r>
          </a:p>
          <a:p>
            <a:pPr marL="0" indent="0">
              <a:buNone/>
            </a:pPr>
            <a:endParaRPr lang="en-US" i="1" dirty="0"/>
          </a:p>
          <a:p>
            <a:pPr>
              <a:buFont typeface="Wingdings" charset="2"/>
              <a:buChar char="Ø"/>
            </a:pPr>
            <a:r>
              <a:rPr lang="en-US" sz="4000" dirty="0" smtClean="0"/>
              <a:t>God hates </a:t>
            </a:r>
            <a:r>
              <a:rPr lang="en-US" sz="4000" dirty="0" err="1" smtClean="0"/>
              <a:t>lukewarmness</a:t>
            </a:r>
            <a:r>
              <a:rPr lang="en-US" sz="4000" dirty="0" smtClean="0"/>
              <a:t>.</a:t>
            </a:r>
          </a:p>
          <a:p>
            <a:pPr marL="0" indent="0">
              <a:buNone/>
            </a:pPr>
            <a:endParaRPr lang="en-US" sz="4000" dirty="0" smtClean="0"/>
          </a:p>
          <a:p>
            <a:pPr>
              <a:buFont typeface="Wingdings" charset="2"/>
              <a:buChar char="Ø"/>
            </a:pPr>
            <a:r>
              <a:rPr lang="en-US" sz="4000" dirty="0" smtClean="0"/>
              <a:t>God provides only one plan of salvation.</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94387" y="-265759"/>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828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lgn="ctr">
              <a:buNone/>
            </a:pPr>
            <a:endParaRPr lang="en-US" sz="4400" dirty="0" smtClean="0"/>
          </a:p>
          <a:p>
            <a:pPr>
              <a:buFont typeface="Wingdings" charset="2"/>
              <a:buChar char="Ø"/>
            </a:pPr>
            <a:r>
              <a:rPr lang="en-US" sz="4400" dirty="0" smtClean="0"/>
              <a:t>Sacrificial gifts come from </a:t>
            </a:r>
            <a:r>
              <a:rPr lang="en-US" sz="4400" b="1" dirty="0" smtClean="0">
                <a:solidFill>
                  <a:srgbClr val="D96709"/>
                </a:solidFill>
              </a:rPr>
              <a:t>hearts</a:t>
            </a:r>
            <a:r>
              <a:rPr lang="en-US" sz="4400" dirty="0" smtClean="0"/>
              <a:t> wholly surrendered to God.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19215" y="-19453"/>
            <a:ext cx="4891215" cy="687745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9142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Exploration:</a:t>
            </a:r>
          </a:p>
          <a:p>
            <a:pPr marL="0" indent="0">
              <a:buNone/>
            </a:pPr>
            <a:endParaRPr lang="en-US" i="1" dirty="0"/>
          </a:p>
          <a:p>
            <a:pPr marL="0" indent="0">
              <a:buNone/>
            </a:pPr>
            <a:r>
              <a:rPr lang="en-US" sz="4000" dirty="0" smtClean="0"/>
              <a:t>How would you rate your “richness” in relation to your heart giving?</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9142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Interaction:</a:t>
            </a:r>
          </a:p>
          <a:p>
            <a:pPr marL="0" indent="0">
              <a:buNone/>
            </a:pPr>
            <a:endParaRPr lang="en-US" i="1" dirty="0"/>
          </a:p>
          <a:p>
            <a:pPr marL="0" indent="0">
              <a:buNone/>
            </a:pPr>
            <a:r>
              <a:rPr lang="en-US" sz="4000" dirty="0" smtClean="0"/>
              <a:t>Do finances play into or determine the portion of your heart that is given to God? </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79" y="1"/>
            <a:ext cx="4877379"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914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24630" y="273050"/>
            <a:ext cx="4062169" cy="5853113"/>
          </a:xfrm>
        </p:spPr>
        <p:txBody>
          <a:bodyPr/>
          <a:lstStyle/>
          <a:p>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5400" dirty="0" smtClean="0"/>
              <a:t>What is a </a:t>
            </a:r>
          </a:p>
          <a:p>
            <a:pPr marL="0" indent="0">
              <a:buNone/>
            </a:pPr>
            <a:r>
              <a:rPr lang="en-US" sz="5400" dirty="0" smtClean="0"/>
              <a:t>         giver?</a:t>
            </a:r>
            <a:endParaRPr lang="en-US" sz="5400" dirty="0"/>
          </a:p>
          <a:p>
            <a:pPr marL="0" indent="0">
              <a:buNone/>
            </a:pPr>
            <a:endParaRPr lang="en-US" sz="5400" dirty="0" smtClean="0"/>
          </a:p>
          <a:p>
            <a:pPr marL="0" indent="0">
              <a:buNone/>
            </a:pPr>
            <a:endParaRPr lang="en-US" sz="5400" dirty="0"/>
          </a:p>
          <a:p>
            <a:pPr marL="0" indent="0">
              <a:buNone/>
            </a:pPr>
            <a:endParaRPr lang="en-US" dirty="0"/>
          </a:p>
        </p:txBody>
      </p:sp>
      <p:sp>
        <p:nvSpPr>
          <p:cNvPr id="4" name="Text Placeholder 3"/>
          <p:cNvSpPr>
            <a:spLocks noGrp="1"/>
          </p:cNvSpPr>
          <p:nvPr>
            <p:ph type="body" sz="half" idx="2"/>
          </p:nvPr>
        </p:nvSpPr>
        <p:spPr/>
        <p:txBody>
          <a:bodyPr/>
          <a:lstStyle/>
          <a:p>
            <a:endParaRPr lang="en-US"/>
          </a:p>
        </p:txBody>
      </p:sp>
      <p:pic>
        <p:nvPicPr>
          <p:cNvPr id="5" name="Picture 4"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5163021"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8302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Lucida Handwriting"/>
                <a:cs typeface="Lucida Handwriting"/>
              </a:rPr>
              <a:t>Luke 6:38</a:t>
            </a:r>
            <a:endParaRPr lang="en-US" b="1" dirty="0">
              <a:latin typeface="Lucida Handwriting"/>
              <a:cs typeface="Lucida Handwriting"/>
            </a:endParaRPr>
          </a:p>
        </p:txBody>
      </p:sp>
      <p:sp>
        <p:nvSpPr>
          <p:cNvPr id="7" name="Content Placeholder 6"/>
          <p:cNvSpPr>
            <a:spLocks noGrp="1"/>
          </p:cNvSpPr>
          <p:nvPr>
            <p:ph idx="1"/>
          </p:nvPr>
        </p:nvSpPr>
        <p:spPr>
          <a:xfrm>
            <a:off x="762000" y="1600200"/>
            <a:ext cx="8001000" cy="4525963"/>
          </a:xfrm>
        </p:spPr>
        <p:txBody>
          <a:bodyPr/>
          <a:lstStyle/>
          <a:p>
            <a:pPr marL="0" indent="0">
              <a:buNone/>
            </a:pPr>
            <a:r>
              <a:rPr lang="en-US" dirty="0" smtClean="0">
                <a:latin typeface="Lucida Calligraphy"/>
                <a:cs typeface="Lucida Calligraphy"/>
              </a:rPr>
              <a:t>     Give, and it shall be given unto you; good measure, pressed down, and shaken together, and running over, shall men give into your bosom. For with the same measure that ye mete withal it shall be measured to you again.</a:t>
            </a:r>
            <a:endParaRPr lang="en-US" dirty="0">
              <a:latin typeface="Lucida Calligraphy"/>
              <a:cs typeface="Lucida Calligraphy"/>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1305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14620" cy="6298481"/>
          </a:xfrm>
        </p:spPr>
        <p:txBody>
          <a:bodyPr>
            <a:normAutofit/>
          </a:bodyPr>
          <a:lstStyle/>
          <a:p>
            <a:pPr marL="0" indent="0">
              <a:buNone/>
            </a:pPr>
            <a:r>
              <a:rPr lang="en-US" i="1" dirty="0" smtClean="0"/>
              <a:t>Key Thought:</a:t>
            </a:r>
          </a:p>
          <a:p>
            <a:pPr marL="0" indent="0">
              <a:buNone/>
            </a:pPr>
            <a:endParaRPr lang="en-US" i="1" dirty="0" smtClean="0"/>
          </a:p>
          <a:p>
            <a:pPr marL="0" indent="0" algn="ctr">
              <a:buNone/>
            </a:pPr>
            <a:r>
              <a:rPr lang="en-US" sz="4400" dirty="0" smtClean="0"/>
              <a:t>Giving to others </a:t>
            </a:r>
          </a:p>
          <a:p>
            <a:pPr marL="0" indent="0" algn="ctr">
              <a:buNone/>
            </a:pPr>
            <a:r>
              <a:rPr lang="en-US" sz="4400" dirty="0" smtClean="0"/>
              <a:t>is a natural </a:t>
            </a:r>
          </a:p>
          <a:p>
            <a:pPr marL="0" indent="0" algn="ctr">
              <a:buNone/>
            </a:pPr>
            <a:r>
              <a:rPr lang="en-US" sz="4400" dirty="0" smtClean="0"/>
              <a:t>by-product of </a:t>
            </a:r>
          </a:p>
          <a:p>
            <a:pPr marL="0" indent="0" algn="ctr">
              <a:buNone/>
            </a:pPr>
            <a:r>
              <a:rPr lang="en-US" sz="4400" dirty="0" smtClean="0"/>
              <a:t>our love and service to God.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80" y="1"/>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65420" cy="6298481"/>
          </a:xfrm>
        </p:spPr>
        <p:txBody>
          <a:bodyPr>
            <a:normAutofit/>
          </a:bodyPr>
          <a:lstStyle/>
          <a:p>
            <a:pPr marL="0" indent="0">
              <a:buNone/>
            </a:pPr>
            <a:r>
              <a:rPr lang="en-US" i="1" dirty="0" smtClean="0"/>
              <a:t>Key Points:</a:t>
            </a:r>
          </a:p>
          <a:p>
            <a:pPr marL="0" indent="0">
              <a:buNone/>
            </a:pPr>
            <a:endParaRPr lang="en-US" i="1" dirty="0"/>
          </a:p>
          <a:p>
            <a:pPr>
              <a:buFont typeface="Wingdings" charset="2"/>
              <a:buChar char="v"/>
            </a:pPr>
            <a:r>
              <a:rPr lang="en-US" sz="4000" dirty="0" smtClean="0"/>
              <a:t>Are you “souled” out to God? His service?</a:t>
            </a:r>
          </a:p>
          <a:p>
            <a:pPr marL="0" indent="0">
              <a:buNone/>
            </a:pPr>
            <a:endParaRPr lang="en-US" sz="4000" dirty="0" smtClean="0"/>
          </a:p>
          <a:p>
            <a:pPr>
              <a:buFont typeface="Wingdings" charset="2"/>
              <a:buChar char="v"/>
            </a:pPr>
            <a:r>
              <a:rPr lang="en-US" sz="4000" dirty="0" smtClean="0"/>
              <a:t>We are called to do His work……feed His sheep.</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80" y="1"/>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27320" cy="6298481"/>
          </a:xfrm>
        </p:spPr>
        <p:txBody>
          <a:bodyPr>
            <a:normAutofit/>
          </a:bodyPr>
          <a:lstStyle/>
          <a:p>
            <a:pPr>
              <a:buFont typeface="Wingdings" charset="2"/>
              <a:buChar char="v"/>
            </a:pPr>
            <a:r>
              <a:rPr lang="en-US" sz="4000" dirty="0" smtClean="0"/>
              <a:t>Resist a judgmental spirit.</a:t>
            </a:r>
          </a:p>
          <a:p>
            <a:pPr marL="0" indent="0">
              <a:buNone/>
            </a:pPr>
            <a:endParaRPr lang="en-US" sz="4000" dirty="0" smtClean="0"/>
          </a:p>
          <a:p>
            <a:pPr>
              <a:buFont typeface="Wingdings" charset="2"/>
              <a:buChar char="v"/>
            </a:pPr>
            <a:r>
              <a:rPr lang="en-US" sz="4000" dirty="0" smtClean="0"/>
              <a:t>James 1:27</a:t>
            </a:r>
          </a:p>
          <a:p>
            <a:pPr marL="0" indent="0">
              <a:buNone/>
            </a:pPr>
            <a:endParaRPr lang="en-US" sz="4000" dirty="0" smtClean="0"/>
          </a:p>
          <a:p>
            <a:pPr>
              <a:buFont typeface="Wingdings" charset="2"/>
              <a:buChar char="v"/>
            </a:pPr>
            <a:r>
              <a:rPr lang="en-US" sz="4000" dirty="0" smtClean="0"/>
              <a:t>Put words into action.</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08000"/>
            <a:ext cx="8229600" cy="1092200"/>
          </a:xfrm>
        </p:spPr>
        <p:txBody>
          <a:bodyPr/>
          <a:lstStyle/>
          <a:p>
            <a:r>
              <a:rPr lang="en-US" b="1" dirty="0" smtClean="0">
                <a:latin typeface="Lucida Handwriting"/>
                <a:cs typeface="Lucida Handwriting"/>
              </a:rPr>
              <a:t>2 Corinthians 8:5</a:t>
            </a:r>
            <a:endParaRPr lang="en-US" b="1" dirty="0">
              <a:latin typeface="Lucida Handwriting"/>
              <a:cs typeface="Lucida Handwriting"/>
            </a:endParaRPr>
          </a:p>
        </p:txBody>
      </p:sp>
      <p:sp>
        <p:nvSpPr>
          <p:cNvPr id="6" name="Content Placeholder 5"/>
          <p:cNvSpPr>
            <a:spLocks noGrp="1"/>
          </p:cNvSpPr>
          <p:nvPr>
            <p:ph idx="1"/>
          </p:nvPr>
        </p:nvSpPr>
        <p:spPr>
          <a:xfrm>
            <a:off x="457200" y="2072105"/>
            <a:ext cx="8229600" cy="4054058"/>
          </a:xfrm>
        </p:spPr>
        <p:txBody>
          <a:bodyPr>
            <a:normAutofit/>
          </a:bodyPr>
          <a:lstStyle/>
          <a:p>
            <a:pPr marL="0" indent="0">
              <a:buNone/>
            </a:pPr>
            <a:r>
              <a:rPr lang="en-US" sz="4000" dirty="0" smtClean="0">
                <a:latin typeface="Lucida Calligraphy"/>
                <a:cs typeface="Lucida Calligraphy"/>
              </a:rPr>
              <a:t>   And this they did, not as we hoped, but first gave their own selves to the Lord, and unto us by the will of God.</a:t>
            </a:r>
            <a:endParaRPr lang="en-US" sz="4000" dirty="0">
              <a:latin typeface="Lucida Calligraphy"/>
              <a:cs typeface="Lucida Calligraphy"/>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2656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27320" cy="6298481"/>
          </a:xfrm>
        </p:spPr>
        <p:txBody>
          <a:bodyPr>
            <a:normAutofit/>
          </a:bodyPr>
          <a:lstStyle/>
          <a:p>
            <a:pPr marL="0" indent="0">
              <a:buNone/>
            </a:pPr>
            <a:r>
              <a:rPr lang="en-US" i="1" dirty="0" smtClean="0"/>
              <a:t>Key Thought:</a:t>
            </a:r>
          </a:p>
          <a:p>
            <a:pPr marL="0" indent="0">
              <a:buNone/>
            </a:pPr>
            <a:endParaRPr lang="en-US" i="1" dirty="0"/>
          </a:p>
          <a:p>
            <a:pPr marL="0" indent="0">
              <a:buNone/>
            </a:pPr>
            <a:r>
              <a:rPr lang="en-US" sz="4000" dirty="0" smtClean="0"/>
              <a:t>In light of all God has given us, we should follow His example and willingly give of ourselves.</a:t>
            </a:r>
          </a:p>
          <a:p>
            <a:pPr marL="0" indent="0" algn="ctr">
              <a:buNone/>
            </a:pP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80" y="0"/>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038420" cy="6298481"/>
          </a:xfrm>
        </p:spPr>
        <p:txBody>
          <a:bodyPr>
            <a:normAutofit/>
          </a:bodyPr>
          <a:lstStyle/>
          <a:p>
            <a:pPr marL="0" indent="0">
              <a:buNone/>
            </a:pPr>
            <a:r>
              <a:rPr lang="en-US" i="1" dirty="0" smtClean="0"/>
              <a:t>Key Points:</a:t>
            </a:r>
          </a:p>
          <a:p>
            <a:pPr marL="0" indent="0">
              <a:buNone/>
            </a:pPr>
            <a:endParaRPr lang="en-US" i="1" dirty="0"/>
          </a:p>
          <a:p>
            <a:pPr>
              <a:buFont typeface="Wingdings" charset="2"/>
              <a:buChar char="ü"/>
            </a:pPr>
            <a:r>
              <a:rPr lang="en-US" sz="4000" dirty="0" smtClean="0"/>
              <a:t>Do you ever get “tired” of giving?</a:t>
            </a:r>
          </a:p>
          <a:p>
            <a:pPr marL="0" indent="0">
              <a:buNone/>
            </a:pPr>
            <a:endParaRPr lang="en-US" sz="4000" dirty="0" smtClean="0"/>
          </a:p>
          <a:p>
            <a:pPr>
              <a:buFont typeface="Wingdings" charset="2"/>
              <a:buChar char="ü"/>
            </a:pPr>
            <a:r>
              <a:rPr lang="en-US" sz="4000" dirty="0" smtClean="0"/>
              <a:t>God gives all the time. We are takers.</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16967" y="-16292"/>
            <a:ext cx="4888967" cy="687429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endParaRPr lang="en-US" sz="4400" dirty="0" smtClean="0"/>
          </a:p>
          <a:p>
            <a:pPr>
              <a:buFont typeface="Wingdings" charset="2"/>
              <a:buChar char="ü"/>
            </a:pPr>
            <a:endParaRPr lang="en-US" sz="4400" dirty="0"/>
          </a:p>
          <a:p>
            <a:pPr>
              <a:buFont typeface="Wingdings" charset="2"/>
              <a:buChar char="ü"/>
            </a:pPr>
            <a:r>
              <a:rPr lang="en-US" sz="4400" dirty="0" smtClean="0"/>
              <a:t>God fills us up so we can give to others.</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80" y="0"/>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78120" cy="6298481"/>
          </a:xfrm>
        </p:spPr>
        <p:txBody>
          <a:bodyPr>
            <a:normAutofit/>
          </a:bodyPr>
          <a:lstStyle/>
          <a:p>
            <a:pPr marL="0" indent="0">
              <a:buNone/>
            </a:pPr>
            <a:r>
              <a:rPr lang="en-US" i="1" dirty="0" smtClean="0"/>
              <a:t>Exploration:</a:t>
            </a:r>
          </a:p>
          <a:p>
            <a:pPr marL="0" indent="0">
              <a:buNone/>
            </a:pPr>
            <a:endParaRPr lang="en-US" i="1" dirty="0"/>
          </a:p>
          <a:p>
            <a:pPr marL="0" indent="0">
              <a:buNone/>
            </a:pPr>
            <a:r>
              <a:rPr lang="en-US" sz="4400" dirty="0" smtClean="0"/>
              <a:t>Which biblical character(s) gave of himself or herself to others?</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5380" y="0"/>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lnSpcReduction="10000"/>
          </a:bodyPr>
          <a:lstStyle/>
          <a:p>
            <a:pPr marL="0" indent="0">
              <a:buNone/>
            </a:pPr>
            <a:r>
              <a:rPr lang="en-US" i="1" dirty="0" smtClean="0"/>
              <a:t>Interaction:</a:t>
            </a:r>
          </a:p>
          <a:p>
            <a:pPr marL="0" indent="0">
              <a:buNone/>
            </a:pPr>
            <a:endParaRPr lang="en-US" i="1" dirty="0"/>
          </a:p>
          <a:p>
            <a:pPr marL="0" indent="0">
              <a:buNone/>
            </a:pPr>
            <a:r>
              <a:rPr lang="en-US" sz="4000" dirty="0" smtClean="0"/>
              <a:t>Each congregation or women’s group has a personality. How is your church or women’s group perceived? </a:t>
            </a:r>
          </a:p>
          <a:p>
            <a:pPr marL="0" indent="0">
              <a:buNone/>
            </a:pPr>
            <a:r>
              <a:rPr lang="en-US" sz="4000" dirty="0" smtClean="0"/>
              <a:t>       Givers?</a:t>
            </a:r>
          </a:p>
          <a:p>
            <a:pPr marL="0" indent="0">
              <a:buNone/>
            </a:pPr>
            <a:r>
              <a:rPr lang="en-US" sz="4000" dirty="0"/>
              <a:t> </a:t>
            </a:r>
            <a:r>
              <a:rPr lang="en-US" sz="4000" dirty="0" smtClean="0"/>
              <a:t>       Takers?</a:t>
            </a:r>
            <a:endParaRPr lang="en-US" sz="4000" dirty="0"/>
          </a:p>
          <a:p>
            <a:pPr marL="0" indent="0">
              <a:buNone/>
            </a:pPr>
            <a:endParaRPr lang="en-US" sz="4000" dirty="0" smtClean="0"/>
          </a:p>
          <a:p>
            <a:pPr marL="0" indent="0">
              <a:buNone/>
            </a:pPr>
            <a:endParaRPr lang="en-US" sz="4000" dirty="0" smtClean="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73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69412" y="273050"/>
            <a:ext cx="4574588" cy="5853113"/>
          </a:xfrm>
        </p:spPr>
        <p:txBody>
          <a:bodyPr>
            <a:normAutofit lnSpcReduction="10000"/>
          </a:bodyPr>
          <a:lstStyle/>
          <a:p>
            <a:pPr marL="0" indent="0">
              <a:buNone/>
            </a:pPr>
            <a:r>
              <a:rPr lang="en-US" dirty="0" smtClean="0"/>
              <a:t>  </a:t>
            </a:r>
          </a:p>
          <a:p>
            <a:pPr marL="0" indent="0">
              <a:buNone/>
            </a:pPr>
            <a:r>
              <a:rPr lang="en-US" sz="4400" dirty="0"/>
              <a:t> </a:t>
            </a:r>
            <a:r>
              <a:rPr lang="en-US" sz="4400" dirty="0" smtClean="0"/>
              <a:t>   What does it</a:t>
            </a:r>
          </a:p>
          <a:p>
            <a:pPr marL="0" indent="0">
              <a:buNone/>
            </a:pPr>
            <a:r>
              <a:rPr lang="en-US" sz="4400" dirty="0"/>
              <a:t> </a:t>
            </a:r>
            <a:r>
              <a:rPr lang="en-US" sz="4400" dirty="0" smtClean="0"/>
              <a:t>   mean to be a </a:t>
            </a:r>
          </a:p>
          <a:p>
            <a:pPr marL="0" indent="0">
              <a:buNone/>
            </a:pPr>
            <a:r>
              <a:rPr lang="en-US" sz="4400" dirty="0"/>
              <a:t> </a:t>
            </a:r>
            <a:r>
              <a:rPr lang="en-US" sz="4400" dirty="0" smtClean="0"/>
              <a:t>    giver?</a:t>
            </a:r>
          </a:p>
          <a:p>
            <a:pPr marL="0" indent="0">
              <a:buNone/>
            </a:pPr>
            <a:r>
              <a:rPr lang="en-US" sz="4400" dirty="0" smtClean="0"/>
              <a:t>         ….money?</a:t>
            </a:r>
            <a:endParaRPr lang="en-US" sz="4400" dirty="0"/>
          </a:p>
          <a:p>
            <a:pPr marL="0" indent="0">
              <a:buNone/>
            </a:pPr>
            <a:r>
              <a:rPr lang="en-US" sz="4400" dirty="0" smtClean="0"/>
              <a:t>         ….heart?</a:t>
            </a:r>
          </a:p>
          <a:p>
            <a:pPr marL="0" indent="0">
              <a:buNone/>
            </a:pPr>
            <a:r>
              <a:rPr lang="en-US" sz="4400" dirty="0"/>
              <a:t> </a:t>
            </a:r>
            <a:r>
              <a:rPr lang="en-US" sz="4400" dirty="0" smtClean="0"/>
              <a:t>        ….soul?</a:t>
            </a:r>
          </a:p>
          <a:p>
            <a:pPr marL="0" indent="0">
              <a:buNone/>
            </a:pPr>
            <a:r>
              <a:rPr lang="en-US" sz="4400" dirty="0"/>
              <a:t> </a:t>
            </a:r>
            <a:r>
              <a:rPr lang="en-US" sz="4400" dirty="0" smtClean="0"/>
              <a:t>        ….self?</a:t>
            </a:r>
            <a:endParaRPr lang="en-US" sz="4400" dirty="0"/>
          </a:p>
        </p:txBody>
      </p:sp>
      <p:sp>
        <p:nvSpPr>
          <p:cNvPr id="4" name="Text Placeholder 3"/>
          <p:cNvSpPr>
            <a:spLocks noGrp="1"/>
          </p:cNvSpPr>
          <p:nvPr>
            <p:ph type="body" sz="half" idx="2"/>
          </p:nvPr>
        </p:nvSpPr>
        <p:spPr/>
        <p:txBody>
          <a:bodyPr/>
          <a:lstStyle/>
          <a:p>
            <a:endParaRPr lang="en-US"/>
          </a:p>
        </p:txBody>
      </p:sp>
      <p:pic>
        <p:nvPicPr>
          <p:cNvPr id="5" name="Picture 4"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4886924"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9925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7878"/>
          </a:xfrm>
        </p:spPr>
        <p:txBody>
          <a:bodyPr/>
          <a:lstStyle/>
          <a:p>
            <a:r>
              <a:rPr lang="en-US" b="1" i="1" dirty="0" smtClean="0">
                <a:solidFill>
                  <a:srgbClr val="D96709"/>
                </a:solidFill>
                <a:latin typeface="Lucida Handwriting"/>
                <a:cs typeface="Lucida Handwriting"/>
              </a:rPr>
              <a:t>Make Me a Servant</a:t>
            </a:r>
            <a:endParaRPr lang="en-US" b="1" i="1" dirty="0">
              <a:solidFill>
                <a:srgbClr val="D96709"/>
              </a:solidFill>
              <a:latin typeface="Lucida Handwriting"/>
              <a:cs typeface="Lucida Handwriting"/>
            </a:endParaRPr>
          </a:p>
        </p:txBody>
      </p:sp>
      <p:sp>
        <p:nvSpPr>
          <p:cNvPr id="3" name="Content Placeholder 2"/>
          <p:cNvSpPr>
            <a:spLocks noGrp="1"/>
          </p:cNvSpPr>
          <p:nvPr>
            <p:ph idx="1"/>
          </p:nvPr>
        </p:nvSpPr>
        <p:spPr>
          <a:xfrm>
            <a:off x="457200" y="1242516"/>
            <a:ext cx="8229600" cy="5259986"/>
          </a:xfrm>
        </p:spPr>
        <p:txBody>
          <a:bodyPr/>
          <a:lstStyle/>
          <a:p>
            <a:pPr marL="0" indent="0" algn="ctr">
              <a:buNone/>
            </a:pPr>
            <a:endParaRPr lang="en-US" dirty="0" smtClean="0">
              <a:latin typeface="Lucida Handwriting"/>
              <a:cs typeface="Lucida Handwriting"/>
            </a:endParaRPr>
          </a:p>
          <a:p>
            <a:pPr marL="0" indent="0" algn="ctr">
              <a:buNone/>
            </a:pPr>
            <a:r>
              <a:rPr lang="en-US" b="1" dirty="0">
                <a:solidFill>
                  <a:srgbClr val="D96709"/>
                </a:solidFill>
                <a:latin typeface="Lucida Handwriting"/>
                <a:cs typeface="Lucida Handwriting"/>
              </a:rPr>
              <a:t>h</a:t>
            </a:r>
            <a:r>
              <a:rPr lang="en-US" b="1" dirty="0" smtClean="0">
                <a:solidFill>
                  <a:srgbClr val="D96709"/>
                </a:solidFill>
                <a:latin typeface="Lucida Handwriting"/>
                <a:cs typeface="Lucida Handwriting"/>
              </a:rPr>
              <a:t>umble and meek.</a:t>
            </a:r>
          </a:p>
          <a:p>
            <a:pPr marL="0" indent="0" algn="ctr">
              <a:buNone/>
            </a:pPr>
            <a:r>
              <a:rPr lang="en-US" b="1" dirty="0" smtClean="0">
                <a:solidFill>
                  <a:srgbClr val="D96709"/>
                </a:solidFill>
                <a:latin typeface="Lucida Handwriting"/>
                <a:cs typeface="Lucida Handwriting"/>
              </a:rPr>
              <a:t>Lord, let me lift up those</a:t>
            </a:r>
          </a:p>
          <a:p>
            <a:pPr marL="0" indent="0" algn="ctr">
              <a:buNone/>
            </a:pPr>
            <a:r>
              <a:rPr lang="en-US" b="1" dirty="0" smtClean="0">
                <a:solidFill>
                  <a:srgbClr val="D96709"/>
                </a:solidFill>
                <a:latin typeface="Lucida Handwriting"/>
                <a:cs typeface="Lucida Handwriting"/>
              </a:rPr>
              <a:t>who are weak. </a:t>
            </a:r>
            <a:endParaRPr lang="en-US" b="1" dirty="0">
              <a:solidFill>
                <a:srgbClr val="D96709"/>
              </a:solidFill>
              <a:latin typeface="Lucida Handwriting"/>
              <a:cs typeface="Lucida Handwriting"/>
            </a:endParaRPr>
          </a:p>
          <a:p>
            <a:pPr marL="0" indent="0" algn="ctr">
              <a:buNone/>
            </a:pPr>
            <a:r>
              <a:rPr lang="en-US" b="1" dirty="0" smtClean="0">
                <a:solidFill>
                  <a:srgbClr val="D96709"/>
                </a:solidFill>
                <a:latin typeface="Lucida Handwriting"/>
                <a:cs typeface="Lucida Handwriting"/>
              </a:rPr>
              <a:t>And may the prayer of my</a:t>
            </a:r>
          </a:p>
          <a:p>
            <a:pPr marL="0" indent="0" algn="ctr">
              <a:buNone/>
            </a:pPr>
            <a:r>
              <a:rPr lang="en-US" b="1" dirty="0">
                <a:solidFill>
                  <a:srgbClr val="D96709"/>
                </a:solidFill>
                <a:latin typeface="Lucida Handwriting"/>
                <a:cs typeface="Lucida Handwriting"/>
              </a:rPr>
              <a:t>h</a:t>
            </a:r>
            <a:r>
              <a:rPr lang="en-US" b="1" dirty="0" smtClean="0">
                <a:solidFill>
                  <a:srgbClr val="D96709"/>
                </a:solidFill>
                <a:latin typeface="Lucida Handwriting"/>
                <a:cs typeface="Lucida Handwriting"/>
              </a:rPr>
              <a:t>eart always be:</a:t>
            </a:r>
          </a:p>
          <a:p>
            <a:pPr marL="0" indent="0" algn="ctr">
              <a:buNone/>
            </a:pPr>
            <a:r>
              <a:rPr lang="en-US" b="1" dirty="0" smtClean="0">
                <a:solidFill>
                  <a:srgbClr val="D96709"/>
                </a:solidFill>
                <a:latin typeface="Lucida Handwriting"/>
                <a:cs typeface="Lucida Handwriting"/>
              </a:rPr>
              <a:t>Make me a servant today.</a:t>
            </a:r>
          </a:p>
          <a:p>
            <a:pPr marL="0" indent="0">
              <a:buNone/>
            </a:pPr>
            <a:r>
              <a:rPr lang="en-US" b="1" dirty="0">
                <a:solidFill>
                  <a:srgbClr val="D96709"/>
                </a:solidFill>
                <a:latin typeface="Lucida Handwriting"/>
                <a:cs typeface="Lucida Handwriting"/>
              </a:rPr>
              <a:t>	</a:t>
            </a:r>
            <a:r>
              <a:rPr lang="en-US" b="1" dirty="0" smtClean="0">
                <a:solidFill>
                  <a:srgbClr val="D96709"/>
                </a:solidFill>
                <a:latin typeface="Lucida Handwriting"/>
                <a:cs typeface="Lucida Handwriting"/>
              </a:rPr>
              <a:t>							--Kelly Willard</a:t>
            </a:r>
            <a:endParaRPr lang="en-US" b="1" dirty="0">
              <a:solidFill>
                <a:srgbClr val="D96709"/>
              </a:solidFill>
              <a:latin typeface="Lucida Handwriting"/>
              <a:cs typeface="Lucida Handwriting"/>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947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31704" y="273050"/>
            <a:ext cx="4196680" cy="5853113"/>
          </a:xfrm>
        </p:spPr>
        <p:txBody>
          <a:bodyPr>
            <a:normAutofit/>
          </a:bodyPr>
          <a:lstStyle/>
          <a:p>
            <a:pPr marL="0" indent="0" algn="ctr">
              <a:buNone/>
            </a:pPr>
            <a:endParaRPr lang="en-US" sz="4400" dirty="0"/>
          </a:p>
          <a:p>
            <a:pPr marL="0" indent="0" algn="ctr">
              <a:buNone/>
            </a:pPr>
            <a:r>
              <a:rPr lang="en-US" sz="4400" dirty="0" smtClean="0"/>
              <a:t>Sacrificial gifts         come from hearts wholly offered to </a:t>
            </a:r>
          </a:p>
          <a:p>
            <a:pPr marL="0" indent="0" algn="ctr">
              <a:buNone/>
            </a:pPr>
            <a:r>
              <a:rPr lang="en-US" sz="4400" dirty="0" smtClean="0"/>
              <a:t>God.</a:t>
            </a:r>
            <a:endParaRPr lang="en-US" sz="4400" dirty="0"/>
          </a:p>
          <a:p>
            <a:pPr marL="0" indent="0">
              <a:buNone/>
            </a:pPr>
            <a:r>
              <a:rPr lang="en-US" sz="4400" dirty="0" smtClean="0"/>
              <a:t>   </a:t>
            </a:r>
            <a:endParaRPr lang="en-US" sz="4400" dirty="0"/>
          </a:p>
        </p:txBody>
      </p:sp>
      <p:sp>
        <p:nvSpPr>
          <p:cNvPr id="4" name="Text Placeholder 3"/>
          <p:cNvSpPr>
            <a:spLocks noGrp="1"/>
          </p:cNvSpPr>
          <p:nvPr>
            <p:ph type="body" sz="half" idx="2"/>
          </p:nvPr>
        </p:nvSpPr>
        <p:spPr/>
        <p:txBody>
          <a:bodyPr/>
          <a:lstStyle/>
          <a:p>
            <a:endParaRPr lang="en-US"/>
          </a:p>
        </p:txBody>
      </p:sp>
      <p:pic>
        <p:nvPicPr>
          <p:cNvPr id="5" name="Picture 4"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4831704"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3823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lgn="ctr">
              <a:buNone/>
            </a:pPr>
            <a:endParaRPr lang="en-US" sz="4400" dirty="0" smtClean="0"/>
          </a:p>
          <a:p>
            <a:pPr marL="0" indent="0" algn="ctr">
              <a:buNone/>
            </a:pPr>
            <a:r>
              <a:rPr lang="en-US" sz="4400" dirty="0" smtClean="0"/>
              <a:t>Jesus praised the widow in </a:t>
            </a:r>
            <a:r>
              <a:rPr lang="en-US" sz="4400" smtClean="0"/>
              <a:t>the temple </a:t>
            </a:r>
            <a:r>
              <a:rPr lang="en-US" sz="4400" dirty="0" smtClean="0"/>
              <a:t>who gave all her </a:t>
            </a:r>
            <a:r>
              <a:rPr lang="en-US" sz="4400" b="1" dirty="0" smtClean="0">
                <a:solidFill>
                  <a:srgbClr val="D96709"/>
                </a:solidFill>
              </a:rPr>
              <a:t>money</a:t>
            </a:r>
            <a:r>
              <a:rPr lang="en-US" sz="4400" dirty="0" smtClean="0"/>
              <a:t> (two mites) as an offering to God.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6573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Lucida Handwriting"/>
                <a:cs typeface="Lucida Handwriting"/>
              </a:rPr>
              <a:t>Leviticus 27:30</a:t>
            </a:r>
            <a:endParaRPr lang="en-US" dirty="0">
              <a:latin typeface="Lucida Handwriting"/>
              <a:cs typeface="Lucida Handwriting"/>
            </a:endParaRPr>
          </a:p>
        </p:txBody>
      </p:sp>
      <p:sp>
        <p:nvSpPr>
          <p:cNvPr id="6" name="Content Placeholder 5"/>
          <p:cNvSpPr>
            <a:spLocks noGrp="1"/>
          </p:cNvSpPr>
          <p:nvPr>
            <p:ph idx="1"/>
          </p:nvPr>
        </p:nvSpPr>
        <p:spPr>
          <a:xfrm>
            <a:off x="623621" y="1600200"/>
            <a:ext cx="7959834" cy="4525963"/>
          </a:xfrm>
        </p:spPr>
        <p:txBody>
          <a:bodyPr/>
          <a:lstStyle/>
          <a:p>
            <a:pPr marL="0" indent="0">
              <a:buNone/>
            </a:pPr>
            <a:endParaRPr lang="en-US" dirty="0" smtClean="0"/>
          </a:p>
          <a:p>
            <a:pPr marL="0" indent="0">
              <a:buNone/>
            </a:pPr>
            <a:r>
              <a:rPr lang="en-US" dirty="0" smtClean="0"/>
              <a:t> </a:t>
            </a:r>
            <a:r>
              <a:rPr lang="en-US" sz="3600" dirty="0" smtClean="0">
                <a:latin typeface="Lucida Calligraphy"/>
                <a:cs typeface="Lucida Calligraphy"/>
              </a:rPr>
              <a:t>“And all the tithe of the land, whether of the seed of the land, or of the fruit of the tree, is the Lord’s: it is holy unto the Lord.”</a:t>
            </a:r>
            <a:endParaRPr lang="en-US" sz="3600" dirty="0">
              <a:latin typeface="Lucida Calligraphy"/>
              <a:cs typeface="Lucida Calligraphy"/>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8645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Key Thought:</a:t>
            </a:r>
          </a:p>
          <a:p>
            <a:pPr marL="0" indent="0">
              <a:buNone/>
            </a:pPr>
            <a:endParaRPr lang="en-US" dirty="0" smtClean="0"/>
          </a:p>
          <a:p>
            <a:pPr marL="0" indent="0">
              <a:buNone/>
            </a:pPr>
            <a:r>
              <a:rPr lang="en-US" sz="4000" dirty="0" smtClean="0"/>
              <a:t>Giving </a:t>
            </a:r>
            <a:r>
              <a:rPr lang="en-US" sz="4000" b="1" dirty="0" smtClean="0">
                <a:solidFill>
                  <a:srgbClr val="D96709"/>
                </a:solidFill>
              </a:rPr>
              <a:t>financially </a:t>
            </a:r>
            <a:r>
              <a:rPr lang="en-US" sz="4000" dirty="0" smtClean="0"/>
              <a:t>acknowledges our gratitude to God, realizing all we possess comes as a gift from His hand.</a:t>
            </a:r>
            <a:endParaRPr lang="en-US" sz="40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118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r>
              <a:rPr lang="en-US" i="1" dirty="0" smtClean="0"/>
              <a:t>Key Points:</a:t>
            </a:r>
          </a:p>
          <a:p>
            <a:pPr marL="0" indent="0">
              <a:buNone/>
            </a:pPr>
            <a:endParaRPr lang="en-US" i="1" dirty="0"/>
          </a:p>
          <a:p>
            <a:pPr>
              <a:buFont typeface="Wingdings" charset="2"/>
              <a:buChar char="§"/>
            </a:pPr>
            <a:r>
              <a:rPr lang="en-US" sz="4000" dirty="0" smtClean="0"/>
              <a:t>God instituted the tithe.</a:t>
            </a:r>
          </a:p>
          <a:p>
            <a:pPr>
              <a:buFont typeface="Wingdings" charset="2"/>
              <a:buChar char="§"/>
            </a:pPr>
            <a:r>
              <a:rPr lang="en-US" sz="4000" dirty="0" smtClean="0"/>
              <a:t>He does not require…or even ask us to give all we have.</a:t>
            </a:r>
          </a:p>
          <a:p>
            <a:pPr marL="0" indent="0">
              <a:buNone/>
            </a:pPr>
            <a:endParaRPr lang="en-US" sz="4000" dirty="0" smtClean="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1182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endParaRPr lang="en-US" sz="4000" dirty="0" smtClean="0"/>
          </a:p>
          <a:p>
            <a:pPr>
              <a:buFont typeface="Wingdings" charset="2"/>
              <a:buChar char="§"/>
            </a:pPr>
            <a:r>
              <a:rPr lang="en-US" sz="4000" dirty="0" smtClean="0"/>
              <a:t>We should give</a:t>
            </a:r>
          </a:p>
          <a:p>
            <a:pPr marL="0" indent="0">
              <a:buNone/>
            </a:pPr>
            <a:r>
              <a:rPr lang="en-US" sz="4000" dirty="0"/>
              <a:t>c</a:t>
            </a:r>
            <a:r>
              <a:rPr lang="en-US" sz="4000" dirty="0" smtClean="0"/>
              <a:t>heerfully.</a:t>
            </a:r>
          </a:p>
          <a:p>
            <a:pPr marL="0" indent="0">
              <a:buNone/>
            </a:pPr>
            <a:r>
              <a:rPr lang="en-US" sz="4000" dirty="0" smtClean="0"/>
              <a:t>(2 Corinthians 9:7)</a:t>
            </a: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1182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676</Words>
  <Application>Microsoft Macintosh PowerPoint</Application>
  <PresentationFormat>On-screen Show (4:3)</PresentationFormat>
  <Paragraphs>122</Paragraphs>
  <Slides>30</Slides>
  <Notes>1</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Leviticus 27:30</vt:lpstr>
      <vt:lpstr>Slide 7</vt:lpstr>
      <vt:lpstr>Slide 8</vt:lpstr>
      <vt:lpstr>Slide 9</vt:lpstr>
      <vt:lpstr>Slide 10</vt:lpstr>
      <vt:lpstr>Slide 11</vt:lpstr>
      <vt:lpstr>Slide 12</vt:lpstr>
      <vt:lpstr>Slide 13</vt:lpstr>
      <vt:lpstr>Revelation 3:20</vt:lpstr>
      <vt:lpstr>Slide 15</vt:lpstr>
      <vt:lpstr>Slide 16</vt:lpstr>
      <vt:lpstr>Slide 17</vt:lpstr>
      <vt:lpstr>Slide 18</vt:lpstr>
      <vt:lpstr>Slide 19</vt:lpstr>
      <vt:lpstr>Luke 6:38</vt:lpstr>
      <vt:lpstr>Slide 21</vt:lpstr>
      <vt:lpstr>Slide 22</vt:lpstr>
      <vt:lpstr>Slide 23</vt:lpstr>
      <vt:lpstr>2 Corinthians 8:5</vt:lpstr>
      <vt:lpstr>Slide 25</vt:lpstr>
      <vt:lpstr>Slide 26</vt:lpstr>
      <vt:lpstr>Slide 27</vt:lpstr>
      <vt:lpstr>Slide 28</vt:lpstr>
      <vt:lpstr>Slide 29</vt:lpstr>
      <vt:lpstr>Make Me a Servant</vt:lpstr>
    </vt:vector>
  </TitlesOfParts>
  <Company>Women Nationally Active for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Hodges</dc:creator>
  <cp:lastModifiedBy>Phyllis York</cp:lastModifiedBy>
  <cp:revision>7</cp:revision>
  <dcterms:created xsi:type="dcterms:W3CDTF">2014-03-05T21:01:31Z</dcterms:created>
  <dcterms:modified xsi:type="dcterms:W3CDTF">2014-03-05T21:13:16Z</dcterms:modified>
</cp:coreProperties>
</file>