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handoutMasterIdLst>
    <p:handoutMasterId r:id="rId35"/>
  </p:handoutMasterIdLst>
  <p:sldIdLst>
    <p:sldId id="256" r:id="rId2"/>
    <p:sldId id="266" r:id="rId3"/>
    <p:sldId id="265" r:id="rId4"/>
    <p:sldId id="257" r:id="rId5"/>
    <p:sldId id="259" r:id="rId6"/>
    <p:sldId id="260" r:id="rId7"/>
    <p:sldId id="261" r:id="rId8"/>
    <p:sldId id="262" r:id="rId9"/>
    <p:sldId id="263" r:id="rId10"/>
    <p:sldId id="264" r:id="rId11"/>
    <p:sldId id="267" r:id="rId12"/>
    <p:sldId id="268" r:id="rId13"/>
    <p:sldId id="269" r:id="rId14"/>
    <p:sldId id="271" r:id="rId15"/>
    <p:sldId id="272" r:id="rId16"/>
    <p:sldId id="273" r:id="rId17"/>
    <p:sldId id="275" r:id="rId18"/>
    <p:sldId id="274" r:id="rId19"/>
    <p:sldId id="276" r:id="rId20"/>
    <p:sldId id="277" r:id="rId21"/>
    <p:sldId id="278" r:id="rId22"/>
    <p:sldId id="279" r:id="rId23"/>
    <p:sldId id="280" r:id="rId24"/>
    <p:sldId id="281" r:id="rId25"/>
    <p:sldId id="282" r:id="rId26"/>
    <p:sldId id="283" r:id="rId27"/>
    <p:sldId id="284" r:id="rId28"/>
    <p:sldId id="285" r:id="rId29"/>
    <p:sldId id="286" r:id="rId30"/>
    <p:sldId id="288" r:id="rId31"/>
    <p:sldId id="287" r:id="rId32"/>
    <p:sldId id="289" r:id="rId33"/>
    <p:sldId id="270"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9" frameSlides="1"/>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5" d="100"/>
          <a:sy n="145" d="100"/>
        </p:scale>
        <p:origin x="-1296"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838562-937C-654A-93A3-649EC5359864}" type="datetimeFigureOut">
              <a:rPr lang="en-US" smtClean="0"/>
              <a:t>3/11/14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43F24C-2D12-7E43-AF32-00144E1C00B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7E394D-496D-8D4A-B7FE-AF904DB30D33}"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57360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E394D-496D-8D4A-B7FE-AF904DB30D33}"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255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E394D-496D-8D4A-B7FE-AF904DB30D33}"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7864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E394D-496D-8D4A-B7FE-AF904DB30D33}"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6455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7E394D-496D-8D4A-B7FE-AF904DB30D33}" type="datetimeFigureOut">
              <a:rPr lang="en-US" smtClean="0"/>
              <a:pPr/>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8672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7E394D-496D-8D4A-B7FE-AF904DB30D33}" type="datetimeFigureOut">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9853834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7E394D-496D-8D4A-B7FE-AF904DB30D33}" type="datetimeFigureOut">
              <a:rPr lang="en-US" smtClean="0"/>
              <a:pPr/>
              <a:t>3/11/14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836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7E394D-496D-8D4A-B7FE-AF904DB30D33}" type="datetimeFigureOut">
              <a:rPr lang="en-US" smtClean="0"/>
              <a:pPr/>
              <a:t>3/11/14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5105304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E394D-496D-8D4A-B7FE-AF904DB30D33}" type="datetimeFigureOut">
              <a:rPr lang="en-US" smtClean="0"/>
              <a:pPr/>
              <a:t>3/11/14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91924584"/>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E394D-496D-8D4A-B7FE-AF904DB30D33}" type="datetimeFigureOut">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3499629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E394D-496D-8D4A-B7FE-AF904DB30D33}" type="datetimeFigureOut">
              <a:rPr lang="en-US" smtClean="0"/>
              <a:pPr/>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39788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E394D-496D-8D4A-B7FE-AF904DB30D33}" type="datetimeFigureOut">
              <a:rPr lang="en-US" smtClean="0"/>
              <a:pPr/>
              <a:t>3/11/14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92767-D4C6-D143-BEA5-5B8D827AA790}"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17624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AprIntro.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pPr algn="l"/>
            <a:r>
              <a:rPr lang="en-US" sz="3600" dirty="0" smtClean="0">
                <a:solidFill>
                  <a:srgbClr val="A6A6A6"/>
                </a:solidFill>
              </a:rPr>
              <a:t>April Bible Study </a:t>
            </a:r>
            <a:br>
              <a:rPr lang="en-US" sz="3600" dirty="0" smtClean="0">
                <a:solidFill>
                  <a:srgbClr val="A6A6A6"/>
                </a:solidFill>
              </a:rPr>
            </a:br>
            <a:r>
              <a:rPr lang="en-US" sz="3600" dirty="0" smtClean="0">
                <a:solidFill>
                  <a:srgbClr val="A6A6A6"/>
                </a:solidFill>
              </a:rPr>
              <a:t>by Tammy Miller</a:t>
            </a:r>
            <a:endParaRPr lang="en-US" sz="3600" dirty="0">
              <a:solidFill>
                <a:srgbClr val="A6A6A6"/>
              </a:solidFill>
            </a:endParaRPr>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27421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AprIntroPlain.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5" name="TextBox 4"/>
          <p:cNvSpPr txBox="1"/>
          <p:nvPr/>
        </p:nvSpPr>
        <p:spPr>
          <a:xfrm>
            <a:off x="655884" y="586184"/>
            <a:ext cx="4270224" cy="5122128"/>
          </a:xfrm>
          <a:prstGeom prst="rect">
            <a:avLst/>
          </a:prstGeom>
          <a:noFill/>
        </p:spPr>
        <p:txBody>
          <a:bodyPr wrap="square" rtlCol="0">
            <a:spAutoFit/>
          </a:bodyPr>
          <a:lstStyle/>
          <a:p>
            <a:r>
              <a:rPr lang="en-US" sz="4000" b="1" dirty="0" smtClean="0">
                <a:solidFill>
                  <a:srgbClr val="FFFF00"/>
                </a:solidFill>
              </a:rPr>
              <a:t>Jesus praised Mary  for her worshipful attitude. Devotion to Christ should propel us to do all we can</a:t>
            </a:r>
            <a:r>
              <a:rPr lang="en-US" sz="4000" b="1" dirty="0" smtClean="0">
                <a:solidFill>
                  <a:srgbClr val="FFFF00"/>
                </a:solidFill>
              </a:rPr>
              <a:t> to give </a:t>
            </a:r>
            <a:r>
              <a:rPr lang="en-US" sz="4000" b="1" dirty="0" smtClean="0">
                <a:solidFill>
                  <a:srgbClr val="FFFF00"/>
                </a:solidFill>
              </a:rPr>
              <a:t>honor and service to God.</a:t>
            </a:r>
            <a:endParaRPr lang="en-US" sz="4000" b="1" dirty="0">
              <a:solidFill>
                <a:srgbClr val="FFFF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98026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673047" y="2076491"/>
            <a:ext cx="4668547" cy="1938992"/>
          </a:xfrm>
          <a:prstGeom prst="rect">
            <a:avLst/>
          </a:prstGeom>
          <a:noFill/>
        </p:spPr>
        <p:txBody>
          <a:bodyPr wrap="square" rtlCol="0">
            <a:spAutoFit/>
          </a:bodyPr>
          <a:lstStyle/>
          <a:p>
            <a:r>
              <a:rPr lang="en-US" sz="4000" b="1" dirty="0" smtClean="0">
                <a:solidFill>
                  <a:schemeClr val="bg1">
                    <a:lumMod val="65000"/>
                  </a:schemeClr>
                </a:solidFill>
              </a:rPr>
              <a:t>Mary’s devotion placed her often at the feet of Jesus.</a:t>
            </a:r>
            <a:endParaRPr lang="en-US" sz="4000" b="1" dirty="0">
              <a:solidFill>
                <a:schemeClr val="bg1">
                  <a:lumMod val="65000"/>
                </a:schemeClr>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62632844"/>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535736" y="1630303"/>
            <a:ext cx="4617056" cy="2554545"/>
          </a:xfrm>
          <a:prstGeom prst="rect">
            <a:avLst/>
          </a:prstGeom>
          <a:noFill/>
        </p:spPr>
        <p:txBody>
          <a:bodyPr wrap="square" rtlCol="0">
            <a:spAutoFit/>
          </a:bodyPr>
          <a:lstStyle/>
          <a:p>
            <a:r>
              <a:rPr lang="en-US" sz="4000" b="1" dirty="0" smtClean="0">
                <a:solidFill>
                  <a:srgbClr val="A6A6A6"/>
                </a:solidFill>
              </a:rPr>
              <a:t>Mary had a heart for God, a heart that loved. And a heart that loves, gives.</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14614570"/>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020824" y="1843589"/>
            <a:ext cx="5423752" cy="2554545"/>
          </a:xfrm>
          <a:prstGeom prst="rect">
            <a:avLst/>
          </a:prstGeom>
          <a:noFill/>
        </p:spPr>
        <p:txBody>
          <a:bodyPr wrap="square" rtlCol="0">
            <a:spAutoFit/>
          </a:bodyPr>
          <a:lstStyle/>
          <a:p>
            <a:r>
              <a:rPr lang="en-US" sz="4000" b="1" dirty="0" smtClean="0">
                <a:solidFill>
                  <a:srgbClr val="A6A6A6"/>
                </a:solidFill>
              </a:rPr>
              <a:t>Mary’s exorbitant offering, bestowed in abundance, made her giving seem outrageous.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6913174"/>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089479" y="1269921"/>
            <a:ext cx="5646881" cy="3539430"/>
          </a:xfrm>
          <a:prstGeom prst="rect">
            <a:avLst/>
          </a:prstGeom>
          <a:noFill/>
        </p:spPr>
        <p:txBody>
          <a:bodyPr wrap="square" rtlCol="0">
            <a:spAutoFit/>
          </a:bodyPr>
          <a:lstStyle/>
          <a:p>
            <a:r>
              <a:rPr lang="en-US" sz="3200" i="1" dirty="0" smtClean="0">
                <a:solidFill>
                  <a:srgbClr val="A6A6A6"/>
                </a:solidFill>
              </a:rPr>
              <a:t>Exploration:</a:t>
            </a:r>
          </a:p>
          <a:p>
            <a:endParaRPr lang="en-US" sz="3200" i="1" dirty="0" smtClean="0">
              <a:solidFill>
                <a:srgbClr val="A6A6A6"/>
              </a:solidFill>
            </a:endParaRPr>
          </a:p>
          <a:p>
            <a:r>
              <a:rPr lang="en-US" sz="4000" b="1" dirty="0" smtClean="0">
                <a:solidFill>
                  <a:srgbClr val="A6A6A6"/>
                </a:solidFill>
              </a:rPr>
              <a:t>Would it have mattered to Jesus if she had given something that cost half as much?</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70592431"/>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724539" y="1561659"/>
            <a:ext cx="4531236" cy="2923877"/>
          </a:xfrm>
          <a:prstGeom prst="rect">
            <a:avLst/>
          </a:prstGeom>
          <a:noFill/>
        </p:spPr>
        <p:txBody>
          <a:bodyPr wrap="square" rtlCol="0">
            <a:spAutoFit/>
          </a:bodyPr>
          <a:lstStyle/>
          <a:p>
            <a:r>
              <a:rPr lang="en-US" sz="3200" i="1" dirty="0" smtClean="0">
                <a:solidFill>
                  <a:srgbClr val="A6A6A6"/>
                </a:solidFill>
              </a:rPr>
              <a:t>Interaction:</a:t>
            </a:r>
          </a:p>
          <a:p>
            <a:endParaRPr lang="en-US" sz="3200" i="1" dirty="0">
              <a:solidFill>
                <a:srgbClr val="A6A6A6"/>
              </a:solidFill>
            </a:endParaRPr>
          </a:p>
          <a:p>
            <a:r>
              <a:rPr lang="en-US" sz="4000" b="1" dirty="0" smtClean="0">
                <a:solidFill>
                  <a:srgbClr val="A6A6A6"/>
                </a:solidFill>
              </a:rPr>
              <a:t>What might such a gift look like in today’s world?</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7421602"/>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2883514" y="1390048"/>
            <a:ext cx="5114804" cy="3416320"/>
          </a:xfrm>
          <a:prstGeom prst="rect">
            <a:avLst/>
          </a:prstGeom>
          <a:noFill/>
        </p:spPr>
        <p:txBody>
          <a:bodyPr wrap="square" rtlCol="0">
            <a:spAutoFit/>
          </a:bodyPr>
          <a:lstStyle/>
          <a:p>
            <a:r>
              <a:rPr lang="en-US" sz="3200" i="1" dirty="0" smtClean="0">
                <a:solidFill>
                  <a:srgbClr val="A6A6A6"/>
                </a:solidFill>
              </a:rPr>
              <a:t>Reflection:</a:t>
            </a:r>
          </a:p>
          <a:p>
            <a:endParaRPr lang="en-US" sz="3200" i="1" dirty="0">
              <a:solidFill>
                <a:srgbClr val="A6A6A6"/>
              </a:solidFill>
            </a:endParaRPr>
          </a:p>
          <a:p>
            <a:endParaRPr lang="en-US" sz="3200" i="1" dirty="0" smtClean="0">
              <a:solidFill>
                <a:srgbClr val="A6A6A6"/>
              </a:solidFill>
            </a:endParaRPr>
          </a:p>
          <a:p>
            <a:r>
              <a:rPr lang="en-US" sz="4000" b="1" dirty="0" smtClean="0">
                <a:solidFill>
                  <a:srgbClr val="A6A6A6"/>
                </a:solidFill>
              </a:rPr>
              <a:t>Worship your Lord with a fragrant offering of praise.</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40068128"/>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IntroPlain.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635060" y="995344"/>
            <a:ext cx="4462581" cy="4401205"/>
          </a:xfrm>
          <a:prstGeom prst="rect">
            <a:avLst/>
          </a:prstGeom>
          <a:noFill/>
        </p:spPr>
        <p:txBody>
          <a:bodyPr wrap="square" rtlCol="0">
            <a:spAutoFit/>
          </a:bodyPr>
          <a:lstStyle/>
          <a:p>
            <a:r>
              <a:rPr lang="en-US" sz="4000" b="1" dirty="0" smtClean="0">
                <a:solidFill>
                  <a:srgbClr val="FFFF00"/>
                </a:solidFill>
              </a:rPr>
              <a:t>Matthew 26:12</a:t>
            </a:r>
          </a:p>
          <a:p>
            <a:endParaRPr lang="en-US" sz="4000" b="1" dirty="0">
              <a:solidFill>
                <a:srgbClr val="FFFF00"/>
              </a:solidFill>
            </a:endParaRPr>
          </a:p>
          <a:p>
            <a:r>
              <a:rPr lang="en-US" sz="4000" b="1" dirty="0" smtClean="0">
                <a:solidFill>
                  <a:srgbClr val="FFFF00"/>
                </a:solidFill>
              </a:rPr>
              <a:t>For in that she hath poured this ointment on my body, she did it for my burial.</a:t>
            </a:r>
            <a:endParaRPr lang="en-US" sz="4000" b="1" dirty="0">
              <a:solidFill>
                <a:srgbClr val="FFFF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70318093"/>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IntroPlain.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2093980" y="2780096"/>
            <a:ext cx="184666" cy="369332"/>
          </a:xfrm>
          <a:prstGeom prst="rect">
            <a:avLst/>
          </a:prstGeom>
          <a:noFill/>
        </p:spPr>
        <p:txBody>
          <a:bodyPr wrap="none" rtlCol="0">
            <a:spAutoFit/>
          </a:bodyPr>
          <a:lstStyle/>
          <a:p>
            <a:endParaRPr lang="en-US" dirty="0"/>
          </a:p>
        </p:txBody>
      </p:sp>
      <p:sp>
        <p:nvSpPr>
          <p:cNvPr id="4" name="TextBox 3"/>
          <p:cNvSpPr txBox="1"/>
          <p:nvPr/>
        </p:nvSpPr>
        <p:spPr>
          <a:xfrm>
            <a:off x="2246380" y="2932496"/>
            <a:ext cx="184666" cy="369332"/>
          </a:xfrm>
          <a:prstGeom prst="rect">
            <a:avLst/>
          </a:prstGeom>
          <a:noFill/>
        </p:spPr>
        <p:txBody>
          <a:bodyPr wrap="none" rtlCol="0">
            <a:spAutoFit/>
          </a:bodyPr>
          <a:lstStyle/>
          <a:p>
            <a:endParaRPr lang="en-US" dirty="0"/>
          </a:p>
        </p:txBody>
      </p:sp>
      <p:sp>
        <p:nvSpPr>
          <p:cNvPr id="5" name="TextBox 4"/>
          <p:cNvSpPr txBox="1"/>
          <p:nvPr/>
        </p:nvSpPr>
        <p:spPr>
          <a:xfrm>
            <a:off x="360438" y="909538"/>
            <a:ext cx="4482117" cy="3785652"/>
          </a:xfrm>
          <a:prstGeom prst="rect">
            <a:avLst/>
          </a:prstGeom>
          <a:noFill/>
        </p:spPr>
        <p:txBody>
          <a:bodyPr wrap="square" rtlCol="0">
            <a:spAutoFit/>
          </a:bodyPr>
          <a:lstStyle/>
          <a:p>
            <a:endParaRPr lang="en-US" sz="4000" b="1" dirty="0" smtClean="0">
              <a:solidFill>
                <a:srgbClr val="FFFF00"/>
              </a:solidFill>
            </a:endParaRPr>
          </a:p>
          <a:p>
            <a:r>
              <a:rPr lang="en-US" sz="4000" b="1" dirty="0" smtClean="0">
                <a:solidFill>
                  <a:srgbClr val="FFFF00"/>
                </a:solidFill>
              </a:rPr>
              <a:t>Jesus praised Mary for her worshipful intent. Our intent in worship should be to glorify God</a:t>
            </a:r>
            <a:r>
              <a:rPr lang="en-US" b="1" dirty="0" smtClean="0">
                <a:solidFill>
                  <a:schemeClr val="bg1">
                    <a:lumMod val="65000"/>
                  </a:schemeClr>
                </a:solidFill>
              </a:rPr>
              <a:t>.</a:t>
            </a:r>
            <a:endParaRPr lang="en-US" b="1" dirty="0">
              <a:solidFill>
                <a:schemeClr val="bg1">
                  <a:lumMod val="65000"/>
                </a:schemeClr>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69868868"/>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501410" y="1372887"/>
            <a:ext cx="4977494" cy="3170099"/>
          </a:xfrm>
          <a:prstGeom prst="rect">
            <a:avLst/>
          </a:prstGeom>
          <a:noFill/>
        </p:spPr>
        <p:txBody>
          <a:bodyPr wrap="square" rtlCol="0">
            <a:spAutoFit/>
          </a:bodyPr>
          <a:lstStyle/>
          <a:p>
            <a:r>
              <a:rPr lang="en-US" sz="4000" b="1" dirty="0" smtClean="0">
                <a:solidFill>
                  <a:schemeClr val="bg1">
                    <a:lumMod val="65000"/>
                  </a:schemeClr>
                </a:solidFill>
              </a:rPr>
              <a:t>Mary recognized her Lord as Divine. She saw His kingship and sought to properly worship Him.</a:t>
            </a:r>
            <a:endParaRPr lang="en-US" sz="4000" b="1" dirty="0">
              <a:solidFill>
                <a:schemeClr val="bg1">
                  <a:lumMod val="65000"/>
                </a:schemeClr>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6774587"/>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AprIntroPlain.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8759"/>
            <a:ext cx="9144000" cy="6858000"/>
          </a:xfrm>
          <a:prstGeom prst="rect">
            <a:avLst/>
          </a:prstGeom>
        </p:spPr>
      </p:pic>
      <p:sp>
        <p:nvSpPr>
          <p:cNvPr id="5" name="TextBox 4"/>
          <p:cNvSpPr txBox="1"/>
          <p:nvPr/>
        </p:nvSpPr>
        <p:spPr>
          <a:xfrm>
            <a:off x="377604" y="772249"/>
            <a:ext cx="4754364" cy="5632311"/>
          </a:xfrm>
          <a:prstGeom prst="rect">
            <a:avLst/>
          </a:prstGeom>
          <a:noFill/>
        </p:spPr>
        <p:txBody>
          <a:bodyPr wrap="square" rtlCol="0">
            <a:spAutoFit/>
          </a:bodyPr>
          <a:lstStyle/>
          <a:p>
            <a:r>
              <a:rPr lang="en-US" sz="4000" b="1" dirty="0" smtClean="0">
                <a:solidFill>
                  <a:srgbClr val="FFFF00"/>
                </a:solidFill>
              </a:rPr>
              <a:t>Matthew 26:10:</a:t>
            </a:r>
          </a:p>
          <a:p>
            <a:endParaRPr lang="en-US" sz="4000" b="1" dirty="0" smtClean="0">
              <a:solidFill>
                <a:srgbClr val="FFFF00"/>
              </a:solidFill>
            </a:endParaRPr>
          </a:p>
          <a:p>
            <a:r>
              <a:rPr lang="en-US" sz="4000" b="1" dirty="0" smtClean="0">
                <a:solidFill>
                  <a:srgbClr val="FFFF00"/>
                </a:solidFill>
              </a:rPr>
              <a:t>When Jesus understood it, he said unto them, Why trouble ye the woman? For she hath wrought a good work upon me.</a:t>
            </a:r>
            <a:endParaRPr lang="en-US" sz="4000" b="1" dirty="0">
              <a:solidFill>
                <a:srgbClr val="FFFF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2035060"/>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26277"/>
            <a:ext cx="9144000" cy="6858000"/>
          </a:xfrm>
          <a:prstGeom prst="rect">
            <a:avLst/>
          </a:prstGeom>
        </p:spPr>
      </p:pic>
      <p:sp>
        <p:nvSpPr>
          <p:cNvPr id="3" name="TextBox 2"/>
          <p:cNvSpPr txBox="1"/>
          <p:nvPr/>
        </p:nvSpPr>
        <p:spPr>
          <a:xfrm>
            <a:off x="3655884" y="1887720"/>
            <a:ext cx="4273779" cy="2554545"/>
          </a:xfrm>
          <a:prstGeom prst="rect">
            <a:avLst/>
          </a:prstGeom>
          <a:noFill/>
        </p:spPr>
        <p:txBody>
          <a:bodyPr wrap="square" rtlCol="0">
            <a:spAutoFit/>
          </a:bodyPr>
          <a:lstStyle/>
          <a:p>
            <a:r>
              <a:rPr lang="en-US" sz="4000" b="1" dirty="0" smtClean="0">
                <a:solidFill>
                  <a:srgbClr val="A6A6A6"/>
                </a:solidFill>
              </a:rPr>
              <a:t>Mary anointed the King with costly oil because He was going to die.</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7025701"/>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2986496" y="1458693"/>
            <a:ext cx="5715537" cy="4401205"/>
          </a:xfrm>
          <a:prstGeom prst="rect">
            <a:avLst/>
          </a:prstGeom>
          <a:noFill/>
        </p:spPr>
        <p:txBody>
          <a:bodyPr wrap="square" rtlCol="0">
            <a:spAutoFit/>
          </a:bodyPr>
          <a:lstStyle/>
          <a:p>
            <a:r>
              <a:rPr lang="en-US" sz="4000" b="1" dirty="0" smtClean="0">
                <a:solidFill>
                  <a:srgbClr val="A6A6A6"/>
                </a:solidFill>
              </a:rPr>
              <a:t>When the ladies arrived at the tomb to anoint the body of Jesus, a glorious surprise awaited them. He had risen. Mary had already anointed His body for the burial.</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70289528"/>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123806" y="1149793"/>
            <a:ext cx="5183459" cy="3539430"/>
          </a:xfrm>
          <a:prstGeom prst="rect">
            <a:avLst/>
          </a:prstGeom>
          <a:noFill/>
        </p:spPr>
        <p:txBody>
          <a:bodyPr wrap="square" rtlCol="0">
            <a:spAutoFit/>
          </a:bodyPr>
          <a:lstStyle/>
          <a:p>
            <a:r>
              <a:rPr lang="en-US" sz="3200" i="1" dirty="0" smtClean="0">
                <a:solidFill>
                  <a:srgbClr val="A6A6A6"/>
                </a:solidFill>
              </a:rPr>
              <a:t>Exploration:</a:t>
            </a:r>
          </a:p>
          <a:p>
            <a:endParaRPr lang="en-US" sz="3200" i="1" dirty="0">
              <a:solidFill>
                <a:srgbClr val="A6A6A6"/>
              </a:solidFill>
            </a:endParaRPr>
          </a:p>
          <a:p>
            <a:r>
              <a:rPr lang="en-US" sz="4000" b="1" dirty="0" smtClean="0">
                <a:solidFill>
                  <a:srgbClr val="A6A6A6"/>
                </a:solidFill>
              </a:rPr>
              <a:t>Why was it necessary that Jesus be anointed for burial before He had even died?</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5526246"/>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158134" y="1218437"/>
            <a:ext cx="5698373" cy="3539430"/>
          </a:xfrm>
          <a:prstGeom prst="rect">
            <a:avLst/>
          </a:prstGeom>
          <a:noFill/>
        </p:spPr>
        <p:txBody>
          <a:bodyPr wrap="square" rtlCol="0">
            <a:spAutoFit/>
          </a:bodyPr>
          <a:lstStyle/>
          <a:p>
            <a:r>
              <a:rPr lang="en-US" sz="3200" i="1" dirty="0" smtClean="0">
                <a:solidFill>
                  <a:srgbClr val="A6A6A6"/>
                </a:solidFill>
              </a:rPr>
              <a:t>Interaction:</a:t>
            </a:r>
          </a:p>
          <a:p>
            <a:endParaRPr lang="en-US" sz="3200" i="1" dirty="0">
              <a:solidFill>
                <a:srgbClr val="A6A6A6"/>
              </a:solidFill>
            </a:endParaRPr>
          </a:p>
          <a:p>
            <a:r>
              <a:rPr lang="en-US" sz="4000" b="1" dirty="0" smtClean="0">
                <a:solidFill>
                  <a:srgbClr val="A6A6A6"/>
                </a:solidFill>
              </a:rPr>
              <a:t>What ministries or acts of worship today might be interpreted as wasteful or unnecessary?</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92710675"/>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003660" y="789410"/>
            <a:ext cx="5200623" cy="4770537"/>
          </a:xfrm>
          <a:prstGeom prst="rect">
            <a:avLst/>
          </a:prstGeom>
          <a:noFill/>
        </p:spPr>
        <p:txBody>
          <a:bodyPr wrap="square" rtlCol="0">
            <a:spAutoFit/>
          </a:bodyPr>
          <a:lstStyle/>
          <a:p>
            <a:r>
              <a:rPr lang="en-US" sz="3200" i="1" dirty="0" smtClean="0">
                <a:solidFill>
                  <a:srgbClr val="A6A6A6"/>
                </a:solidFill>
              </a:rPr>
              <a:t>Reflection:</a:t>
            </a:r>
          </a:p>
          <a:p>
            <a:endParaRPr lang="en-US" sz="3200" i="1" dirty="0">
              <a:solidFill>
                <a:srgbClr val="A6A6A6"/>
              </a:solidFill>
            </a:endParaRPr>
          </a:p>
          <a:p>
            <a:r>
              <a:rPr lang="en-US" sz="4000" b="1" dirty="0" smtClean="0">
                <a:solidFill>
                  <a:srgbClr val="A6A6A6"/>
                </a:solidFill>
              </a:rPr>
              <a:t>Just as Mary wiped the feet of her Savior for burial, our Risen Lord will one day wipe away all tears as death will be no more.</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1452526"/>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IntroPlain.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274621" y="154450"/>
            <a:ext cx="4737202" cy="6370976"/>
          </a:xfrm>
          <a:prstGeom prst="rect">
            <a:avLst/>
          </a:prstGeom>
          <a:noFill/>
        </p:spPr>
        <p:txBody>
          <a:bodyPr wrap="square" rtlCol="0">
            <a:spAutoFit/>
          </a:bodyPr>
          <a:lstStyle/>
          <a:p>
            <a:endParaRPr lang="en-US" sz="4000" b="1" dirty="0" smtClean="0">
              <a:solidFill>
                <a:srgbClr val="FFFF00"/>
              </a:solidFill>
            </a:endParaRPr>
          </a:p>
          <a:p>
            <a:r>
              <a:rPr lang="en-US" sz="4000" b="1" dirty="0" smtClean="0">
                <a:solidFill>
                  <a:srgbClr val="FFFF00"/>
                </a:solidFill>
              </a:rPr>
              <a:t>Mark 14:9</a:t>
            </a:r>
          </a:p>
          <a:p>
            <a:endParaRPr lang="en-US" sz="4000" b="1" dirty="0">
              <a:solidFill>
                <a:srgbClr val="FFFF00"/>
              </a:solidFill>
            </a:endParaRPr>
          </a:p>
          <a:p>
            <a:r>
              <a:rPr lang="en-US" sz="3600" b="1" dirty="0" smtClean="0">
                <a:solidFill>
                  <a:srgbClr val="FFFF00"/>
                </a:solidFill>
              </a:rPr>
              <a:t>Verily I say unto you, </a:t>
            </a:r>
            <a:r>
              <a:rPr lang="en-US" sz="3600" b="1" dirty="0" err="1" smtClean="0">
                <a:solidFill>
                  <a:srgbClr val="FFFF00"/>
                </a:solidFill>
              </a:rPr>
              <a:t>Wheresoever</a:t>
            </a:r>
            <a:r>
              <a:rPr lang="en-US" sz="3600" b="1" dirty="0" smtClean="0">
                <a:solidFill>
                  <a:srgbClr val="FFFF00"/>
                </a:solidFill>
              </a:rPr>
              <a:t> this gospel shall be preached in the whole world, this also that she hath done shall be spoken of for a memorial of her.</a:t>
            </a:r>
            <a:endParaRPr lang="en-US" sz="3600" b="1" dirty="0">
              <a:solidFill>
                <a:srgbClr val="FFFF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5356868"/>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Content Placeholder 6" descr="images.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17661" b="17661"/>
          <a:stretch>
            <a:fillRect/>
          </a:stretch>
        </p:blipFill>
        <p:spPr>
          <a:xfrm>
            <a:off x="-1" y="1573854"/>
            <a:ext cx="9144001" cy="5284145"/>
          </a:xfrm>
          <a:prstGeom prst="rect">
            <a:avLst/>
          </a:prstGeom>
        </p:spPr>
      </p:pic>
      <p:sp>
        <p:nvSpPr>
          <p:cNvPr id="4" name="Title 3"/>
          <p:cNvSpPr>
            <a:spLocks noGrp="1"/>
          </p:cNvSpPr>
          <p:nvPr>
            <p:ph type="title"/>
          </p:nvPr>
        </p:nvSpPr>
        <p:spPr/>
        <p:txBody>
          <a:bodyPr>
            <a:normAutofit fontScale="90000"/>
          </a:bodyPr>
          <a:lstStyle/>
          <a:p>
            <a:r>
              <a:rPr lang="en-US" dirty="0" smtClean="0"/>
              <a:t>Jesus’ praise for Mary’s worshipful expression has endured for all time.</a:t>
            </a:r>
            <a:endParaRPr lang="en-US"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87354102"/>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Valuable, memorable worship is motivated by one’s love for Christ.</a:t>
            </a:r>
            <a:endParaRPr lang="en-US" dirty="0"/>
          </a:p>
        </p:txBody>
      </p:sp>
      <p:pic>
        <p:nvPicPr>
          <p:cNvPr id="4" name="Content Placeholder 3" descr="feet-washing.jpg"/>
          <p:cNvPicPr>
            <a:picLocks noGrp="1" noChangeAspect="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8630" b="8630"/>
          <a:stretch>
            <a:fillRect/>
          </a:stretch>
        </p:blipFill>
        <p:spPr>
          <a:xfrm>
            <a:off x="0" y="1544498"/>
            <a:ext cx="9268437" cy="5313501"/>
          </a:xfr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74527473"/>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AprIntroPlain.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5" name="TextBox 4"/>
          <p:cNvSpPr txBox="1"/>
          <p:nvPr/>
        </p:nvSpPr>
        <p:spPr>
          <a:xfrm>
            <a:off x="583569" y="789410"/>
            <a:ext cx="4376762" cy="5016758"/>
          </a:xfrm>
          <a:prstGeom prst="rect">
            <a:avLst/>
          </a:prstGeom>
          <a:noFill/>
        </p:spPr>
        <p:txBody>
          <a:bodyPr wrap="square" rtlCol="0">
            <a:spAutoFit/>
          </a:bodyPr>
          <a:lstStyle/>
          <a:p>
            <a:endParaRPr lang="en-US" sz="4000" b="1" dirty="0" smtClean="0">
              <a:solidFill>
                <a:srgbClr val="FFFF00"/>
              </a:solidFill>
            </a:endParaRPr>
          </a:p>
          <a:p>
            <a:r>
              <a:rPr lang="en-US" sz="4000" b="1" dirty="0" smtClean="0">
                <a:solidFill>
                  <a:srgbClr val="FFFF00"/>
                </a:solidFill>
              </a:rPr>
              <a:t>Mary</a:t>
            </a:r>
            <a:r>
              <a:rPr lang="en-US" sz="4000" b="1" dirty="0" smtClean="0">
                <a:solidFill>
                  <a:srgbClr val="FFFF00"/>
                </a:solidFill>
              </a:rPr>
              <a:t> unintentionally made </a:t>
            </a:r>
            <a:r>
              <a:rPr lang="en-US" sz="4000" b="1" dirty="0" smtClean="0">
                <a:solidFill>
                  <a:srgbClr val="FFFF00"/>
                </a:solidFill>
              </a:rPr>
              <a:t>a name for herself </a:t>
            </a:r>
            <a:r>
              <a:rPr lang="en-US" sz="4000" b="1" smtClean="0">
                <a:solidFill>
                  <a:srgbClr val="FFFF00"/>
                </a:solidFill>
              </a:rPr>
              <a:t>that </a:t>
            </a:r>
            <a:r>
              <a:rPr lang="en-US" sz="4000" b="1" smtClean="0">
                <a:solidFill>
                  <a:srgbClr val="FFFF00"/>
                </a:solidFill>
              </a:rPr>
              <a:t>day. </a:t>
            </a:r>
            <a:r>
              <a:rPr lang="en-US" sz="4000" b="1" dirty="0" smtClean="0">
                <a:solidFill>
                  <a:srgbClr val="FFFF00"/>
                </a:solidFill>
              </a:rPr>
              <a:t>It came as a result of her unselfish attitude.</a:t>
            </a:r>
            <a:endParaRPr lang="en-US" sz="4000" b="1" dirty="0">
              <a:solidFill>
                <a:srgbClr val="FFFF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5094736"/>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5" name="TextBox 4"/>
          <p:cNvSpPr txBox="1"/>
          <p:nvPr/>
        </p:nvSpPr>
        <p:spPr>
          <a:xfrm>
            <a:off x="3226788" y="1647464"/>
            <a:ext cx="4634219" cy="3170099"/>
          </a:xfrm>
          <a:prstGeom prst="rect">
            <a:avLst/>
          </a:prstGeom>
          <a:noFill/>
        </p:spPr>
        <p:txBody>
          <a:bodyPr wrap="square" rtlCol="0">
            <a:spAutoFit/>
          </a:bodyPr>
          <a:lstStyle/>
          <a:p>
            <a:r>
              <a:rPr lang="en-US" sz="4000" b="1" dirty="0" smtClean="0">
                <a:solidFill>
                  <a:schemeClr val="bg1">
                    <a:lumMod val="65000"/>
                  </a:schemeClr>
                </a:solidFill>
              </a:rPr>
              <a:t>The Wise Men of the East came from afar bearing gifts fit for a King and fell down in worship.</a:t>
            </a:r>
            <a:endParaRPr lang="en-US" sz="4000" b="1" dirty="0">
              <a:solidFill>
                <a:schemeClr val="bg1">
                  <a:lumMod val="65000"/>
                </a:schemeClr>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83361834"/>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AprIntroPlain.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5" name="Rectangle 4"/>
          <p:cNvSpPr/>
          <p:nvPr/>
        </p:nvSpPr>
        <p:spPr>
          <a:xfrm>
            <a:off x="566404" y="1046825"/>
            <a:ext cx="4136469" cy="5016758"/>
          </a:xfrm>
          <a:prstGeom prst="rect">
            <a:avLst/>
          </a:prstGeom>
        </p:spPr>
        <p:txBody>
          <a:bodyPr wrap="square">
            <a:spAutoFit/>
          </a:bodyPr>
          <a:lstStyle/>
          <a:p>
            <a:r>
              <a:rPr lang="en-US" sz="4000" b="1" dirty="0" smtClean="0">
                <a:solidFill>
                  <a:srgbClr val="FFFF00"/>
                </a:solidFill>
              </a:rPr>
              <a:t>Jesus praised Mary of Bethany for her worshipful actions. Good work for God requires a deep love for the Savior.</a:t>
            </a:r>
            <a:endParaRPr lang="en-US" sz="4000" b="1" dirty="0">
              <a:solidFill>
                <a:srgbClr val="FFFF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68708120"/>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621556" y="1801914"/>
            <a:ext cx="4994658" cy="3539430"/>
          </a:xfrm>
          <a:prstGeom prst="rect">
            <a:avLst/>
          </a:prstGeom>
          <a:noFill/>
        </p:spPr>
        <p:txBody>
          <a:bodyPr wrap="square" rtlCol="0">
            <a:spAutoFit/>
          </a:bodyPr>
          <a:lstStyle/>
          <a:p>
            <a:r>
              <a:rPr lang="en-US" sz="3200" i="1" dirty="0" smtClean="0">
                <a:solidFill>
                  <a:srgbClr val="A6A6A6"/>
                </a:solidFill>
              </a:rPr>
              <a:t>Exploration:</a:t>
            </a:r>
          </a:p>
          <a:p>
            <a:endParaRPr lang="en-US" sz="3200" i="1" dirty="0">
              <a:solidFill>
                <a:srgbClr val="A6A6A6"/>
              </a:solidFill>
            </a:endParaRPr>
          </a:p>
          <a:p>
            <a:endParaRPr lang="en-US" sz="4000" b="1" dirty="0" smtClean="0">
              <a:solidFill>
                <a:srgbClr val="A6A6A6"/>
              </a:solidFill>
            </a:endParaRPr>
          </a:p>
          <a:p>
            <a:r>
              <a:rPr lang="en-US" sz="4000" b="1" dirty="0" smtClean="0">
                <a:solidFill>
                  <a:srgbClr val="A6A6A6"/>
                </a:solidFill>
              </a:rPr>
              <a:t>When and why does Jesus want us to remember Mary?</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25000216"/>
      </p:ext>
    </p:extLst>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5" name="TextBox 4"/>
          <p:cNvSpPr txBox="1"/>
          <p:nvPr/>
        </p:nvSpPr>
        <p:spPr>
          <a:xfrm>
            <a:off x="3501411" y="1132632"/>
            <a:ext cx="5320768" cy="4770537"/>
          </a:xfrm>
          <a:prstGeom prst="rect">
            <a:avLst/>
          </a:prstGeom>
          <a:noFill/>
        </p:spPr>
        <p:txBody>
          <a:bodyPr wrap="square" rtlCol="0">
            <a:spAutoFit/>
          </a:bodyPr>
          <a:lstStyle/>
          <a:p>
            <a:r>
              <a:rPr lang="en-US" sz="3200" i="1" dirty="0" smtClean="0">
                <a:solidFill>
                  <a:srgbClr val="A6A6A6"/>
                </a:solidFill>
              </a:rPr>
              <a:t>Interaction:</a:t>
            </a:r>
          </a:p>
          <a:p>
            <a:endParaRPr lang="en-US" sz="3200" i="1" dirty="0">
              <a:solidFill>
                <a:srgbClr val="A6A6A6"/>
              </a:solidFill>
            </a:endParaRPr>
          </a:p>
          <a:p>
            <a:endParaRPr lang="en-US" sz="4000" b="1" dirty="0" smtClean="0">
              <a:solidFill>
                <a:srgbClr val="A6A6A6"/>
              </a:solidFill>
            </a:endParaRPr>
          </a:p>
          <a:p>
            <a:r>
              <a:rPr lang="en-US" sz="4000" b="1" dirty="0" smtClean="0">
                <a:solidFill>
                  <a:srgbClr val="A6A6A6"/>
                </a:solidFill>
              </a:rPr>
              <a:t>Name women in your church who are known (or remembered) for their loving devotion and acts of worship.</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48629222"/>
      </p:ext>
    </p:extLst>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2763366" y="1081149"/>
            <a:ext cx="6024485" cy="4770537"/>
          </a:xfrm>
          <a:prstGeom prst="rect">
            <a:avLst/>
          </a:prstGeom>
          <a:noFill/>
        </p:spPr>
        <p:txBody>
          <a:bodyPr wrap="square" rtlCol="0">
            <a:spAutoFit/>
          </a:bodyPr>
          <a:lstStyle/>
          <a:p>
            <a:r>
              <a:rPr lang="en-US" sz="3200" i="1" dirty="0" smtClean="0">
                <a:solidFill>
                  <a:srgbClr val="A6A6A6"/>
                </a:solidFill>
              </a:rPr>
              <a:t>Reflection:</a:t>
            </a:r>
          </a:p>
          <a:p>
            <a:endParaRPr lang="en-US" sz="3200" i="1" dirty="0">
              <a:solidFill>
                <a:srgbClr val="A6A6A6"/>
              </a:solidFill>
            </a:endParaRPr>
          </a:p>
          <a:p>
            <a:r>
              <a:rPr lang="en-US" sz="4000" b="1" dirty="0" smtClean="0">
                <a:solidFill>
                  <a:srgbClr val="A6A6A6"/>
                </a:solidFill>
              </a:rPr>
              <a:t>Our finite minds can grasp Jesus’ words that Mary would always be remembered. Yet, God’s eternality goes far beyond our ability to comprehend.</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48598932"/>
      </p:ext>
    </p:extLst>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2643221" y="686444"/>
            <a:ext cx="6350596" cy="5632311"/>
          </a:xfrm>
          <a:prstGeom prst="rect">
            <a:avLst/>
          </a:prstGeom>
          <a:noFill/>
        </p:spPr>
        <p:txBody>
          <a:bodyPr wrap="square" rtlCol="0">
            <a:spAutoFit/>
          </a:bodyPr>
          <a:lstStyle/>
          <a:p>
            <a:r>
              <a:rPr lang="en-US" sz="4000" i="1" dirty="0" smtClean="0">
                <a:solidFill>
                  <a:srgbClr val="A6A6A6"/>
                </a:solidFill>
                <a:latin typeface="Lucida Calligraphy"/>
                <a:cs typeface="Lucida Calligraphy"/>
              </a:rPr>
              <a:t>No one but He could see the secret behind the tears she dried with her locks. For it was not in the oil, but in the love that flowed from that alabaster box.</a:t>
            </a:r>
          </a:p>
          <a:p>
            <a:r>
              <a:rPr lang="en-US" sz="4000" i="1" dirty="0">
                <a:solidFill>
                  <a:srgbClr val="A6A6A6"/>
                </a:solidFill>
                <a:latin typeface="Lucida Calligraphy"/>
                <a:cs typeface="Lucida Calligraphy"/>
              </a:rPr>
              <a:t> </a:t>
            </a:r>
            <a:r>
              <a:rPr lang="en-US" sz="4000" i="1" dirty="0" smtClean="0">
                <a:solidFill>
                  <a:srgbClr val="A6A6A6"/>
                </a:solidFill>
                <a:latin typeface="Lucida Calligraphy"/>
                <a:cs typeface="Lucida Calligraphy"/>
              </a:rPr>
              <a:t>     --</a:t>
            </a:r>
            <a:r>
              <a:rPr lang="en-US" sz="3600" i="1" dirty="0" smtClean="0">
                <a:solidFill>
                  <a:srgbClr val="A6A6A6"/>
                </a:solidFill>
                <a:latin typeface="Lucida Calligraphy"/>
                <a:cs typeface="Lucida Calligraphy"/>
              </a:rPr>
              <a:t>Tracey Brown</a:t>
            </a:r>
            <a:endParaRPr lang="en-US" sz="3600" i="1" dirty="0">
              <a:solidFill>
                <a:srgbClr val="A6A6A6"/>
              </a:solidFill>
              <a:latin typeface="Lucida Calligraphy"/>
              <a:cs typeface="Lucida Calligraphy"/>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08638690"/>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AprPageBottle.jpg"/>
          <p:cNvPicPr>
            <a:picLocks noGrp="1" noChangeAspect="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13336" b="13336"/>
          <a:stretch>
            <a:fillRect/>
          </a:stretch>
        </p:blipFill>
        <p:spPr>
          <a:xfrm>
            <a:off x="-407710" y="0"/>
            <a:ext cx="10180948" cy="6858000"/>
          </a:xfrm>
        </p:spPr>
      </p:pic>
      <p:sp>
        <p:nvSpPr>
          <p:cNvPr id="5" name="TextBox 4"/>
          <p:cNvSpPr txBox="1"/>
          <p:nvPr/>
        </p:nvSpPr>
        <p:spPr>
          <a:xfrm>
            <a:off x="3199884" y="2606287"/>
            <a:ext cx="7601241" cy="707886"/>
          </a:xfrm>
          <a:prstGeom prst="rect">
            <a:avLst/>
          </a:prstGeom>
          <a:noFill/>
        </p:spPr>
        <p:txBody>
          <a:bodyPr wrap="square" rtlCol="0">
            <a:spAutoFit/>
          </a:bodyPr>
          <a:lstStyle/>
          <a:p>
            <a:r>
              <a:rPr lang="en-US" sz="4000" b="1" dirty="0" smtClean="0">
                <a:solidFill>
                  <a:srgbClr val="A6A6A6"/>
                </a:solidFill>
              </a:rPr>
              <a:t>What work had she done?</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4768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prPageBottle.jpg"/>
          <p:cNvPicPr>
            <a:picLocks noGrp="1" noChangeAspect="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13336" b="13336"/>
          <a:stretch>
            <a:fillRect/>
          </a:stretch>
        </p:blipFill>
        <p:spPr>
          <a:xfrm>
            <a:off x="0" y="-331583"/>
            <a:ext cx="9669916" cy="7198342"/>
          </a:xfrm>
        </p:spPr>
      </p:pic>
      <p:sp>
        <p:nvSpPr>
          <p:cNvPr id="5" name="TextBox 4"/>
          <p:cNvSpPr txBox="1"/>
          <p:nvPr/>
        </p:nvSpPr>
        <p:spPr>
          <a:xfrm>
            <a:off x="3315344" y="1765017"/>
            <a:ext cx="4664665" cy="3170099"/>
          </a:xfrm>
          <a:prstGeom prst="rect">
            <a:avLst/>
          </a:prstGeom>
          <a:noFill/>
        </p:spPr>
        <p:txBody>
          <a:bodyPr wrap="square" rtlCol="0">
            <a:spAutoFit/>
          </a:bodyPr>
          <a:lstStyle/>
          <a:p>
            <a:r>
              <a:rPr lang="en-US" sz="4000" b="1" dirty="0" smtClean="0">
                <a:solidFill>
                  <a:srgbClr val="A6A6A6"/>
                </a:solidFill>
              </a:rPr>
              <a:t>The work that especially pleased the Lord and garnered His praise involved Mary’s love.</a:t>
            </a:r>
            <a:endParaRPr lang="en-US" sz="40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95576648"/>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8759"/>
            <a:ext cx="9144000" cy="6858000"/>
          </a:xfrm>
          <a:prstGeom prst="rect">
            <a:avLst/>
          </a:prstGeom>
        </p:spPr>
      </p:pic>
      <p:sp>
        <p:nvSpPr>
          <p:cNvPr id="5" name="TextBox 4"/>
          <p:cNvSpPr txBox="1"/>
          <p:nvPr/>
        </p:nvSpPr>
        <p:spPr>
          <a:xfrm>
            <a:off x="3158134" y="669282"/>
            <a:ext cx="4823020" cy="3908762"/>
          </a:xfrm>
          <a:prstGeom prst="rect">
            <a:avLst/>
          </a:prstGeom>
          <a:noFill/>
        </p:spPr>
        <p:txBody>
          <a:bodyPr wrap="square" rtlCol="0">
            <a:spAutoFit/>
          </a:bodyPr>
          <a:lstStyle/>
          <a:p>
            <a:r>
              <a:rPr lang="en-US" sz="3200" dirty="0" err="1" smtClean="0"/>
              <a:t>E</a:t>
            </a:r>
            <a:r>
              <a:rPr lang="en-US" sz="3200" i="1" dirty="0" err="1" smtClean="0">
                <a:solidFill>
                  <a:srgbClr val="A6A6A6"/>
                </a:solidFill>
              </a:rPr>
              <a:t>Exploration</a:t>
            </a:r>
            <a:r>
              <a:rPr lang="en-US" sz="3200" i="1" dirty="0" smtClean="0">
                <a:solidFill>
                  <a:srgbClr val="A6A6A6"/>
                </a:solidFill>
              </a:rPr>
              <a:t>:</a:t>
            </a:r>
            <a:endParaRPr lang="en-US" sz="3200" i="1" dirty="0" smtClean="0">
              <a:solidFill>
                <a:srgbClr val="A6A6A6"/>
              </a:solidFill>
            </a:endParaRPr>
          </a:p>
          <a:p>
            <a:endParaRPr lang="en-US" sz="3200" i="1" dirty="0" smtClean="0">
              <a:solidFill>
                <a:srgbClr val="A6A6A6"/>
              </a:solidFill>
            </a:endParaRPr>
          </a:p>
          <a:p>
            <a:endParaRPr lang="en-US" sz="3200" i="1" dirty="0">
              <a:solidFill>
                <a:srgbClr val="A6A6A6"/>
              </a:solidFill>
            </a:endParaRPr>
          </a:p>
          <a:p>
            <a:endParaRPr lang="en-US" sz="3200" i="1" dirty="0">
              <a:solidFill>
                <a:srgbClr val="A6A6A6"/>
              </a:solidFill>
            </a:endParaRPr>
          </a:p>
          <a:p>
            <a:r>
              <a:rPr lang="en-US" sz="4000" b="1" dirty="0" smtClean="0">
                <a:solidFill>
                  <a:srgbClr val="A6A6A6"/>
                </a:solidFill>
              </a:rPr>
              <a:t>What was the good work Mary did for Jesus?</a:t>
            </a:r>
            <a:endParaRPr lang="en-US" sz="40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39316082"/>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3003660" y="669282"/>
            <a:ext cx="5526735" cy="4031873"/>
          </a:xfrm>
          <a:prstGeom prst="rect">
            <a:avLst/>
          </a:prstGeom>
          <a:noFill/>
        </p:spPr>
        <p:txBody>
          <a:bodyPr wrap="square" rtlCol="0">
            <a:spAutoFit/>
          </a:bodyPr>
          <a:lstStyle/>
          <a:p>
            <a:r>
              <a:rPr lang="en-US" sz="3200" i="1" dirty="0" smtClean="0">
                <a:solidFill>
                  <a:srgbClr val="A6A6A6"/>
                </a:solidFill>
              </a:rPr>
              <a:t>Interaction:  </a:t>
            </a:r>
          </a:p>
          <a:p>
            <a:endParaRPr lang="en-US" sz="3200" i="1" dirty="0" smtClean="0">
              <a:solidFill>
                <a:srgbClr val="A6A6A6"/>
              </a:solidFill>
            </a:endParaRPr>
          </a:p>
          <a:p>
            <a:endParaRPr lang="en-US" sz="3200" i="1" dirty="0">
              <a:solidFill>
                <a:srgbClr val="A6A6A6"/>
              </a:solidFill>
            </a:endParaRPr>
          </a:p>
          <a:p>
            <a:r>
              <a:rPr lang="en-US" sz="4000" b="1" dirty="0" smtClean="0">
                <a:solidFill>
                  <a:srgbClr val="A6A6A6"/>
                </a:solidFill>
              </a:rPr>
              <a:t>What types of “good work” might be misunderstood by Christ followers today?</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5655612"/>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PageBottle.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2900678" y="772249"/>
            <a:ext cx="5767027" cy="4031873"/>
          </a:xfrm>
          <a:prstGeom prst="rect">
            <a:avLst/>
          </a:prstGeom>
          <a:noFill/>
        </p:spPr>
        <p:txBody>
          <a:bodyPr wrap="square" rtlCol="0">
            <a:spAutoFit/>
          </a:bodyPr>
          <a:lstStyle/>
          <a:p>
            <a:r>
              <a:rPr lang="en-US" sz="3200" i="1" dirty="0" smtClean="0">
                <a:solidFill>
                  <a:srgbClr val="A6A6A6"/>
                </a:solidFill>
              </a:rPr>
              <a:t>Reflection:</a:t>
            </a:r>
          </a:p>
          <a:p>
            <a:endParaRPr lang="en-US" sz="3200" i="1" dirty="0">
              <a:solidFill>
                <a:srgbClr val="A6A6A6"/>
              </a:solidFill>
            </a:endParaRPr>
          </a:p>
          <a:p>
            <a:endParaRPr lang="en-US" sz="3200" dirty="0" smtClean="0">
              <a:solidFill>
                <a:srgbClr val="A6A6A6"/>
              </a:solidFill>
            </a:endParaRPr>
          </a:p>
          <a:p>
            <a:r>
              <a:rPr lang="en-US" sz="4000" b="1" dirty="0" smtClean="0">
                <a:solidFill>
                  <a:srgbClr val="A6A6A6"/>
                </a:solidFill>
              </a:rPr>
              <a:t>Marvel in the thought that the Most High God desires our worship and love.</a:t>
            </a:r>
            <a:endParaRPr lang="en-US" sz="4000" b="1"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69751202"/>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AprIntroPlain.jp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6858000"/>
          </a:xfrm>
          <a:prstGeom prst="rect">
            <a:avLst/>
          </a:prstGeom>
        </p:spPr>
      </p:pic>
      <p:sp>
        <p:nvSpPr>
          <p:cNvPr id="3" name="TextBox 2"/>
          <p:cNvSpPr txBox="1"/>
          <p:nvPr/>
        </p:nvSpPr>
        <p:spPr>
          <a:xfrm>
            <a:off x="566405" y="755087"/>
            <a:ext cx="4548399" cy="4401205"/>
          </a:xfrm>
          <a:prstGeom prst="rect">
            <a:avLst/>
          </a:prstGeom>
          <a:noFill/>
        </p:spPr>
        <p:txBody>
          <a:bodyPr wrap="square" rtlCol="0">
            <a:spAutoFit/>
          </a:bodyPr>
          <a:lstStyle/>
          <a:p>
            <a:r>
              <a:rPr lang="en-US" sz="4000" b="1" dirty="0" smtClean="0">
                <a:solidFill>
                  <a:srgbClr val="FFFF00"/>
                </a:solidFill>
              </a:rPr>
              <a:t>Mark 14:8:</a:t>
            </a:r>
          </a:p>
          <a:p>
            <a:endParaRPr lang="en-US" sz="4000" b="1" dirty="0">
              <a:solidFill>
                <a:srgbClr val="FFFF00"/>
              </a:solidFill>
            </a:endParaRPr>
          </a:p>
          <a:p>
            <a:r>
              <a:rPr lang="en-US" sz="4000" b="1" dirty="0" smtClean="0">
                <a:solidFill>
                  <a:srgbClr val="FFFF00"/>
                </a:solidFill>
              </a:rPr>
              <a:t>She hath done what she could; she is come </a:t>
            </a:r>
            <a:r>
              <a:rPr lang="en-US" sz="4000" b="1" dirty="0" err="1" smtClean="0">
                <a:solidFill>
                  <a:srgbClr val="FFFF00"/>
                </a:solidFill>
              </a:rPr>
              <a:t>aforehand</a:t>
            </a:r>
            <a:r>
              <a:rPr lang="en-US" sz="4000" b="1" dirty="0" smtClean="0">
                <a:solidFill>
                  <a:srgbClr val="FFFF00"/>
                </a:solidFill>
              </a:rPr>
              <a:t> to anoint my body to the burying.</a:t>
            </a:r>
            <a:endParaRPr lang="en-US" sz="4000" b="1" dirty="0">
              <a:solidFill>
                <a:srgbClr val="FFFF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3289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TotalTime>
  <Words>649</Words>
  <Application>Microsoft Macintosh PowerPoint</Application>
  <PresentationFormat>On-screen Show (4:3)</PresentationFormat>
  <Paragraphs>76</Paragraphs>
  <Slides>33</Slides>
  <Notes>0</Notes>
  <HiddenSlides>0</HiddenSlides>
  <MMClips>0</MMClips>
  <ScaleCrop>false</ScaleCrop>
  <HeadingPairs>
    <vt:vector size="4" baseType="variant">
      <vt:variant>
        <vt:lpstr>Design Template</vt:lpstr>
      </vt:variant>
      <vt:variant>
        <vt:i4>1</vt:i4>
      </vt:variant>
      <vt:variant>
        <vt:lpstr>Slide Titles</vt:lpstr>
      </vt:variant>
      <vt:variant>
        <vt:i4>33</vt:i4>
      </vt:variant>
    </vt:vector>
  </HeadingPairs>
  <TitlesOfParts>
    <vt:vector size="34" baseType="lpstr">
      <vt:lpstr>Office Theme</vt:lpstr>
      <vt:lpstr>April Bible Study  by Tammy Miller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Jesus’ praise for Mary’s worshipful expression has endured for all time.</vt:lpstr>
      <vt:lpstr>Valuable, memorable worship is motivated by one’s love for Christ.</vt:lpstr>
      <vt:lpstr>Slide 28</vt:lpstr>
      <vt:lpstr>Slide 29</vt:lpstr>
      <vt:lpstr>Slide 30</vt:lpstr>
      <vt:lpstr>Slide 31</vt:lpstr>
      <vt:lpstr>Slide 32</vt:lpstr>
      <vt:lpstr>Slide 33</vt:lpstr>
    </vt:vector>
  </TitlesOfParts>
  <Company>Women Nationally Active for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Bible Study  by Tammy Miller</dc:title>
  <dc:creator>Elizabeth Hodges</dc:creator>
  <cp:lastModifiedBy>Phyllis York</cp:lastModifiedBy>
  <cp:revision>13</cp:revision>
  <cp:lastPrinted>2014-03-11T14:31:20Z</cp:lastPrinted>
  <dcterms:created xsi:type="dcterms:W3CDTF">2014-03-11T14:28:42Z</dcterms:created>
  <dcterms:modified xsi:type="dcterms:W3CDTF">2014-03-11T14:40:10Z</dcterms:modified>
</cp:coreProperties>
</file>