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864"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5D2B3-C964-4F4F-9A57-E81D15F9A73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190273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5D2B3-C964-4F4F-9A57-E81D15F9A73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258695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5D2B3-C964-4F4F-9A57-E81D15F9A73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424315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5D2B3-C964-4F4F-9A57-E81D15F9A73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585970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5D2B3-C964-4F4F-9A57-E81D15F9A73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398104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5D2B3-C964-4F4F-9A57-E81D15F9A73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32015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5D2B3-C964-4F4F-9A57-E81D15F9A735}" type="datetimeFigureOut">
              <a:rPr lang="en-US" smtClean="0"/>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208338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5D2B3-C964-4F4F-9A57-E81D15F9A735}" type="datetimeFigureOut">
              <a:rPr lang="en-US" smtClean="0"/>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392463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5D2B3-C964-4F4F-9A57-E81D15F9A735}" type="datetimeFigureOut">
              <a:rPr lang="en-US" smtClean="0"/>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396858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5D2B3-C964-4F4F-9A57-E81D15F9A73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114911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5D2B3-C964-4F4F-9A57-E81D15F9A73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CA74B-DEE7-44D6-8EC8-A10536543958}" type="slidenum">
              <a:rPr lang="en-US" smtClean="0"/>
              <a:t>‹#›</a:t>
            </a:fld>
            <a:endParaRPr lang="en-US"/>
          </a:p>
        </p:txBody>
      </p:sp>
    </p:spTree>
    <p:extLst>
      <p:ext uri="{BB962C8B-B14F-4D97-AF65-F5344CB8AC3E}">
        <p14:creationId xmlns:p14="http://schemas.microsoft.com/office/powerpoint/2010/main" val="329568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5D2B3-C964-4F4F-9A57-E81D15F9A735}" type="datetimeFigureOut">
              <a:rPr lang="en-US" smtClean="0"/>
              <a:t>8/31/2013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CA74B-DEE7-44D6-8EC8-A10536543958}" type="slidenum">
              <a:rPr lang="en-US" smtClean="0"/>
              <a:t>‹#›</a:t>
            </a:fld>
            <a:endParaRPr lang="en-US"/>
          </a:p>
        </p:txBody>
      </p:sp>
    </p:spTree>
    <p:extLst>
      <p:ext uri="{BB962C8B-B14F-4D97-AF65-F5344CB8AC3E}">
        <p14:creationId xmlns:p14="http://schemas.microsoft.com/office/powerpoint/2010/main" val="3375277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a:solidFill>
            <a:schemeClr val="bg1">
              <a:alpha val="47000"/>
            </a:schemeClr>
          </a:solidFill>
        </p:spPr>
        <p:txBody>
          <a:bodyPr>
            <a:normAutofit/>
          </a:bodyPr>
          <a:lstStyle/>
          <a:p>
            <a:r>
              <a:rPr lang="en-US" sz="5400" b="1" dirty="0" smtClean="0">
                <a:effectLst>
                  <a:outerShdw blurRad="38100" dist="38100" dir="2700000" algn="tl">
                    <a:srgbClr val="000000">
                      <a:alpha val="43137"/>
                    </a:srgbClr>
                  </a:outerShdw>
                </a:effectLst>
              </a:rPr>
              <a:t>Treasure Fall Series Study</a:t>
            </a:r>
            <a:endParaRPr lang="en-US"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191000"/>
            <a:ext cx="6400800" cy="1295400"/>
          </a:xfrm>
          <a:solidFill>
            <a:schemeClr val="accent4">
              <a:lumMod val="75000"/>
              <a:alpha val="52000"/>
            </a:schemeClr>
          </a:solidFill>
        </p:spPr>
        <p:txBody>
          <a:bodyPr>
            <a:normAutofit/>
          </a:bodyPr>
          <a:lstStyle/>
          <a:p>
            <a:r>
              <a:rPr lang="en-US" sz="7200" b="1" dirty="0" smtClean="0">
                <a:solidFill>
                  <a:schemeClr val="bg1"/>
                </a:solidFill>
                <a:effectLst>
                  <a:outerShdw blurRad="38100" dist="38100" dir="2700000" algn="tl">
                    <a:srgbClr val="000000">
                      <a:alpha val="43137"/>
                    </a:srgbClr>
                  </a:outerShdw>
                </a:effectLst>
                <a:latin typeface="Freestyle Script" pitchFamily="66" charset="0"/>
              </a:rPr>
              <a:t>“Women </a:t>
            </a:r>
            <a:r>
              <a:rPr lang="en-US" sz="7200" b="1" dirty="0">
                <a:solidFill>
                  <a:schemeClr val="bg1"/>
                </a:solidFill>
                <a:effectLst>
                  <a:outerShdw blurRad="38100" dist="38100" dir="2700000" algn="tl">
                    <a:srgbClr val="000000">
                      <a:alpha val="43137"/>
                    </a:srgbClr>
                  </a:outerShdw>
                </a:effectLst>
                <a:latin typeface="Freestyle Script" pitchFamily="66" charset="0"/>
              </a:rPr>
              <a:t>Jesus </a:t>
            </a:r>
            <a:r>
              <a:rPr lang="en-US" sz="7200" b="1" dirty="0" smtClean="0">
                <a:solidFill>
                  <a:schemeClr val="bg1"/>
                </a:solidFill>
                <a:effectLst>
                  <a:outerShdw blurRad="38100" dist="38100" dir="2700000" algn="tl">
                    <a:srgbClr val="000000">
                      <a:alpha val="43137"/>
                    </a:srgbClr>
                  </a:outerShdw>
                </a:effectLst>
                <a:latin typeface="Freestyle Script" pitchFamily="66" charset="0"/>
              </a:rPr>
              <a:t>Healed”</a:t>
            </a:r>
            <a:endParaRPr lang="en-US" sz="7200" b="1" dirty="0">
              <a:solidFill>
                <a:schemeClr val="bg1"/>
              </a:solidFill>
              <a:effectLst>
                <a:outerShdw blurRad="38100" dist="38100" dir="2700000" algn="tl">
                  <a:srgbClr val="000000">
                    <a:alpha val="43137"/>
                  </a:srgbClr>
                </a:outerShdw>
              </a:effectLst>
              <a:latin typeface="Freestyle Script" pitchFamily="66" charset="0"/>
            </a:endParaRPr>
          </a:p>
        </p:txBody>
      </p:sp>
    </p:spTree>
    <p:extLst>
      <p:ext uri="{BB962C8B-B14F-4D97-AF65-F5344CB8AC3E}">
        <p14:creationId xmlns:p14="http://schemas.microsoft.com/office/powerpoint/2010/main" val="137337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152400"/>
            <a:ext cx="2410178" cy="325374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smtClean="0">
                <a:latin typeface="Copperplate Gothic Bold" pitchFamily="34" charset="0"/>
              </a:rPr>
              <a:t>the savior</a:t>
            </a:r>
            <a:endParaRPr lang="en-US" sz="4800" dirty="0">
              <a:latin typeface="Copperplate Gothic Bold" pitchFamily="34" charset="0"/>
            </a:endParaRPr>
          </a:p>
        </p:txBody>
      </p:sp>
      <p:sp>
        <p:nvSpPr>
          <p:cNvPr id="4" name="TextBox 3"/>
          <p:cNvSpPr txBox="1"/>
          <p:nvPr/>
        </p:nvSpPr>
        <p:spPr>
          <a:xfrm>
            <a:off x="228600" y="2514600"/>
            <a:ext cx="8610600" cy="2923877"/>
          </a:xfrm>
          <a:prstGeom prst="rect">
            <a:avLst/>
          </a:prstGeom>
          <a:noFill/>
        </p:spPr>
        <p:txBody>
          <a:bodyPr wrap="square" rtlCol="0">
            <a:spAutoFit/>
          </a:bodyPr>
          <a:lstStyle/>
          <a:p>
            <a:pPr marL="457200" indent="-457200">
              <a:buFont typeface="Wingdings" pitchFamily="2" charset="2"/>
              <a:buChar char="Ø"/>
            </a:pPr>
            <a:r>
              <a:rPr lang="en-US" sz="3200" b="1" dirty="0" smtClean="0">
                <a:effectLst>
                  <a:outerShdw blurRad="38100" dist="38100" dir="2700000" algn="tl">
                    <a:srgbClr val="000000">
                      <a:alpha val="43137"/>
                    </a:srgbClr>
                  </a:outerShdw>
                </a:effectLst>
              </a:rPr>
              <a:t>Jesus saw her.</a:t>
            </a:r>
          </a:p>
          <a:p>
            <a:endParaRPr lang="en-US" sz="3200" b="1" dirty="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Jesus summoned her.</a:t>
            </a:r>
          </a:p>
          <a:p>
            <a:pPr lvl="1"/>
            <a:endParaRPr lang="en-US" sz="12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Jesus touched her.</a:t>
            </a:r>
          </a:p>
          <a:p>
            <a:pPr lvl="1"/>
            <a:endParaRPr lang="en-US" sz="12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He cares.</a:t>
            </a:r>
            <a:endParaRPr lang="en-US" sz="3200" b="1" dirty="0">
              <a:effectLst>
                <a:outerShdw blurRad="38100" dist="38100" dir="2700000" algn="tl">
                  <a:srgbClr val="000000">
                    <a:alpha val="43137"/>
                  </a:srgbClr>
                </a:outerShdw>
              </a:effectLst>
            </a:endParaRPr>
          </a:p>
        </p:txBody>
      </p:sp>
      <p:sp>
        <p:nvSpPr>
          <p:cNvPr id="7" name="Rectangle 6"/>
          <p:cNvSpPr/>
          <p:nvPr/>
        </p:nvSpPr>
        <p:spPr>
          <a:xfrm>
            <a:off x="152400" y="5715000"/>
            <a:ext cx="8762999"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Today, in your own worrisome condition, Jesus is reaching out to you as well.</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40273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savior</a:t>
            </a:r>
            <a:endParaRPr lang="en-US" sz="4800" dirty="0">
              <a:latin typeface="Copperplate Gothic Bold" pitchFamily="34" charset="0"/>
            </a:endParaRPr>
          </a:p>
        </p:txBody>
      </p:sp>
      <p:sp>
        <p:nvSpPr>
          <p:cNvPr id="4" name="TextBox 3"/>
          <p:cNvSpPr txBox="1"/>
          <p:nvPr/>
        </p:nvSpPr>
        <p:spPr>
          <a:xfrm>
            <a:off x="228600" y="2514600"/>
            <a:ext cx="8610600" cy="3046988"/>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Introduction: </a:t>
            </a:r>
            <a:r>
              <a:rPr lang="en-US" sz="2800" b="1" dirty="0" smtClean="0">
                <a:effectLst>
                  <a:outerShdw blurRad="38100" dist="38100" dir="2700000" algn="tl">
                    <a:srgbClr val="000000">
                      <a:alpha val="43137"/>
                    </a:srgbClr>
                  </a:outerShdw>
                </a:effectLst>
              </a:rPr>
              <a:t>Read Genesis 16.</a:t>
            </a: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Exploration: </a:t>
            </a:r>
            <a:r>
              <a:rPr lang="en-US" sz="2800" b="1" dirty="0" smtClean="0">
                <a:effectLst>
                  <a:outerShdw blurRad="38100" dist="38100" dir="2700000" algn="tl">
                    <a:srgbClr val="000000">
                      <a:alpha val="43137"/>
                    </a:srgbClr>
                  </a:outerShdw>
                </a:effectLst>
              </a:rPr>
              <a:t>Read the account of Hagar in Genesis 16. What name of God did this female Egyptian slave proclaim in verse 13? In your own life there are drastic situations like Hagar faced; can you also find comfort and strength in this truth?</a:t>
            </a:r>
            <a:endParaRPr lang="en-US" sz="2800" b="1" dirty="0">
              <a:effectLst>
                <a:outerShdw blurRad="38100" dist="38100" dir="2700000" algn="tl">
                  <a:srgbClr val="000000">
                    <a:alpha val="43137"/>
                  </a:srgbClr>
                </a:outerShdw>
              </a:effectLst>
            </a:endParaRPr>
          </a:p>
        </p:txBody>
      </p:sp>
      <p:sp>
        <p:nvSpPr>
          <p:cNvPr id="7" name="Rectangle 6"/>
          <p:cNvSpPr/>
          <p:nvPr/>
        </p:nvSpPr>
        <p:spPr>
          <a:xfrm>
            <a:off x="152400" y="5715000"/>
            <a:ext cx="8762999"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Today, in your own worrisome condition, Jesus is reaching out to you as well.</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45078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8132" y="152400"/>
            <a:ext cx="1580445" cy="213360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savior</a:t>
            </a:r>
            <a:endParaRPr lang="en-US" sz="4800" dirty="0">
              <a:latin typeface="Copperplate Gothic Bold" pitchFamily="34" charset="0"/>
            </a:endParaRPr>
          </a:p>
        </p:txBody>
      </p:sp>
      <p:sp>
        <p:nvSpPr>
          <p:cNvPr id="4" name="TextBox 3"/>
          <p:cNvSpPr txBox="1"/>
          <p:nvPr/>
        </p:nvSpPr>
        <p:spPr>
          <a:xfrm>
            <a:off x="264694" y="2209800"/>
            <a:ext cx="8879305" cy="4401205"/>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Jesus sought out this woman with a disability. Examine these other Scripture passages to see if that was the case in His other encounters.</a:t>
            </a:r>
          </a:p>
          <a:p>
            <a:r>
              <a:rPr lang="en-US" sz="2800" b="1" dirty="0">
                <a:effectLst>
                  <a:outerShdw blurRad="38100" dist="38100" dir="2700000" algn="tl">
                    <a:srgbClr val="000000">
                      <a:alpha val="43137"/>
                    </a:srgbClr>
                  </a:outerShdw>
                </a:effectLst>
              </a:rPr>
              <a:t>Scripture </a:t>
            </a:r>
            <a:r>
              <a:rPr lang="en-US" sz="2800" b="1" dirty="0" smtClean="0">
                <a:effectLst>
                  <a:outerShdw blurRad="38100" dist="38100" dir="2700000" algn="tl">
                    <a:srgbClr val="000000">
                      <a:alpha val="43137"/>
                    </a:srgbClr>
                  </a:outerShdw>
                </a:effectLst>
              </a:rPr>
              <a:t>                      Person                                  Contact</a:t>
            </a:r>
          </a:p>
          <a:p>
            <a:r>
              <a:rPr lang="nb-NO" sz="2800" b="1" dirty="0" smtClean="0">
                <a:effectLst>
                  <a:outerShdw blurRad="38100" dist="38100" dir="2700000" algn="tl">
                    <a:srgbClr val="000000">
                      <a:alpha val="43137"/>
                    </a:srgbClr>
                  </a:outerShdw>
                </a:effectLst>
              </a:rPr>
              <a:t>Matthew 9:20</a:t>
            </a:r>
          </a:p>
          <a:p>
            <a:r>
              <a:rPr lang="nb-NO" sz="2800" b="1" dirty="0" smtClean="0">
                <a:effectLst>
                  <a:outerShdw blurRad="38100" dist="38100" dir="2700000" algn="tl">
                    <a:srgbClr val="000000">
                      <a:alpha val="43137"/>
                    </a:srgbClr>
                  </a:outerShdw>
                </a:effectLst>
              </a:rPr>
              <a:t>Mark 2:3-12</a:t>
            </a:r>
          </a:p>
          <a:p>
            <a:r>
              <a:rPr lang="nb-NO" sz="2800" b="1" dirty="0" smtClean="0">
                <a:effectLst>
                  <a:outerShdw blurRad="38100" dist="38100" dir="2700000" algn="tl">
                    <a:srgbClr val="000000">
                      <a:alpha val="43137"/>
                    </a:srgbClr>
                  </a:outerShdw>
                </a:effectLst>
              </a:rPr>
              <a:t>Mark 10:46-52</a:t>
            </a:r>
          </a:p>
          <a:p>
            <a:r>
              <a:rPr lang="nb-NO" sz="2800" b="1" dirty="0" smtClean="0">
                <a:effectLst>
                  <a:outerShdw blurRad="38100" dist="38100" dir="2700000" algn="tl">
                    <a:srgbClr val="000000">
                      <a:alpha val="43137"/>
                    </a:srgbClr>
                  </a:outerShdw>
                </a:effectLst>
              </a:rPr>
              <a:t>Luke 4:12-13</a:t>
            </a:r>
          </a:p>
          <a:p>
            <a:r>
              <a:rPr lang="nb-NO" sz="2800" b="1" dirty="0" smtClean="0">
                <a:effectLst>
                  <a:outerShdw blurRad="38100" dist="38100" dir="2700000" algn="tl">
                    <a:srgbClr val="000000">
                      <a:alpha val="43137"/>
                    </a:srgbClr>
                  </a:outerShdw>
                </a:effectLst>
              </a:rPr>
              <a:t>Luke 7:1-10</a:t>
            </a:r>
          </a:p>
          <a:p>
            <a:r>
              <a:rPr lang="nb-NO" sz="2800" b="1" dirty="0" smtClean="0">
                <a:effectLst>
                  <a:outerShdw blurRad="38100" dist="38100" dir="2700000" algn="tl">
                    <a:srgbClr val="000000">
                      <a:alpha val="43137"/>
                    </a:srgbClr>
                  </a:outerShdw>
                </a:effectLst>
              </a:rPr>
              <a:t>Luke 19:1-10</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696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1752600" cy="236601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savior</a:t>
            </a:r>
            <a:endParaRPr lang="en-US" sz="4800" dirty="0">
              <a:latin typeface="Copperplate Gothic Bold" pitchFamily="34" charset="0"/>
            </a:endParaRPr>
          </a:p>
        </p:txBody>
      </p:sp>
      <p:sp>
        <p:nvSpPr>
          <p:cNvPr id="4" name="TextBox 3"/>
          <p:cNvSpPr txBox="1"/>
          <p:nvPr/>
        </p:nvSpPr>
        <p:spPr>
          <a:xfrm>
            <a:off x="240632" y="2209800"/>
            <a:ext cx="8610600" cy="3262432"/>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The truth remains; however we seek Jesus and His help, He has already been seeking us.</a:t>
            </a:r>
          </a:p>
          <a:p>
            <a:endParaRPr lang="en-US" sz="2800" b="1" dirty="0">
              <a:effectLst>
                <a:outerShdw blurRad="38100" dist="38100" dir="2700000" algn="tl">
                  <a:srgbClr val="000000">
                    <a:alpha val="43137"/>
                  </a:srgbClr>
                </a:outerShdw>
              </a:effectLst>
            </a:endParaRPr>
          </a:p>
          <a:p>
            <a:endParaRPr lang="en-US" sz="10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Find a Scripture passage where Jesus tries to heal someone but cannot.  (Oh, never mind; there isn’t one.) We can find where the disciples were unsuccessful (Matthew 17:14-21), but not Omnipotent Jesus.</a:t>
            </a:r>
          </a:p>
        </p:txBody>
      </p:sp>
      <p:sp>
        <p:nvSpPr>
          <p:cNvPr id="7" name="Rectangle 6"/>
          <p:cNvSpPr/>
          <p:nvPr/>
        </p:nvSpPr>
        <p:spPr>
          <a:xfrm>
            <a:off x="152400" y="5715000"/>
            <a:ext cx="8762999"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Today, in your own worrisome condition, Jesus is reaching out to you as well.</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425333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charRg st="89" end="292"/>
                                            </p:txEl>
                                          </p:spTgt>
                                        </p:tgtEl>
                                        <p:attrNameLst>
                                          <p:attrName>style.visibility</p:attrName>
                                        </p:attrNameLst>
                                      </p:cBhvr>
                                      <p:to>
                                        <p:strVal val="visible"/>
                                      </p:to>
                                    </p:set>
                                    <p:animEffect transition="in" filter="fade">
                                      <p:cBhvr>
                                        <p:cTn id="14" dur="1000"/>
                                        <p:tgtEl>
                                          <p:spTgt spid="4">
                                            <p:txEl>
                                              <p:charRg st="89" end="292"/>
                                            </p:txEl>
                                          </p:spTgt>
                                        </p:tgtEl>
                                      </p:cBhvr>
                                    </p:animEffect>
                                    <p:anim calcmode="lin" valueType="num">
                                      <p:cBhvr>
                                        <p:cTn id="15" dur="1000" fill="hold"/>
                                        <p:tgtEl>
                                          <p:spTgt spid="4">
                                            <p:txEl>
                                              <p:charRg st="89" end="29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charRg st="89" end="29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savior</a:t>
            </a:r>
            <a:endParaRPr lang="en-US" sz="4800" dirty="0">
              <a:latin typeface="Copperplate Gothic Bold" pitchFamily="34" charset="0"/>
            </a:endParaRPr>
          </a:p>
        </p:txBody>
      </p:sp>
      <p:sp>
        <p:nvSpPr>
          <p:cNvPr id="4" name="TextBox 3"/>
          <p:cNvSpPr txBox="1"/>
          <p:nvPr/>
        </p:nvSpPr>
        <p:spPr>
          <a:xfrm>
            <a:off x="272715" y="2667000"/>
            <a:ext cx="8610600" cy="3046988"/>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Interaction: </a:t>
            </a:r>
            <a:r>
              <a:rPr lang="en-US" sz="2800" b="1" dirty="0" smtClean="0">
                <a:effectLst>
                  <a:outerShdw blurRad="38100" dist="38100" dir="2700000" algn="tl">
                    <a:srgbClr val="000000">
                      <a:alpha val="43137"/>
                    </a:srgbClr>
                  </a:outerShdw>
                </a:effectLst>
              </a:rPr>
              <a:t>Does Jesus always heal? If you or someone you love is suffering from a long-lasting illness, how do you deal with God’s power when He chooses not to heal?</a:t>
            </a: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Reflection: </a:t>
            </a:r>
            <a:r>
              <a:rPr lang="en-US" sz="2800" b="1" dirty="0" smtClean="0">
                <a:effectLst>
                  <a:outerShdw blurRad="38100" dist="38100" dir="2700000" algn="tl">
                    <a:srgbClr val="000000">
                      <a:alpha val="43137"/>
                    </a:srgbClr>
                  </a:outerShdw>
                </a:effectLst>
              </a:rPr>
              <a:t>Offer thanksgiving and praise to El </a:t>
            </a:r>
            <a:r>
              <a:rPr lang="en-US" sz="2800" b="1" dirty="0" err="1" smtClean="0">
                <a:effectLst>
                  <a:outerShdw blurRad="38100" dist="38100" dir="2700000" algn="tl">
                    <a:srgbClr val="000000">
                      <a:alpha val="43137"/>
                    </a:srgbClr>
                  </a:outerShdw>
                </a:effectLst>
              </a:rPr>
              <a:t>Roi</a:t>
            </a:r>
            <a:r>
              <a:rPr lang="en-US" sz="2800" b="1" dirty="0" smtClean="0">
                <a:effectLst>
                  <a:outerShdw blurRad="38100" dist="38100" dir="2700000" algn="tl">
                    <a:srgbClr val="000000">
                      <a:alpha val="43137"/>
                    </a:srgbClr>
                  </a:outerShdw>
                </a:effectLst>
              </a:rPr>
              <a:t> (the God who sees).</a:t>
            </a:r>
            <a:endParaRPr lang="en-US" sz="2800" b="1" dirty="0">
              <a:effectLst>
                <a:outerShdw blurRad="38100" dist="38100" dir="2700000" algn="tl">
                  <a:srgbClr val="000000">
                    <a:alpha val="43137"/>
                  </a:srgbClr>
                </a:outerShdw>
              </a:effectLst>
            </a:endParaRPr>
          </a:p>
        </p:txBody>
      </p:sp>
      <p:sp>
        <p:nvSpPr>
          <p:cNvPr id="7" name="Rectangle 6"/>
          <p:cNvSpPr/>
          <p:nvPr/>
        </p:nvSpPr>
        <p:spPr>
          <a:xfrm>
            <a:off x="152400" y="5715000"/>
            <a:ext cx="8762999"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Today, in your own worrisome condition, Jesus is reaching out to you as well.</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58091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990600" y="1143000"/>
            <a:ext cx="5410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opposition</a:t>
            </a:r>
            <a:endParaRPr lang="en-US" sz="4800" dirty="0">
              <a:latin typeface="Copperplate Gothic Bold" pitchFamily="34" charset="0"/>
            </a:endParaRPr>
          </a:p>
        </p:txBody>
      </p:sp>
      <p:sp>
        <p:nvSpPr>
          <p:cNvPr id="4" name="TextBox 3"/>
          <p:cNvSpPr txBox="1"/>
          <p:nvPr/>
        </p:nvSpPr>
        <p:spPr>
          <a:xfrm>
            <a:off x="228600" y="2514600"/>
            <a:ext cx="8915400" cy="4062651"/>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Verse: </a:t>
            </a:r>
            <a:r>
              <a:rPr lang="en-US" sz="2800" b="1" dirty="0" smtClean="0">
                <a:effectLst>
                  <a:outerShdw blurRad="38100" dist="38100" dir="2700000" algn="tl">
                    <a:srgbClr val="000000">
                      <a:alpha val="43137"/>
                    </a:srgbClr>
                  </a:outerShdw>
                </a:effectLst>
              </a:rPr>
              <a:t>And the ruler of the synagogue answered with indignation, because that Jesus had healed on the </a:t>
            </a:r>
            <a:r>
              <a:rPr lang="en-US" sz="2800" b="1" dirty="0" err="1" smtClean="0">
                <a:effectLst>
                  <a:outerShdw blurRad="38100" dist="38100" dir="2700000" algn="tl">
                    <a:srgbClr val="000000">
                      <a:alpha val="43137"/>
                    </a:srgbClr>
                  </a:outerShdw>
                </a:effectLst>
              </a:rPr>
              <a:t>sabbath</a:t>
            </a:r>
            <a:r>
              <a:rPr lang="en-US" sz="2800" b="1" dirty="0" smtClean="0">
                <a:effectLst>
                  <a:outerShdw blurRad="38100" dist="38100" dir="2700000" algn="tl">
                    <a:srgbClr val="000000">
                      <a:alpha val="43137"/>
                    </a:srgbClr>
                  </a:outerShdw>
                </a:effectLst>
              </a:rPr>
              <a:t> day, and said unto the people, There are six days in which men ought to work: in them therefore come and be healed, and not on the </a:t>
            </a:r>
            <a:r>
              <a:rPr lang="en-US" sz="2800" b="1" dirty="0" err="1" smtClean="0">
                <a:effectLst>
                  <a:outerShdw blurRad="38100" dist="38100" dir="2700000" algn="tl">
                    <a:srgbClr val="000000">
                      <a:alpha val="43137"/>
                    </a:srgbClr>
                  </a:outerShdw>
                </a:effectLst>
              </a:rPr>
              <a:t>sabbath</a:t>
            </a:r>
            <a:r>
              <a:rPr lang="en-US" sz="2800" b="1" dirty="0" smtClean="0">
                <a:effectLst>
                  <a:outerShdw blurRad="38100" dist="38100" dir="2700000" algn="tl">
                    <a:srgbClr val="000000">
                      <a:alpha val="43137"/>
                    </a:srgbClr>
                  </a:outerShdw>
                </a:effectLst>
              </a:rPr>
              <a:t> day.” (Luke 13:14).</a:t>
            </a:r>
          </a:p>
          <a:p>
            <a:endParaRPr lang="en-US" sz="1000" b="1" dirty="0">
              <a:effectLst>
                <a:outerShdw blurRad="38100" dist="38100" dir="2700000" algn="tl">
                  <a:srgbClr val="000000">
                    <a:alpha val="43137"/>
                  </a:srgbClr>
                </a:outerShdw>
              </a:effectLst>
            </a:endParaRP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Thought: </a:t>
            </a:r>
            <a:r>
              <a:rPr lang="en-US" sz="2800" b="1" dirty="0" smtClean="0">
                <a:effectLst>
                  <a:outerShdw blurRad="38100" dist="38100" dir="2700000" algn="tl">
                    <a:srgbClr val="000000">
                      <a:alpha val="43137"/>
                    </a:srgbClr>
                  </a:outerShdw>
                </a:effectLst>
              </a:rPr>
              <a:t>Regardless of cultural traditions or personal preferences, our practices in worship should honor and model Jesus Christ.</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534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152400"/>
            <a:ext cx="2410178" cy="3253740"/>
          </a:xfrm>
          <a:prstGeom prst="rect">
            <a:avLst/>
          </a:prstGeom>
        </p:spPr>
      </p:pic>
      <p:sp>
        <p:nvSpPr>
          <p:cNvPr id="3" name="TextBox 2"/>
          <p:cNvSpPr txBox="1"/>
          <p:nvPr/>
        </p:nvSpPr>
        <p:spPr>
          <a:xfrm>
            <a:off x="457200" y="1143000"/>
            <a:ext cx="5257800" cy="1569660"/>
          </a:xfrm>
          <a:prstGeom prst="rect">
            <a:avLst/>
          </a:prstGeom>
          <a:noFill/>
        </p:spPr>
        <p:txBody>
          <a:bodyPr wrap="square" rtlCol="0">
            <a:spAutoFit/>
          </a:bodyPr>
          <a:lstStyle/>
          <a:p>
            <a:pPr algn="ctr"/>
            <a:r>
              <a:rPr lang="en-US" sz="4800" dirty="0" smtClean="0">
                <a:latin typeface="Copperplate Gothic Bold" pitchFamily="34" charset="0"/>
              </a:rPr>
              <a:t>the opposition</a:t>
            </a:r>
          </a:p>
          <a:p>
            <a:pPr algn="ctr"/>
            <a:endParaRPr lang="en-US" sz="4800" dirty="0">
              <a:latin typeface="Copperplate Gothic Bold" pitchFamily="34" charset="0"/>
            </a:endParaRPr>
          </a:p>
        </p:txBody>
      </p:sp>
      <p:sp>
        <p:nvSpPr>
          <p:cNvPr id="4" name="TextBox 3"/>
          <p:cNvSpPr txBox="1"/>
          <p:nvPr/>
        </p:nvSpPr>
        <p:spPr>
          <a:xfrm>
            <a:off x="228600" y="2514600"/>
            <a:ext cx="8610600" cy="2923877"/>
          </a:xfrm>
          <a:prstGeom prst="rect">
            <a:avLst/>
          </a:prstGeom>
          <a:noFill/>
        </p:spPr>
        <p:txBody>
          <a:bodyPr wrap="square" rtlCol="0">
            <a:spAutoFit/>
          </a:bodyPr>
          <a:lstStyle/>
          <a:p>
            <a:pPr marL="457200" indent="-457200">
              <a:buFont typeface="Wingdings" pitchFamily="2" charset="2"/>
              <a:buChar char="Ø"/>
            </a:pPr>
            <a:r>
              <a:rPr lang="en-US" sz="3200" b="1" dirty="0" smtClean="0">
                <a:effectLst>
                  <a:outerShdw blurRad="38100" dist="38100" dir="2700000" algn="tl">
                    <a:srgbClr val="000000">
                      <a:alpha val="43137"/>
                    </a:srgbClr>
                  </a:outerShdw>
                </a:effectLst>
              </a:rPr>
              <a:t>This was the </a:t>
            </a:r>
            <a:r>
              <a:rPr lang="en-US" sz="3200" b="1" dirty="0" err="1" smtClean="0">
                <a:effectLst>
                  <a:outerShdw blurRad="38100" dist="38100" dir="2700000" algn="tl">
                    <a:srgbClr val="000000">
                      <a:alpha val="43137"/>
                    </a:srgbClr>
                  </a:outerShdw>
                </a:effectLst>
              </a:rPr>
              <a:t>sabbath</a:t>
            </a:r>
            <a:r>
              <a:rPr lang="en-US" sz="3200" b="1" dirty="0" smtClean="0">
                <a:effectLst>
                  <a:outerShdw blurRad="38100" dist="38100" dir="2700000" algn="tl">
                    <a:srgbClr val="000000">
                      <a:alpha val="43137"/>
                    </a:srgbClr>
                  </a:outerShdw>
                </a:effectLst>
              </a:rPr>
              <a:t>.</a:t>
            </a:r>
          </a:p>
          <a:p>
            <a:endParaRPr lang="en-US" sz="3200" b="1" dirty="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We act the same.</a:t>
            </a:r>
          </a:p>
          <a:p>
            <a:pPr lvl="1"/>
            <a:endParaRPr lang="en-US" sz="12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The reprimand.</a:t>
            </a:r>
          </a:p>
          <a:p>
            <a:pPr lvl="1"/>
            <a:endParaRPr lang="en-US" sz="12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Honor God’s day.</a:t>
            </a:r>
            <a:endParaRPr lang="en-US" sz="3200" b="1" dirty="0">
              <a:effectLst>
                <a:outerShdw blurRad="38100" dist="38100" dir="2700000" algn="tl">
                  <a:srgbClr val="000000">
                    <a:alpha val="43137"/>
                  </a:srgbClr>
                </a:outerShdw>
              </a:effectLst>
            </a:endParaRPr>
          </a:p>
        </p:txBody>
      </p:sp>
      <p:sp>
        <p:nvSpPr>
          <p:cNvPr id="7" name="Rectangle 6"/>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Sometimes we act the same way. We can’t get past our traditions and preferences to see God at work.</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95314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304800" y="1143000"/>
            <a:ext cx="5410200"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opposition</a:t>
            </a:r>
          </a:p>
          <a:p>
            <a:pPr algn="ctr"/>
            <a:endParaRPr lang="en-US" sz="4800" dirty="0">
              <a:latin typeface="Copperplate Gothic Bold" pitchFamily="34" charset="0"/>
            </a:endParaRPr>
          </a:p>
        </p:txBody>
      </p:sp>
      <p:sp>
        <p:nvSpPr>
          <p:cNvPr id="4" name="TextBox 3"/>
          <p:cNvSpPr txBox="1"/>
          <p:nvPr/>
        </p:nvSpPr>
        <p:spPr>
          <a:xfrm>
            <a:off x="228599" y="1927830"/>
            <a:ext cx="8610600" cy="3908762"/>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Introduction: </a:t>
            </a:r>
            <a:r>
              <a:rPr lang="en-US" sz="2800" b="1" dirty="0" smtClean="0">
                <a:effectLst>
                  <a:outerShdw blurRad="38100" dist="38100" dir="2700000" algn="tl">
                    <a:srgbClr val="000000">
                      <a:alpha val="43137"/>
                    </a:srgbClr>
                  </a:outerShdw>
                </a:effectLst>
              </a:rPr>
              <a:t>Read Ephesians 4.</a:t>
            </a: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Exploration: </a:t>
            </a:r>
            <a:r>
              <a:rPr lang="en-US" sz="2800" b="1" dirty="0" smtClean="0">
                <a:effectLst>
                  <a:outerShdw blurRad="38100" dist="38100" dir="2700000" algn="tl">
                    <a:srgbClr val="000000">
                      <a:alpha val="43137"/>
                    </a:srgbClr>
                  </a:outerShdw>
                </a:effectLst>
              </a:rPr>
              <a:t>This is not the only time Jesus met opposition for healing on the Sabbath. Who were the characters involved in these other healings?</a:t>
            </a:r>
          </a:p>
          <a:p>
            <a:r>
              <a:rPr lang="en-US" sz="2800" b="1" dirty="0" smtClean="0">
                <a:effectLst>
                  <a:outerShdw blurRad="38100" dist="38100" dir="2700000" algn="tl">
                    <a:srgbClr val="000000">
                      <a:alpha val="43137"/>
                    </a:srgbClr>
                  </a:outerShdw>
                </a:effectLst>
              </a:rPr>
              <a:t>Luke 14:1-5 (the very next chapter)</a:t>
            </a:r>
          </a:p>
          <a:p>
            <a:r>
              <a:rPr lang="en-US" sz="2800" b="1" dirty="0" smtClean="0">
                <a:effectLst>
                  <a:outerShdw blurRad="38100" dist="38100" dir="2700000" algn="tl">
                    <a:srgbClr val="000000">
                      <a:alpha val="43137"/>
                    </a:srgbClr>
                  </a:outerShdw>
                </a:effectLst>
              </a:rPr>
              <a:t>Mark 6</a:t>
            </a:r>
          </a:p>
          <a:p>
            <a:r>
              <a:rPr lang="en-US" sz="2800" b="1" dirty="0" smtClean="0">
                <a:effectLst>
                  <a:outerShdw blurRad="38100" dist="38100" dir="2700000" algn="tl">
                    <a:srgbClr val="000000">
                      <a:alpha val="43137"/>
                    </a:srgbClr>
                  </a:outerShdw>
                </a:effectLst>
              </a:rPr>
              <a:t>John 5:1-15</a:t>
            </a:r>
          </a:p>
          <a:p>
            <a:r>
              <a:rPr lang="en-US" sz="2800" b="1" dirty="0" smtClean="0">
                <a:effectLst>
                  <a:outerShdw blurRad="38100" dist="38100" dir="2700000" algn="tl">
                    <a:srgbClr val="000000">
                      <a:alpha val="43137"/>
                    </a:srgbClr>
                  </a:outerShdw>
                </a:effectLst>
              </a:rPr>
              <a:t>John 9:1-34</a:t>
            </a:r>
            <a:endParaRPr lang="en-US" sz="2800" b="1" dirty="0">
              <a:effectLst>
                <a:outerShdw blurRad="38100" dist="38100" dir="2700000" algn="tl">
                  <a:srgbClr val="000000">
                    <a:alpha val="43137"/>
                  </a:srgbClr>
                </a:outerShdw>
              </a:effectLst>
            </a:endParaRPr>
          </a:p>
        </p:txBody>
      </p:sp>
      <p:sp>
        <p:nvSpPr>
          <p:cNvPr id="8" name="Rectangle 7"/>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Sometimes we act the same way. We can’t get past our traditions and preferences to see God at work.</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85003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8132" y="152400"/>
            <a:ext cx="1580445" cy="2133600"/>
          </a:xfrm>
          <a:prstGeom prst="rect">
            <a:avLst/>
          </a:prstGeom>
        </p:spPr>
      </p:pic>
      <p:sp>
        <p:nvSpPr>
          <p:cNvPr id="3" name="TextBox 2"/>
          <p:cNvSpPr txBox="1"/>
          <p:nvPr/>
        </p:nvSpPr>
        <p:spPr>
          <a:xfrm>
            <a:off x="381000" y="1143000"/>
            <a:ext cx="5334000"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opposition</a:t>
            </a:r>
          </a:p>
          <a:p>
            <a:pPr algn="ctr"/>
            <a:endParaRPr lang="en-US" sz="4800" dirty="0">
              <a:latin typeface="Copperplate Gothic Bold" pitchFamily="34" charset="0"/>
            </a:endParaRPr>
          </a:p>
        </p:txBody>
      </p:sp>
      <p:sp>
        <p:nvSpPr>
          <p:cNvPr id="4" name="TextBox 3"/>
          <p:cNvSpPr txBox="1"/>
          <p:nvPr/>
        </p:nvSpPr>
        <p:spPr>
          <a:xfrm>
            <a:off x="264694" y="2057400"/>
            <a:ext cx="8879305" cy="4124206"/>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We can easily detect the attitude of the Pharisees as they object to Jesus’ works of mercy on the Sabbath day. But our own attitudes about traditions appear harder to analyze. Are there times when the worship styles or evangelistic efforts of others make you uncomfortable? How so?</a:t>
            </a:r>
          </a:p>
          <a:p>
            <a:endParaRPr lang="en-US" sz="1000" b="1" dirty="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How can you evaluate these practices? Are there other areas we embrace as “law” that might have room for a new interpretation?</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78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1752600" cy="2366010"/>
          </a:xfrm>
          <a:prstGeom prst="rect">
            <a:avLst/>
          </a:prstGeom>
        </p:spPr>
      </p:pic>
      <p:sp>
        <p:nvSpPr>
          <p:cNvPr id="3" name="TextBox 2"/>
          <p:cNvSpPr txBox="1"/>
          <p:nvPr/>
        </p:nvSpPr>
        <p:spPr>
          <a:xfrm>
            <a:off x="304800" y="1143000"/>
            <a:ext cx="5410200"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opposition</a:t>
            </a:r>
          </a:p>
          <a:p>
            <a:pPr algn="ctr"/>
            <a:endParaRPr lang="en-US" sz="4800" dirty="0">
              <a:latin typeface="Copperplate Gothic Bold" pitchFamily="34" charset="0"/>
            </a:endParaRPr>
          </a:p>
        </p:txBody>
      </p:sp>
      <p:sp>
        <p:nvSpPr>
          <p:cNvPr id="4" name="TextBox 3"/>
          <p:cNvSpPr txBox="1"/>
          <p:nvPr/>
        </p:nvSpPr>
        <p:spPr>
          <a:xfrm>
            <a:off x="240632" y="2209800"/>
            <a:ext cx="8610600" cy="2831544"/>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How can you evaluate these practices? Are there other areas we embrace as “law” that might have room for a new interpretation?</a:t>
            </a:r>
            <a:endParaRPr lang="en-US" sz="2800" b="1" dirty="0">
              <a:effectLst>
                <a:outerShdw blurRad="38100" dist="38100" dir="2700000" algn="tl">
                  <a:srgbClr val="000000">
                    <a:alpha val="43137"/>
                  </a:srgbClr>
                </a:outerShdw>
              </a:effectLst>
            </a:endParaRPr>
          </a:p>
          <a:p>
            <a:endParaRPr lang="en-US" sz="10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What can you do to make Sunday—the Christian Sabbath, the day we celebrate the resurrection of Jesus—holy and set apart unto the Lord?</a:t>
            </a:r>
          </a:p>
        </p:txBody>
      </p:sp>
      <p:sp>
        <p:nvSpPr>
          <p:cNvPr id="8" name="Rectangle 7"/>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Sometimes we act the same way. We can’t get past our traditions and preferences to see God at work.</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23295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charRg st="128" end="263"/>
                                            </p:txEl>
                                          </p:spTgt>
                                        </p:tgtEl>
                                        <p:attrNameLst>
                                          <p:attrName>style.visibility</p:attrName>
                                        </p:attrNameLst>
                                      </p:cBhvr>
                                      <p:to>
                                        <p:strVal val="visible"/>
                                      </p:to>
                                    </p:set>
                                    <p:animEffect transition="in" filter="fade">
                                      <p:cBhvr>
                                        <p:cTn id="14" dur="1000"/>
                                        <p:tgtEl>
                                          <p:spTgt spid="4">
                                            <p:txEl>
                                              <p:charRg st="128" end="263"/>
                                            </p:txEl>
                                          </p:spTgt>
                                        </p:tgtEl>
                                      </p:cBhvr>
                                    </p:animEffect>
                                    <p:anim calcmode="lin" valueType="num">
                                      <p:cBhvr>
                                        <p:cTn id="15" dur="1000" fill="hold"/>
                                        <p:tgtEl>
                                          <p:spTgt spid="4">
                                            <p:txEl>
                                              <p:charRg st="128" end="26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charRg st="128" end="26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0"/>
            <a:ext cx="6964680" cy="12029902"/>
          </a:xfrm>
          <a:prstGeom prst="rect">
            <a:avLst/>
          </a:prstGeom>
        </p:spPr>
      </p:pic>
      <p:sp>
        <p:nvSpPr>
          <p:cNvPr id="2" name="Title 1"/>
          <p:cNvSpPr>
            <a:spLocks noGrp="1"/>
          </p:cNvSpPr>
          <p:nvPr>
            <p:ph type="ctrTitle"/>
          </p:nvPr>
        </p:nvSpPr>
        <p:spPr>
          <a:xfrm>
            <a:off x="685800" y="990600"/>
            <a:ext cx="4876800" cy="1470025"/>
          </a:xfrm>
          <a:noFill/>
        </p:spPr>
        <p:txBody>
          <a:bodyPr>
            <a:normAutofit fontScale="90000"/>
          </a:bodyPr>
          <a:lstStyle/>
          <a:p>
            <a:r>
              <a:rPr lang="en-US" sz="8000" b="1" dirty="0" smtClean="0">
                <a:ln w="3175">
                  <a:solidFill>
                    <a:schemeClr val="tx1"/>
                  </a:solidFill>
                </a:ln>
                <a:solidFill>
                  <a:schemeClr val="bg1"/>
                </a:solidFill>
                <a:effectLst>
                  <a:outerShdw blurRad="38100" dist="38100" dir="2700000" algn="tl">
                    <a:srgbClr val="000000">
                      <a:alpha val="43137"/>
                    </a:srgbClr>
                  </a:outerShdw>
                </a:effectLst>
                <a:latin typeface="Freestyle Script" pitchFamily="66" charset="0"/>
              </a:rPr>
              <a:t>“My Name is Liberty”</a:t>
            </a:r>
            <a:endParaRPr lang="en-US" sz="8000" b="1" dirty="0">
              <a:ln w="3175">
                <a:solidFill>
                  <a:schemeClr val="tx1"/>
                </a:solidFill>
              </a:ln>
              <a:solidFill>
                <a:schemeClr val="bg1"/>
              </a:solidFill>
              <a:effectLst>
                <a:outerShdw blurRad="38100" dist="38100" dir="2700000" algn="tl">
                  <a:srgbClr val="000000">
                    <a:alpha val="43137"/>
                  </a:srgbClr>
                </a:outerShdw>
              </a:effectLst>
              <a:latin typeface="Freestyle Script" pitchFamily="66" charset="0"/>
            </a:endParaRPr>
          </a:p>
        </p:txBody>
      </p:sp>
      <p:sp>
        <p:nvSpPr>
          <p:cNvPr id="7" name="TextBox 6"/>
          <p:cNvSpPr txBox="1"/>
          <p:nvPr/>
        </p:nvSpPr>
        <p:spPr>
          <a:xfrm>
            <a:off x="1295400" y="4724400"/>
            <a:ext cx="3352800" cy="769441"/>
          </a:xfrm>
          <a:prstGeom prst="rect">
            <a:avLst/>
          </a:prstGeom>
          <a:noFill/>
        </p:spPr>
        <p:txBody>
          <a:bodyPr wrap="square" rtlCol="0">
            <a:spAutoFit/>
          </a:bodyPr>
          <a:lstStyle/>
          <a:p>
            <a:r>
              <a:rPr lang="en-US" sz="4400" b="1" dirty="0">
                <a:ln w="3175">
                  <a:solidFill>
                    <a:schemeClr val="tx1"/>
                  </a:solidFill>
                </a:ln>
                <a:solidFill>
                  <a:schemeClr val="bg1"/>
                </a:solidFill>
                <a:effectLst>
                  <a:outerShdw blurRad="38100" dist="38100" dir="2700000" algn="tl">
                    <a:srgbClr val="000000">
                      <a:alpha val="43137"/>
                    </a:srgbClr>
                  </a:outerShdw>
                </a:effectLst>
                <a:latin typeface="Freestyle Script" pitchFamily="66" charset="0"/>
                <a:ea typeface="+mj-ea"/>
                <a:cs typeface="+mj-cs"/>
              </a:rPr>
              <a:t>By Carol Reid </a:t>
            </a:r>
          </a:p>
        </p:txBody>
      </p:sp>
    </p:spTree>
    <p:extLst>
      <p:ext uri="{BB962C8B-B14F-4D97-AF65-F5344CB8AC3E}">
        <p14:creationId xmlns:p14="http://schemas.microsoft.com/office/powerpoint/2010/main" val="207018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250"/>
                                        <p:tgtEl>
                                          <p:spTgt spid="6"/>
                                        </p:tgtEl>
                                      </p:cBhvr>
                                    </p:animEffect>
                                  </p:childTnLst>
                                </p:cTn>
                              </p:par>
                            </p:childTnLst>
                          </p:cTn>
                        </p:par>
                        <p:par>
                          <p:cTn id="8" fill="hold">
                            <p:stCondLst>
                              <p:cond delay="225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3250"/>
                            </p:stCondLst>
                            <p:childTnLst>
                              <p:par>
                                <p:cTn id="15" presetID="42"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272715" y="1143000"/>
            <a:ext cx="5442285"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opposition</a:t>
            </a:r>
          </a:p>
          <a:p>
            <a:pPr algn="ctr"/>
            <a:endParaRPr lang="en-US" sz="4800" dirty="0">
              <a:latin typeface="Copperplate Gothic Bold" pitchFamily="34" charset="0"/>
            </a:endParaRPr>
          </a:p>
        </p:txBody>
      </p:sp>
      <p:sp>
        <p:nvSpPr>
          <p:cNvPr id="4" name="TextBox 3"/>
          <p:cNvSpPr txBox="1"/>
          <p:nvPr/>
        </p:nvSpPr>
        <p:spPr>
          <a:xfrm>
            <a:off x="272715" y="2667000"/>
            <a:ext cx="8610600" cy="2616101"/>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Interaction: </a:t>
            </a:r>
            <a:r>
              <a:rPr lang="en-US" sz="2800" b="1" dirty="0" smtClean="0">
                <a:effectLst>
                  <a:outerShdw blurRad="38100" dist="38100" dir="2700000" algn="tl">
                    <a:srgbClr val="000000">
                      <a:alpha val="43137"/>
                    </a:srgbClr>
                  </a:outerShdw>
                </a:effectLst>
              </a:rPr>
              <a:t>What steps can we take to assure that we as followers of Christ are not in opposition of His work in our midst?</a:t>
            </a: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Reflection: </a:t>
            </a:r>
            <a:r>
              <a:rPr lang="en-US" sz="2800" b="1" dirty="0" smtClean="0">
                <a:effectLst>
                  <a:outerShdw blurRad="38100" dist="38100" dir="2700000" algn="tl">
                    <a:srgbClr val="000000">
                      <a:alpha val="43137"/>
                    </a:srgbClr>
                  </a:outerShdw>
                </a:effectLst>
              </a:rPr>
              <a:t>Focus your thoughts on Jehovah-</a:t>
            </a:r>
            <a:r>
              <a:rPr lang="en-US" sz="2800" b="1" dirty="0" err="1" smtClean="0">
                <a:effectLst>
                  <a:outerShdw blurRad="38100" dist="38100" dir="2700000" algn="tl">
                    <a:srgbClr val="000000">
                      <a:alpha val="43137"/>
                    </a:srgbClr>
                  </a:outerShdw>
                </a:effectLst>
              </a:rPr>
              <a:t>Saboath</a:t>
            </a:r>
            <a:r>
              <a:rPr lang="en-US" sz="2800" b="1" dirty="0" smtClean="0">
                <a:effectLst>
                  <a:outerShdw blurRad="38100" dist="38100" dir="2700000" algn="tl">
                    <a:srgbClr val="000000">
                      <a:alpha val="43137"/>
                    </a:srgbClr>
                  </a:outerShdw>
                </a:effectLst>
              </a:rPr>
              <a:t>—the Lord of Hosts, mighty in battle.</a:t>
            </a:r>
            <a:endParaRPr lang="en-US" sz="2800" b="1" dirty="0">
              <a:effectLst>
                <a:outerShdw blurRad="38100" dist="38100" dir="2700000" algn="tl">
                  <a:srgbClr val="000000">
                    <a:alpha val="43137"/>
                  </a:srgbClr>
                </a:outerShdw>
              </a:effectLst>
            </a:endParaRPr>
          </a:p>
        </p:txBody>
      </p:sp>
      <p:sp>
        <p:nvSpPr>
          <p:cNvPr id="8" name="Rectangle 7"/>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Sometimes we act the same way. We can’t get past our traditions and preferences to see God at work.</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65377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990600" y="1143000"/>
            <a:ext cx="5410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results</a:t>
            </a:r>
            <a:endParaRPr lang="en-US" sz="4800" dirty="0">
              <a:latin typeface="Copperplate Gothic Bold" pitchFamily="34" charset="0"/>
            </a:endParaRPr>
          </a:p>
        </p:txBody>
      </p:sp>
      <p:sp>
        <p:nvSpPr>
          <p:cNvPr id="4" name="TextBox 3"/>
          <p:cNvSpPr txBox="1"/>
          <p:nvPr/>
        </p:nvSpPr>
        <p:spPr>
          <a:xfrm>
            <a:off x="228600" y="2514600"/>
            <a:ext cx="8915400" cy="3631763"/>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Verse: </a:t>
            </a:r>
            <a:r>
              <a:rPr lang="en-US" sz="2800" b="1" dirty="0" smtClean="0">
                <a:effectLst>
                  <a:outerShdw blurRad="38100" dist="38100" dir="2700000" algn="tl">
                    <a:srgbClr val="000000">
                      <a:alpha val="43137"/>
                    </a:srgbClr>
                  </a:outerShdw>
                </a:effectLst>
              </a:rPr>
              <a:t>“And he laid his hands on her: and immediately she was made straight, and glorified God…all his adversaries were ashamed: and all the people rejoiced for all the glorious things that were done by him” (Luke 13:13, 17).</a:t>
            </a:r>
          </a:p>
          <a:p>
            <a:endParaRPr lang="en-US" sz="1000" b="1" dirty="0">
              <a:effectLst>
                <a:outerShdw blurRad="38100" dist="38100" dir="2700000" algn="tl">
                  <a:srgbClr val="000000">
                    <a:alpha val="43137"/>
                  </a:srgbClr>
                </a:outerShdw>
              </a:effectLst>
            </a:endParaRP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Thought: </a:t>
            </a:r>
            <a:r>
              <a:rPr lang="en-US" sz="2800" b="1" dirty="0" smtClean="0">
                <a:effectLst>
                  <a:outerShdw blurRad="38100" dist="38100" dir="2700000" algn="tl">
                    <a:srgbClr val="000000">
                      <a:alpha val="43137"/>
                    </a:srgbClr>
                  </a:outerShdw>
                </a:effectLst>
              </a:rPr>
              <a:t>Our response to God’s healing work in our lives should be thanksgiving and praise.</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882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3022" y="152400"/>
            <a:ext cx="1975556" cy="2667000"/>
          </a:xfrm>
          <a:prstGeom prst="rect">
            <a:avLst/>
          </a:prstGeom>
        </p:spPr>
      </p:pic>
      <p:sp>
        <p:nvSpPr>
          <p:cNvPr id="3" name="TextBox 2"/>
          <p:cNvSpPr txBox="1"/>
          <p:nvPr/>
        </p:nvSpPr>
        <p:spPr>
          <a:xfrm>
            <a:off x="457200" y="704308"/>
            <a:ext cx="5257800" cy="1569660"/>
          </a:xfrm>
          <a:prstGeom prst="rect">
            <a:avLst/>
          </a:prstGeom>
          <a:noFill/>
        </p:spPr>
        <p:txBody>
          <a:bodyPr wrap="square" rtlCol="0">
            <a:spAutoFit/>
          </a:bodyPr>
          <a:lstStyle/>
          <a:p>
            <a:pPr algn="ctr"/>
            <a:r>
              <a:rPr lang="en-US" sz="4800" dirty="0" smtClean="0">
                <a:latin typeface="Copperplate Gothic Bold" pitchFamily="34" charset="0"/>
              </a:rPr>
              <a:t>the results</a:t>
            </a:r>
          </a:p>
          <a:p>
            <a:pPr algn="ctr"/>
            <a:endParaRPr lang="en-US" sz="4800" dirty="0">
              <a:latin typeface="Copperplate Gothic Bold" pitchFamily="34" charset="0"/>
            </a:endParaRPr>
          </a:p>
        </p:txBody>
      </p:sp>
      <p:sp>
        <p:nvSpPr>
          <p:cNvPr id="4" name="TextBox 3"/>
          <p:cNvSpPr txBox="1"/>
          <p:nvPr/>
        </p:nvSpPr>
        <p:spPr>
          <a:xfrm>
            <a:off x="228600" y="1704412"/>
            <a:ext cx="8915400" cy="3754874"/>
          </a:xfrm>
          <a:prstGeom prst="rect">
            <a:avLst/>
          </a:prstGeom>
          <a:noFill/>
        </p:spPr>
        <p:txBody>
          <a:bodyPr wrap="square" rtlCol="0">
            <a:spAutoFit/>
          </a:bodyPr>
          <a:lstStyle/>
          <a:p>
            <a:pPr marL="457200" indent="-457200">
              <a:buFont typeface="Wingdings" pitchFamily="2" charset="2"/>
              <a:buChar char="Ø"/>
            </a:pPr>
            <a:r>
              <a:rPr lang="en-US" sz="3200" b="1" dirty="0" smtClean="0">
                <a:effectLst>
                  <a:outerShdw blurRad="38100" dist="38100" dir="2700000" algn="tl">
                    <a:srgbClr val="000000">
                      <a:alpha val="43137"/>
                    </a:srgbClr>
                  </a:outerShdw>
                </a:effectLst>
              </a:rPr>
              <a:t>When Jesus called Liberty to</a:t>
            </a:r>
          </a:p>
          <a:p>
            <a:r>
              <a:rPr lang="en-US" sz="3200" b="1" dirty="0" smtClean="0">
                <a:effectLst>
                  <a:outerShdw blurRad="38100" dist="38100" dir="2700000" algn="tl">
                    <a:srgbClr val="000000">
                      <a:alpha val="43137"/>
                    </a:srgbClr>
                  </a:outerShdw>
                </a:effectLst>
              </a:rPr>
              <a:t>      Himself, things changed.</a:t>
            </a:r>
          </a:p>
          <a:p>
            <a:endParaRPr lang="en-US" sz="1200" b="1" dirty="0">
              <a:effectLst>
                <a:outerShdw blurRad="38100" dist="38100" dir="2700000" algn="tl">
                  <a:srgbClr val="000000">
                    <a:alpha val="43137"/>
                  </a:srgbClr>
                </a:outerShdw>
              </a:effectLst>
            </a:endParaRPr>
          </a:p>
          <a:p>
            <a:pPr marL="914400" lvl="1" indent="-457200">
              <a:buFont typeface="Wingdings" pitchFamily="2" charset="2"/>
              <a:buChar char="ü"/>
            </a:pPr>
            <a:r>
              <a:rPr lang="en-US" sz="2800" b="1" dirty="0" smtClean="0">
                <a:effectLst>
                  <a:outerShdw blurRad="38100" dist="38100" dir="2700000" algn="tl">
                    <a:srgbClr val="000000">
                      <a:alpha val="43137"/>
                    </a:srgbClr>
                  </a:outerShdw>
                </a:effectLst>
              </a:rPr>
              <a:t>“Immediately, she was made straight, and glorified God” (Luke 13:13).</a:t>
            </a:r>
          </a:p>
          <a:p>
            <a:pPr marL="914400" lvl="1" indent="-457200">
              <a:buFont typeface="Wingdings" pitchFamily="2" charset="2"/>
              <a:buChar char="ü"/>
            </a:pPr>
            <a:endParaRPr lang="en-US" sz="11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2800" b="1" dirty="0" smtClean="0">
                <a:effectLst>
                  <a:outerShdw blurRad="38100" dist="38100" dir="2700000" algn="tl">
                    <a:srgbClr val="000000">
                      <a:alpha val="43137"/>
                    </a:srgbClr>
                  </a:outerShdw>
                </a:effectLst>
              </a:rPr>
              <a:t>“All His adversaries were ashamed” (Luke 13:17).</a:t>
            </a:r>
          </a:p>
          <a:p>
            <a:pPr marL="914400" lvl="1" indent="-457200">
              <a:buFont typeface="Wingdings" pitchFamily="2" charset="2"/>
              <a:buChar char="ü"/>
            </a:pPr>
            <a:endParaRPr lang="en-US" sz="11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2800" b="1" dirty="0" smtClean="0">
                <a:effectLst>
                  <a:outerShdw blurRad="38100" dist="38100" dir="2700000" algn="tl">
                    <a:srgbClr val="000000">
                      <a:alpha val="43137"/>
                    </a:srgbClr>
                  </a:outerShdw>
                </a:effectLst>
              </a:rPr>
              <a:t>“All the people rejoiced for all the glorious things that were done by Him” (Luke 13:17).</a:t>
            </a:r>
            <a:endParaRPr lang="en-US" sz="2800" b="1" dirty="0">
              <a:effectLst>
                <a:outerShdw blurRad="38100" dist="38100" dir="2700000" algn="tl">
                  <a:srgbClr val="000000">
                    <a:alpha val="43137"/>
                  </a:srgbClr>
                </a:outerShdw>
              </a:effectLst>
            </a:endParaRPr>
          </a:p>
        </p:txBody>
      </p:sp>
      <p:sp>
        <p:nvSpPr>
          <p:cNvPr id="7" name="Rectangle 6"/>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Will you honor him as the victorious Lord of your life and still find grace to rejoice?</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88306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1000"/>
                                        <p:tgtEl>
                                          <p:spTgt spid="4">
                                            <p:txEl>
                                              <p:pRg st="7" end="7"/>
                                            </p:txEl>
                                          </p:spTgt>
                                        </p:tgtEl>
                                      </p:cBhvr>
                                    </p:animEffect>
                                    <p:anim calcmode="lin" valueType="num">
                                      <p:cBhvr>
                                        <p:cTn id="3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304800" y="990600"/>
            <a:ext cx="5410200"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results</a:t>
            </a:r>
          </a:p>
          <a:p>
            <a:pPr algn="ctr"/>
            <a:endParaRPr lang="en-US" sz="4800" dirty="0">
              <a:latin typeface="Copperplate Gothic Bold" pitchFamily="34" charset="0"/>
            </a:endParaRPr>
          </a:p>
        </p:txBody>
      </p:sp>
      <p:sp>
        <p:nvSpPr>
          <p:cNvPr id="4" name="TextBox 3"/>
          <p:cNvSpPr txBox="1"/>
          <p:nvPr/>
        </p:nvSpPr>
        <p:spPr>
          <a:xfrm>
            <a:off x="228598" y="1927830"/>
            <a:ext cx="8915401" cy="2000548"/>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Introduction: </a:t>
            </a:r>
            <a:r>
              <a:rPr lang="en-US" sz="2800" b="1" dirty="0" smtClean="0">
                <a:effectLst>
                  <a:outerShdw blurRad="38100" dist="38100" dir="2700000" algn="tl">
                    <a:srgbClr val="000000">
                      <a:alpha val="43137"/>
                    </a:srgbClr>
                  </a:outerShdw>
                </a:effectLst>
              </a:rPr>
              <a:t>Read Luke 17:12-19</a:t>
            </a: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Exploration: </a:t>
            </a:r>
            <a:r>
              <a:rPr lang="en-US" sz="2800" b="1" dirty="0" smtClean="0">
                <a:effectLst>
                  <a:outerShdw blurRad="38100" dist="38100" dir="2700000" algn="tl">
                    <a:srgbClr val="000000">
                      <a:alpha val="43137"/>
                    </a:srgbClr>
                  </a:outerShdw>
                </a:effectLst>
              </a:rPr>
              <a:t>In the story of the 10 lepers (Luke 17:12-19), why do you suppose only one returned?</a:t>
            </a:r>
          </a:p>
          <a:p>
            <a:endParaRPr lang="en-US" sz="1600" b="1" dirty="0" smtClean="0">
              <a:effectLst>
                <a:outerShdw blurRad="38100" dist="38100" dir="2700000" algn="tl">
                  <a:srgbClr val="000000">
                    <a:alpha val="43137"/>
                  </a:srgbClr>
                </a:outerShdw>
              </a:effectLst>
            </a:endParaRPr>
          </a:p>
        </p:txBody>
      </p:sp>
      <p:sp>
        <p:nvSpPr>
          <p:cNvPr id="7" name="Rectangle 6"/>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Will you honor him as the victorious Lord of your life and still find grace to rejoice?</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51169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8132" y="152400"/>
            <a:ext cx="1580445" cy="2133600"/>
          </a:xfrm>
          <a:prstGeom prst="rect">
            <a:avLst/>
          </a:prstGeom>
        </p:spPr>
      </p:pic>
      <p:sp>
        <p:nvSpPr>
          <p:cNvPr id="3" name="TextBox 2"/>
          <p:cNvSpPr txBox="1"/>
          <p:nvPr/>
        </p:nvSpPr>
        <p:spPr>
          <a:xfrm>
            <a:off x="381000" y="1143000"/>
            <a:ext cx="5334000"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results</a:t>
            </a:r>
          </a:p>
          <a:p>
            <a:pPr algn="ctr"/>
            <a:endParaRPr lang="en-US" sz="4800" dirty="0">
              <a:latin typeface="Copperplate Gothic Bold" pitchFamily="34" charset="0"/>
            </a:endParaRPr>
          </a:p>
        </p:txBody>
      </p:sp>
      <p:sp>
        <p:nvSpPr>
          <p:cNvPr id="4" name="TextBox 3"/>
          <p:cNvSpPr txBox="1"/>
          <p:nvPr/>
        </p:nvSpPr>
        <p:spPr>
          <a:xfrm>
            <a:off x="252662" y="2590800"/>
            <a:ext cx="8879305" cy="240065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In your life, do you glorify God enough?</a:t>
            </a:r>
          </a:p>
          <a:p>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When the Apostle Paul prayed for healing and it did not come, what was his attitude? Look at 2 Corinthians 12:7-10.</a:t>
            </a:r>
          </a:p>
          <a:p>
            <a:endParaRPr lang="en-US" sz="1000" b="1" dirty="0">
              <a:effectLst>
                <a:outerShdw blurRad="38100" dist="38100" dir="2700000" algn="tl">
                  <a:srgbClr val="000000">
                    <a:alpha val="43137"/>
                  </a:srgbClr>
                </a:outerShdw>
              </a:effectLst>
            </a:endParaRPr>
          </a:p>
        </p:txBody>
      </p:sp>
      <p:sp>
        <p:nvSpPr>
          <p:cNvPr id="6" name="Rectangle 5"/>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Will you honor him as the victorious Lord of your life and still find grace to rejoice?</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73775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272715" y="1143000"/>
            <a:ext cx="5442285"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results</a:t>
            </a:r>
          </a:p>
          <a:p>
            <a:pPr algn="ctr"/>
            <a:endParaRPr lang="en-US" sz="4800" dirty="0">
              <a:latin typeface="Copperplate Gothic Bold" pitchFamily="34" charset="0"/>
            </a:endParaRPr>
          </a:p>
        </p:txBody>
      </p:sp>
      <p:sp>
        <p:nvSpPr>
          <p:cNvPr id="4" name="TextBox 3"/>
          <p:cNvSpPr txBox="1"/>
          <p:nvPr/>
        </p:nvSpPr>
        <p:spPr>
          <a:xfrm>
            <a:off x="272715" y="2891790"/>
            <a:ext cx="8610600" cy="1569660"/>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Interaction: </a:t>
            </a:r>
            <a:r>
              <a:rPr lang="en-US" sz="2800" b="1" dirty="0" smtClean="0">
                <a:effectLst>
                  <a:outerShdw blurRad="38100" dist="38100" dir="2700000" algn="tl">
                    <a:srgbClr val="000000">
                      <a:alpha val="43137"/>
                    </a:srgbClr>
                  </a:outerShdw>
                </a:effectLst>
              </a:rPr>
              <a:t>Read aloud James 5:13-15 and Romans 12:9-16. As a body of believers, what should our attitude be when someone is sick or suffering?</a:t>
            </a:r>
          </a:p>
        </p:txBody>
      </p:sp>
      <p:sp>
        <p:nvSpPr>
          <p:cNvPr id="7" name="Rectangle 6"/>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Will you honor him as the victorious Lord of your life and still find grace to rejoice?</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48093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1688" y="152400"/>
            <a:ext cx="1636889" cy="2209800"/>
          </a:xfrm>
          <a:prstGeom prst="rect">
            <a:avLst/>
          </a:prstGeom>
        </p:spPr>
      </p:pic>
      <p:sp>
        <p:nvSpPr>
          <p:cNvPr id="3" name="TextBox 2"/>
          <p:cNvSpPr txBox="1"/>
          <p:nvPr/>
        </p:nvSpPr>
        <p:spPr>
          <a:xfrm>
            <a:off x="272715" y="1143000"/>
            <a:ext cx="5442285" cy="1569660"/>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results</a:t>
            </a:r>
          </a:p>
          <a:p>
            <a:pPr algn="ctr"/>
            <a:endParaRPr lang="en-US" sz="4800" dirty="0">
              <a:latin typeface="Copperplate Gothic Bold" pitchFamily="34" charset="0"/>
            </a:endParaRPr>
          </a:p>
        </p:txBody>
      </p:sp>
      <p:sp>
        <p:nvSpPr>
          <p:cNvPr id="4" name="TextBox 3"/>
          <p:cNvSpPr txBox="1"/>
          <p:nvPr/>
        </p:nvSpPr>
        <p:spPr>
          <a:xfrm>
            <a:off x="272715" y="2057400"/>
            <a:ext cx="8610600" cy="3724096"/>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Reflection: </a:t>
            </a:r>
            <a:r>
              <a:rPr lang="en-US" sz="2800" b="1" dirty="0" smtClean="0">
                <a:effectLst>
                  <a:outerShdw blurRad="38100" dist="38100" dir="2700000" algn="tl">
                    <a:srgbClr val="000000">
                      <a:alpha val="43137"/>
                    </a:srgbClr>
                  </a:outerShdw>
                </a:effectLst>
              </a:rPr>
              <a:t>Reflect a few minutes on Jehovah-</a:t>
            </a:r>
            <a:r>
              <a:rPr lang="en-US" sz="2800" b="1" dirty="0" err="1" smtClean="0">
                <a:effectLst>
                  <a:outerShdw blurRad="38100" dist="38100" dir="2700000" algn="tl">
                    <a:srgbClr val="000000">
                      <a:alpha val="43137"/>
                    </a:srgbClr>
                  </a:outerShdw>
                </a:effectLst>
              </a:rPr>
              <a:t>Nissi</a:t>
            </a:r>
            <a:r>
              <a:rPr lang="en-US" sz="2800" b="1" dirty="0" smtClean="0">
                <a:effectLst>
                  <a:outerShdw blurRad="38100" dist="38100" dir="2700000" algn="tl">
                    <a:srgbClr val="000000">
                      <a:alpha val="43137"/>
                    </a:srgbClr>
                  </a:outerShdw>
                </a:effectLst>
              </a:rPr>
              <a:t> (the Lord our banner, the Lord our miracle) and the ways He has worked in your life.  Write a few sentences of thanksgiving and praise to Him. Then share your experience with someone else. You might phone a friend. Or you could boldly ask God for a chance to share with a stranger about God’s power in your life or within your family.</a:t>
            </a:r>
          </a:p>
        </p:txBody>
      </p:sp>
      <p:sp>
        <p:nvSpPr>
          <p:cNvPr id="7" name="Rectangle 6"/>
          <p:cNvSpPr/>
          <p:nvPr/>
        </p:nvSpPr>
        <p:spPr>
          <a:xfrm>
            <a:off x="0" y="5715000"/>
            <a:ext cx="91440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Will you honor him as the victorious Lord of your life and still find grace to rejoice?</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359315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woman</a:t>
            </a:r>
          </a:p>
        </p:txBody>
      </p:sp>
      <p:sp>
        <p:nvSpPr>
          <p:cNvPr id="4" name="TextBox 3"/>
          <p:cNvSpPr txBox="1"/>
          <p:nvPr/>
        </p:nvSpPr>
        <p:spPr>
          <a:xfrm>
            <a:off x="228600" y="2514600"/>
            <a:ext cx="8610600" cy="3477875"/>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Verse: </a:t>
            </a:r>
            <a:r>
              <a:rPr lang="en-US" sz="2800" b="1" dirty="0" smtClean="0">
                <a:effectLst>
                  <a:outerShdw blurRad="38100" dist="38100" dir="2700000" algn="tl">
                    <a:srgbClr val="000000">
                      <a:alpha val="43137"/>
                    </a:srgbClr>
                  </a:outerShdw>
                </a:effectLst>
              </a:rPr>
              <a:t>“And, behold, there was a woman which had a spirit of infirmity eighteen years, and was bowed together, and could in no wise lift up herself.” (Luke 13:11).</a:t>
            </a:r>
          </a:p>
          <a:p>
            <a:endParaRPr lang="en-US" sz="2800" b="1" dirty="0">
              <a:effectLst>
                <a:outerShdw blurRad="38100" dist="38100" dir="2700000" algn="tl">
                  <a:srgbClr val="000000">
                    <a:alpha val="43137"/>
                  </a:srgbClr>
                </a:outerShdw>
              </a:effectLst>
            </a:endParaRP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Thought: </a:t>
            </a:r>
            <a:r>
              <a:rPr lang="en-US" sz="2800" b="1" dirty="0" smtClean="0">
                <a:effectLst>
                  <a:outerShdw blurRad="38100" dist="38100" dir="2700000" algn="tl">
                    <a:srgbClr val="000000">
                      <a:alpha val="43137"/>
                    </a:srgbClr>
                  </a:outerShdw>
                </a:effectLst>
              </a:rPr>
              <a:t>Jesus offers us healing and freedom from bondage and suffering.</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142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152400"/>
            <a:ext cx="2410178" cy="325374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woman</a:t>
            </a:r>
          </a:p>
        </p:txBody>
      </p:sp>
      <p:sp>
        <p:nvSpPr>
          <p:cNvPr id="4" name="TextBox 3"/>
          <p:cNvSpPr txBox="1"/>
          <p:nvPr/>
        </p:nvSpPr>
        <p:spPr>
          <a:xfrm>
            <a:off x="228600" y="2514600"/>
            <a:ext cx="8610600" cy="3416320"/>
          </a:xfrm>
          <a:prstGeom prst="rect">
            <a:avLst/>
          </a:prstGeom>
          <a:noFill/>
        </p:spPr>
        <p:txBody>
          <a:bodyPr wrap="square" rtlCol="0">
            <a:spAutoFit/>
          </a:bodyPr>
          <a:lstStyle/>
          <a:p>
            <a:pPr marL="457200" indent="-457200">
              <a:buFont typeface="Wingdings" pitchFamily="2" charset="2"/>
              <a:buChar char="Ø"/>
            </a:pPr>
            <a:r>
              <a:rPr lang="en-US" sz="3200" b="1" dirty="0" smtClean="0">
                <a:effectLst>
                  <a:outerShdw blurRad="38100" dist="38100" dir="2700000" algn="tl">
                    <a:srgbClr val="000000">
                      <a:alpha val="43137"/>
                    </a:srgbClr>
                  </a:outerShdw>
                </a:effectLst>
              </a:rPr>
              <a:t>Who was she?</a:t>
            </a:r>
          </a:p>
          <a:p>
            <a:endParaRPr lang="en-US" sz="3200" b="1" dirty="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What about you and the ones you love?</a:t>
            </a:r>
          </a:p>
          <a:p>
            <a:pPr lvl="1"/>
            <a:endParaRPr lang="en-US" sz="12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What do you do?</a:t>
            </a:r>
          </a:p>
          <a:p>
            <a:pPr lvl="1"/>
            <a:endParaRPr lang="en-US" sz="1200" b="1" dirty="0" smtClean="0">
              <a:effectLst>
                <a:outerShdw blurRad="38100" dist="38100" dir="2700000" algn="tl">
                  <a:srgbClr val="000000">
                    <a:alpha val="43137"/>
                  </a:srgbClr>
                </a:outerShdw>
              </a:effectLst>
            </a:endParaRPr>
          </a:p>
          <a:p>
            <a:pPr marL="914400" lvl="1" indent="-457200">
              <a:buFont typeface="Wingdings" pitchFamily="2" charset="2"/>
              <a:buChar char="ü"/>
            </a:pPr>
            <a:r>
              <a:rPr lang="en-US" sz="3200" b="1" dirty="0" smtClean="0">
                <a:effectLst>
                  <a:outerShdw blurRad="38100" dist="38100" dir="2700000" algn="tl">
                    <a:srgbClr val="000000">
                      <a:alpha val="43137"/>
                    </a:srgbClr>
                  </a:outerShdw>
                </a:effectLst>
              </a:rPr>
              <a:t>And what does your place of worship, your church, do to invite those who are disabled?</a:t>
            </a:r>
            <a:endParaRPr lang="en-US" sz="3200" b="1" dirty="0">
              <a:effectLst>
                <a:outerShdw blurRad="38100" dist="38100" dir="2700000" algn="tl">
                  <a:srgbClr val="000000">
                    <a:alpha val="43137"/>
                  </a:srgbClr>
                </a:outerShdw>
              </a:effectLst>
            </a:endParaRPr>
          </a:p>
        </p:txBody>
      </p:sp>
      <p:sp>
        <p:nvSpPr>
          <p:cNvPr id="7" name="Rectangle 6"/>
          <p:cNvSpPr/>
          <p:nvPr/>
        </p:nvSpPr>
        <p:spPr>
          <a:xfrm>
            <a:off x="152400" y="6248400"/>
            <a:ext cx="8762999"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Wake up to the needs of your community...</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388995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woman</a:t>
            </a:r>
          </a:p>
        </p:txBody>
      </p:sp>
      <p:sp>
        <p:nvSpPr>
          <p:cNvPr id="4" name="TextBox 3"/>
          <p:cNvSpPr txBox="1"/>
          <p:nvPr/>
        </p:nvSpPr>
        <p:spPr>
          <a:xfrm>
            <a:off x="228600" y="2514600"/>
            <a:ext cx="8610600" cy="2400657"/>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Introduction: </a:t>
            </a:r>
            <a:r>
              <a:rPr lang="en-US" sz="2800" b="1" dirty="0" smtClean="0">
                <a:effectLst>
                  <a:outerShdw blurRad="38100" dist="38100" dir="2700000" algn="tl">
                    <a:srgbClr val="000000">
                      <a:alpha val="43137"/>
                    </a:srgbClr>
                  </a:outerShdw>
                </a:effectLst>
              </a:rPr>
              <a:t>Read Luke 13:10-17.</a:t>
            </a:r>
            <a:endParaRPr lang="en-US" sz="2800" b="1" dirty="0">
              <a:effectLst>
                <a:outerShdw blurRad="38100" dist="38100" dir="2700000" algn="tl">
                  <a:srgbClr val="000000">
                    <a:alpha val="43137"/>
                  </a:srgbClr>
                </a:outerShdw>
              </a:effectLst>
            </a:endParaRP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Exploration: </a:t>
            </a:r>
            <a:r>
              <a:rPr lang="en-US" sz="2800" b="1" dirty="0" smtClean="0">
                <a:effectLst>
                  <a:outerShdw blurRad="38100" dist="38100" dir="2700000" algn="tl">
                    <a:srgbClr val="000000">
                      <a:alpha val="43137"/>
                    </a:srgbClr>
                  </a:outerShdw>
                </a:effectLst>
              </a:rPr>
              <a:t>What two phrases does Jesus use to describe “Liberty” in Luke 13:16?</a:t>
            </a:r>
          </a:p>
          <a:p>
            <a:pPr>
              <a:lnSpc>
                <a:spcPct val="150000"/>
              </a:lnSpc>
            </a:pPr>
            <a:r>
              <a:rPr lang="en-US" sz="2800" b="1" dirty="0" smtClean="0">
                <a:effectLst>
                  <a:outerShdw blurRad="38100" dist="38100" dir="2700000" algn="tl">
                    <a:srgbClr val="000000">
                      <a:alpha val="43137"/>
                    </a:srgbClr>
                  </a:outerShdw>
                </a:effectLst>
              </a:rPr>
              <a:t>How does Luke describe her infirmity in Luke 13:11?</a:t>
            </a:r>
            <a:endParaRPr lang="en-US" sz="2800" b="1" dirty="0">
              <a:effectLst>
                <a:outerShdw blurRad="38100" dist="38100" dir="2700000" algn="tl">
                  <a:srgbClr val="000000">
                    <a:alpha val="43137"/>
                  </a:srgbClr>
                </a:outerShdw>
              </a:effectLst>
            </a:endParaRPr>
          </a:p>
        </p:txBody>
      </p:sp>
      <p:sp>
        <p:nvSpPr>
          <p:cNvPr id="6" name="Rectangle 5"/>
          <p:cNvSpPr/>
          <p:nvPr/>
        </p:nvSpPr>
        <p:spPr>
          <a:xfrm>
            <a:off x="152400" y="6248400"/>
            <a:ext cx="8762999"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Wake up to the needs of your community...</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70983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woman</a:t>
            </a:r>
          </a:p>
        </p:txBody>
      </p:sp>
      <p:sp>
        <p:nvSpPr>
          <p:cNvPr id="4" name="TextBox 3"/>
          <p:cNvSpPr txBox="1"/>
          <p:nvPr/>
        </p:nvSpPr>
        <p:spPr>
          <a:xfrm>
            <a:off x="228600" y="2514600"/>
            <a:ext cx="8610600" cy="353943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Speculate on how we would diagnose her physical condition today. Do you think she had arthritis? Scoliosis? Stroke damage? A slipped disk or broken back or other spinal disorder?</a:t>
            </a:r>
          </a:p>
          <a:p>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Imagine what 18 years of this disorder would mean. List three activities that would be difficult for this woman who could not stand up straight.</a:t>
            </a:r>
          </a:p>
        </p:txBody>
      </p:sp>
      <p:sp>
        <p:nvSpPr>
          <p:cNvPr id="6" name="Rectangle 5"/>
          <p:cNvSpPr/>
          <p:nvPr/>
        </p:nvSpPr>
        <p:spPr>
          <a:xfrm>
            <a:off x="152400" y="6248400"/>
            <a:ext cx="8762999"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Wake up to the needs of your community...</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10451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1752600" cy="236601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woman</a:t>
            </a:r>
          </a:p>
        </p:txBody>
      </p:sp>
      <p:sp>
        <p:nvSpPr>
          <p:cNvPr id="4" name="TextBox 3"/>
          <p:cNvSpPr txBox="1"/>
          <p:nvPr/>
        </p:nvSpPr>
        <p:spPr>
          <a:xfrm>
            <a:off x="240632" y="2209800"/>
            <a:ext cx="8610600" cy="4124206"/>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Even in this century, with its hover chairs and other technological advancements, picture yourself in her condition. What significant and meaningful task would you be unable to do?</a:t>
            </a:r>
          </a:p>
          <a:p>
            <a:endParaRPr lang="en-US" sz="10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Now, look at this woman’s disability symbolically. Is there something that has limited you for a long period of time? Is there an emotional or physical burden that has weighed you down and bent you over and made you unable to raise up? </a:t>
            </a:r>
          </a:p>
        </p:txBody>
      </p:sp>
      <p:sp>
        <p:nvSpPr>
          <p:cNvPr id="6" name="Rectangle 5"/>
          <p:cNvSpPr/>
          <p:nvPr/>
        </p:nvSpPr>
        <p:spPr>
          <a:xfrm>
            <a:off x="152400" y="6248400"/>
            <a:ext cx="8762999"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Wake up to the needs of your community...</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21014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woman</a:t>
            </a:r>
          </a:p>
        </p:txBody>
      </p:sp>
      <p:sp>
        <p:nvSpPr>
          <p:cNvPr id="4" name="TextBox 3"/>
          <p:cNvSpPr txBox="1"/>
          <p:nvPr/>
        </p:nvSpPr>
        <p:spPr>
          <a:xfrm>
            <a:off x="272715" y="2667000"/>
            <a:ext cx="8610600" cy="3046988"/>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Interaction: </a:t>
            </a:r>
            <a:r>
              <a:rPr lang="en-US" sz="2800" b="1" dirty="0" smtClean="0">
                <a:effectLst>
                  <a:outerShdw blurRad="38100" dist="38100" dir="2700000" algn="tl">
                    <a:srgbClr val="000000">
                      <a:alpha val="43137"/>
                    </a:srgbClr>
                  </a:outerShdw>
                </a:effectLst>
              </a:rPr>
              <a:t>If “Liberty” came to your church, would she feel welcomed?  How can you make your church more accommodating to people with disabilities?</a:t>
            </a:r>
          </a:p>
          <a:p>
            <a:endParaRPr lang="en-US" sz="2800" b="1" dirty="0" smtClean="0">
              <a:effectLst>
                <a:outerShdw blurRad="38100" dist="38100" dir="2700000" algn="tl">
                  <a:srgbClr val="000000">
                    <a:alpha val="43137"/>
                  </a:srgbClr>
                </a:outerShdw>
              </a:effectLst>
            </a:endParaRP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Reflection: </a:t>
            </a:r>
            <a:r>
              <a:rPr lang="en-US" sz="2800" b="1" dirty="0" smtClean="0">
                <a:effectLst>
                  <a:outerShdw blurRad="38100" dist="38100" dir="2700000" algn="tl">
                    <a:srgbClr val="000000">
                      <a:alpha val="43137"/>
                    </a:srgbClr>
                  </a:outerShdw>
                </a:effectLst>
              </a:rPr>
              <a:t>Spend time in praise of Jehovah </a:t>
            </a:r>
            <a:r>
              <a:rPr lang="en-US" sz="2800" b="1" dirty="0" err="1" smtClean="0">
                <a:effectLst>
                  <a:outerShdw blurRad="38100" dist="38100" dir="2700000" algn="tl">
                    <a:srgbClr val="000000">
                      <a:alpha val="43137"/>
                    </a:srgbClr>
                  </a:outerShdw>
                </a:effectLst>
              </a:rPr>
              <a:t>Rapha</a:t>
            </a:r>
            <a:r>
              <a:rPr lang="en-US" sz="2800" b="1" dirty="0" smtClean="0">
                <a:effectLst>
                  <a:outerShdw blurRad="38100" dist="38100" dir="2700000" algn="tl">
                    <a:srgbClr val="000000">
                      <a:alpha val="43137"/>
                    </a:srgbClr>
                  </a:outerShdw>
                </a:effectLst>
              </a:rPr>
              <a:t> (the God who heals.)</a:t>
            </a:r>
            <a:endParaRPr lang="en-US" sz="2800" b="1" dirty="0">
              <a:effectLst>
                <a:outerShdw blurRad="38100" dist="38100" dir="2700000" algn="tl">
                  <a:srgbClr val="000000">
                    <a:alpha val="43137"/>
                  </a:srgbClr>
                </a:outerShdw>
              </a:effectLst>
            </a:endParaRPr>
          </a:p>
        </p:txBody>
      </p:sp>
      <p:sp>
        <p:nvSpPr>
          <p:cNvPr id="6" name="Rectangle 5"/>
          <p:cNvSpPr/>
          <p:nvPr/>
        </p:nvSpPr>
        <p:spPr>
          <a:xfrm>
            <a:off x="152400" y="6248400"/>
            <a:ext cx="8762999"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solidFill>
                  <a:schemeClr val="tx2">
                    <a:lumMod val="50000"/>
                  </a:schemeClr>
                </a:solidFill>
                <a:effectLst>
                  <a:reflection blurRad="12700" stA="50000" endPos="50000" dist="5000" dir="5400000" sy="-100000" rotWithShape="0"/>
                </a:effectLst>
              </a:rPr>
              <a:t>Wake up to the needs of your community...</a:t>
            </a:r>
            <a:endParaRPr lang="en-US" sz="2800" b="1" cap="all" spc="0" dirty="0">
              <a:ln w="0"/>
              <a:solidFill>
                <a:schemeClr val="tx2">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37249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6000" b="-5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53" y="1"/>
            <a:ext cx="4592053" cy="685799"/>
          </a:xfrm>
          <a:noFill/>
        </p:spPr>
        <p:txBody>
          <a:bodyPr>
            <a:noAutofit/>
          </a:bodyPr>
          <a:lstStyle/>
          <a:p>
            <a:pPr algn="l"/>
            <a:r>
              <a:rPr lang="en-US" b="1" dirty="0" smtClean="0">
                <a:effectLst>
                  <a:outerShdw blurRad="38100" dist="38100" dir="2700000" algn="tl">
                    <a:srgbClr val="000000">
                      <a:alpha val="43137"/>
                    </a:srgbClr>
                  </a:outerShdw>
                </a:effectLst>
                <a:latin typeface="Freestyle Script" pitchFamily="66" charset="0"/>
              </a:rPr>
              <a:t>“My Name is Liberty”</a:t>
            </a:r>
            <a:endParaRPr lang="en-US" b="1" dirty="0">
              <a:effectLst>
                <a:outerShdw blurRad="38100" dist="38100" dir="2700000" algn="tl">
                  <a:srgbClr val="000000">
                    <a:alpha val="43137"/>
                  </a:srgbClr>
                </a:outerShdw>
              </a:effectLst>
              <a:latin typeface="Freestyle Script"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2029178" cy="2739390"/>
          </a:xfrm>
          <a:prstGeom prst="rect">
            <a:avLst/>
          </a:prstGeom>
        </p:spPr>
      </p:pic>
      <p:sp>
        <p:nvSpPr>
          <p:cNvPr id="3" name="TextBox 2"/>
          <p:cNvSpPr txBox="1"/>
          <p:nvPr/>
        </p:nvSpPr>
        <p:spPr>
          <a:xfrm>
            <a:off x="1447800" y="1143000"/>
            <a:ext cx="4267200" cy="830997"/>
          </a:xfrm>
          <a:prstGeom prst="rect">
            <a:avLst/>
          </a:prstGeom>
          <a:noFill/>
        </p:spPr>
        <p:txBody>
          <a:bodyPr wrap="square" rtlCol="0">
            <a:spAutoFit/>
          </a:bodyPr>
          <a:lstStyle/>
          <a:p>
            <a:pPr algn="ctr"/>
            <a:r>
              <a:rPr lang="en-US" sz="4800" dirty="0">
                <a:latin typeface="Copperplate Gothic Bold" pitchFamily="34" charset="0"/>
              </a:rPr>
              <a:t>the </a:t>
            </a:r>
            <a:r>
              <a:rPr lang="en-US" sz="4800" dirty="0" smtClean="0">
                <a:latin typeface="Copperplate Gothic Bold" pitchFamily="34" charset="0"/>
              </a:rPr>
              <a:t>savior</a:t>
            </a:r>
            <a:endParaRPr lang="en-US" sz="4800" dirty="0">
              <a:latin typeface="Copperplate Gothic Bold" pitchFamily="34" charset="0"/>
            </a:endParaRPr>
          </a:p>
        </p:txBody>
      </p:sp>
      <p:sp>
        <p:nvSpPr>
          <p:cNvPr id="4" name="TextBox 3"/>
          <p:cNvSpPr txBox="1"/>
          <p:nvPr/>
        </p:nvSpPr>
        <p:spPr>
          <a:xfrm>
            <a:off x="228600" y="2514600"/>
            <a:ext cx="8610600" cy="3477875"/>
          </a:xfrm>
          <a:prstGeom prst="rect">
            <a:avLst/>
          </a:prstGeom>
          <a:noFill/>
        </p:spPr>
        <p:txBody>
          <a:bodyPr wrap="square" rtlCol="0">
            <a:spAutoFit/>
          </a:bodyPr>
          <a:lstStyle/>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Verse: </a:t>
            </a:r>
            <a:r>
              <a:rPr lang="en-US" sz="2800" b="1" dirty="0" smtClean="0">
                <a:effectLst>
                  <a:outerShdw blurRad="38100" dist="38100" dir="2700000" algn="tl">
                    <a:srgbClr val="000000">
                      <a:alpha val="43137"/>
                    </a:srgbClr>
                  </a:outerShdw>
                </a:effectLst>
              </a:rPr>
              <a:t>“And when Jesus saw her, he called her to him, and said unto her, Woman, thou art loosed from </a:t>
            </a:r>
            <a:r>
              <a:rPr lang="en-US" sz="2800" b="1" dirty="0" err="1" smtClean="0">
                <a:effectLst>
                  <a:outerShdw blurRad="38100" dist="38100" dir="2700000" algn="tl">
                    <a:srgbClr val="000000">
                      <a:alpha val="43137"/>
                    </a:srgbClr>
                  </a:outerShdw>
                </a:effectLst>
              </a:rPr>
              <a:t>thine</a:t>
            </a:r>
            <a:r>
              <a:rPr lang="en-US" sz="2800" b="1" dirty="0" smtClean="0">
                <a:effectLst>
                  <a:outerShdw blurRad="38100" dist="38100" dir="2700000" algn="tl">
                    <a:srgbClr val="000000">
                      <a:alpha val="43137"/>
                    </a:srgbClr>
                  </a:outerShdw>
                </a:effectLst>
              </a:rPr>
              <a:t> infirmity”  (Luke 13:12).</a:t>
            </a:r>
          </a:p>
          <a:p>
            <a:endParaRPr lang="en-US" sz="2800" b="1" dirty="0">
              <a:effectLst>
                <a:outerShdw blurRad="38100" dist="38100" dir="2700000" algn="tl">
                  <a:srgbClr val="000000">
                    <a:alpha val="43137"/>
                  </a:srgbClr>
                </a:outerShdw>
              </a:effectLst>
            </a:endParaRPr>
          </a:p>
          <a:p>
            <a:r>
              <a:rPr lang="en-US" sz="4000" b="1" dirty="0" smtClean="0">
                <a:ln w="3175">
                  <a:solidFill>
                    <a:schemeClr val="tx1"/>
                  </a:solidFill>
                </a:ln>
                <a:solidFill>
                  <a:schemeClr val="accent5">
                    <a:lumMod val="60000"/>
                    <a:lumOff val="40000"/>
                  </a:schemeClr>
                </a:solidFill>
                <a:effectLst>
                  <a:outerShdw blurRad="38100" dist="38100" dir="2700000" algn="tl">
                    <a:srgbClr val="000000">
                      <a:alpha val="43137"/>
                    </a:srgbClr>
                  </a:outerShdw>
                </a:effectLst>
                <a:latin typeface="Aparajita" pitchFamily="34" charset="0"/>
                <a:cs typeface="Aparajita" pitchFamily="34" charset="0"/>
              </a:rPr>
              <a:t>Key Thought: </a:t>
            </a:r>
            <a:r>
              <a:rPr lang="en-US" sz="2800" b="1" dirty="0" smtClean="0">
                <a:effectLst>
                  <a:outerShdw blurRad="38100" dist="38100" dir="2700000" algn="tl">
                    <a:srgbClr val="000000">
                      <a:alpha val="43137"/>
                    </a:srgbClr>
                  </a:outerShdw>
                </a:effectLst>
              </a:rPr>
              <a:t>Jesus—powerful and caring—sees beyond our problems, speaks into our situation, and reaches out to meet our needs.</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932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1687</Words>
  <Application>Microsoft Office PowerPoint</Application>
  <PresentationFormat>On-screen Show (4:3)</PresentationFormat>
  <Paragraphs>160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Treasure Fall Series Study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lpstr>“My Name is Liberty”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 Fall Series Study</dc:title>
  <dc:creator>Julia</dc:creator>
  <cp:lastModifiedBy>Julia</cp:lastModifiedBy>
  <cp:revision>25</cp:revision>
  <dcterms:created xsi:type="dcterms:W3CDTF">2013-09-01T03:09:27Z</dcterms:created>
  <dcterms:modified xsi:type="dcterms:W3CDTF">2013-09-01T04:50:38Z</dcterms:modified>
</cp:coreProperties>
</file>