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62" r:id="rId4"/>
    <p:sldId id="258" r:id="rId5"/>
    <p:sldId id="259" r:id="rId6"/>
    <p:sldId id="260" r:id="rId7"/>
    <p:sldId id="261" r:id="rId8"/>
    <p:sldId id="263" r:id="rId9"/>
    <p:sldId id="269" r:id="rId10"/>
    <p:sldId id="264" r:id="rId11"/>
    <p:sldId id="265" r:id="rId12"/>
    <p:sldId id="266" r:id="rId13"/>
    <p:sldId id="267" r:id="rId14"/>
    <p:sldId id="268"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DF357"/>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2" d="100"/>
          <a:sy n="152" d="100"/>
        </p:scale>
        <p:origin x="-120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53527B-721D-4BAE-899D-9BAE41A26F40}"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480602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3527B-721D-4BAE-899D-9BAE41A26F40}"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219911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3527B-721D-4BAE-899D-9BAE41A26F40}"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044695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3527B-721D-4BAE-899D-9BAE41A26F40}"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800978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3527B-721D-4BAE-899D-9BAE41A26F40}"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4575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3527B-721D-4BAE-899D-9BAE41A26F40}"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459134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3527B-721D-4BAE-899D-9BAE41A26F40}" type="datetimeFigureOut">
              <a:rPr lang="en-US" smtClean="0"/>
              <a:pPr/>
              <a:t>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44224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3527B-721D-4BAE-899D-9BAE41A26F40}" type="datetimeFigureOut">
              <a:rPr lang="en-US" smtClean="0"/>
              <a:pPr/>
              <a:t>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94820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3527B-721D-4BAE-899D-9BAE41A26F40}" type="datetimeFigureOut">
              <a:rPr lang="en-US" smtClean="0"/>
              <a:pPr/>
              <a:t>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540022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3527B-721D-4BAE-899D-9BAE41A26F40}"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918262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3527B-721D-4BAE-899D-9BAE41A26F40}"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77027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3527B-721D-4BAE-899D-9BAE41A26F40}" type="datetimeFigureOut">
              <a:rPr lang="en-US" smtClean="0"/>
              <a:pPr/>
              <a:t>12/1/13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60446-AE02-46DA-8152-C812B40C08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8746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87975"/>
            <a:ext cx="7772400" cy="1470025"/>
          </a:xfrm>
        </p:spPr>
        <p:txBody>
          <a:bodyPr/>
          <a:lstStyle/>
          <a:p>
            <a:r>
              <a:rPr lang="en-US" b="1" dirty="0" smtClean="0">
                <a:effectLst>
                  <a:outerShdw blurRad="38100" dist="38100" dir="2700000" algn="tl">
                    <a:srgbClr val="000000">
                      <a:alpha val="43137"/>
                    </a:srgbClr>
                  </a:outerShdw>
                </a:effectLst>
                <a:latin typeface="Lucida Handwriting" pitchFamily="66" charset="0"/>
              </a:rPr>
              <a:t>My Name is Favor </a:t>
            </a:r>
            <a:r>
              <a:rPr lang="en-US" sz="1600" b="1" dirty="0" smtClean="0">
                <a:effectLst>
                  <a:outerShdw blurRad="38100" dist="38100" dir="2700000" algn="tl">
                    <a:srgbClr val="000000">
                      <a:alpha val="43137"/>
                    </a:srgbClr>
                  </a:outerShdw>
                </a:effectLst>
                <a:latin typeface="Lucida Handwriting" pitchFamily="66" charset="0"/>
              </a:rPr>
              <a:t>by Emily </a:t>
            </a:r>
            <a:r>
              <a:rPr lang="en-US" sz="1600" b="1" dirty="0" err="1" smtClean="0">
                <a:effectLst>
                  <a:outerShdw blurRad="38100" dist="38100" dir="2700000" algn="tl">
                    <a:srgbClr val="000000">
                      <a:alpha val="43137"/>
                    </a:srgbClr>
                  </a:outerShdw>
                </a:effectLst>
                <a:latin typeface="Lucida Handwriting" pitchFamily="66" charset="0"/>
              </a:rPr>
              <a:t>Frady</a:t>
            </a:r>
            <a:endParaRPr lang="en-US" sz="1600" b="1" dirty="0">
              <a:effectLst>
                <a:outerShdw blurRad="38100" dist="38100" dir="2700000" algn="tl">
                  <a:srgbClr val="000000">
                    <a:alpha val="43137"/>
                  </a:srgbClr>
                </a:outerShdw>
              </a:effectLst>
              <a:latin typeface="Lucida Handwriting" pitchFamily="66" charset="0"/>
            </a:endParaRPr>
          </a:p>
        </p:txBody>
      </p:sp>
      <p:sp>
        <p:nvSpPr>
          <p:cNvPr id="3" name="Subtitle 2"/>
          <p:cNvSpPr>
            <a:spLocks noGrp="1"/>
          </p:cNvSpPr>
          <p:nvPr>
            <p:ph type="subTitle" idx="1"/>
          </p:nvPr>
        </p:nvSpPr>
        <p:spPr>
          <a:xfrm>
            <a:off x="3276600" y="228600"/>
            <a:ext cx="6400800" cy="826168"/>
          </a:xfrm>
        </p:spPr>
        <p:txBody>
          <a:bodyPr/>
          <a:lstStyle/>
          <a:p>
            <a:r>
              <a:rPr lang="en-US" b="1" dirty="0" smtClean="0">
                <a:solidFill>
                  <a:schemeClr val="bg1"/>
                </a:solidFill>
                <a:effectLst>
                  <a:outerShdw blurRad="38100" dist="38100" dir="2700000" algn="tl">
                    <a:srgbClr val="000000">
                      <a:alpha val="43137"/>
                    </a:srgbClr>
                  </a:outerShdw>
                </a:effectLst>
              </a:rPr>
              <a:t>December Study</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8532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438400"/>
            <a:ext cx="8839200" cy="3477875"/>
          </a:xfrm>
          <a:prstGeom prst="rect">
            <a:avLst/>
          </a:prstGeom>
          <a:noFill/>
        </p:spPr>
        <p:txBody>
          <a:bodyPr wrap="square" rtlCol="0">
            <a:spAutoFit/>
          </a:bodyPr>
          <a:lstStyle/>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family tree</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song</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familiarity with the Word</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humility</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heart</a:t>
            </a:r>
            <a:endParaRPr lang="en-US" sz="44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heart of humility</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312306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317009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Introduction: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Read Luke 1:46-55; Proverbs 4:23; Matthew 15:18.</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Exploration: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According to Proverbs 4:23, how do we keep our hearts?</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870603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4401205"/>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In relation to Matthew 15:18, why is it so important to keep our hearts?</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Think about and list some of the instances of God’s faithfulness Mary was recalling from the Old Testament in Luke 1:50-55.</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564670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14300" y="1676400"/>
            <a:ext cx="8839200" cy="4585871"/>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Interaction: </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God had been silent for a period of 400 years before Jesus came. But Mary still held to His faithfulness and believed the promises she’d heard from the Old Testament. Why is it so easy for us to forget God’s faithfulness in a day when He is not silent, but living and moving in our lives?</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12602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96516" y="1905000"/>
            <a:ext cx="8839200" cy="317009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Reflection: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Ask for the discipline to take time to study His Word. Thank God that everyday is a new day to grow closer to Him in humility through prayer and His Word.</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049399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06542" y="2209800"/>
            <a:ext cx="8839200" cy="4401205"/>
          </a:xfrm>
          <a:prstGeom prst="rect">
            <a:avLst/>
          </a:prstGeom>
          <a:noFill/>
        </p:spPr>
        <p:txBody>
          <a:bodyPr wrap="square" rtlCol="0">
            <a:spAutoFit/>
          </a:bodyPr>
          <a:lstStyle/>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Verse: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“His mother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saith</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unto the servants, Whatsoever he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saith</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unto you, do it” (John 2:5).</a:t>
            </a: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Thought: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As we, in faith,  acknowledge the Son as our Savior, He entrusts us with eternal life and extends to us His favor.</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the son as savior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060754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438400"/>
            <a:ext cx="8839200" cy="2123658"/>
          </a:xfrm>
          <a:prstGeom prst="rect">
            <a:avLst/>
          </a:prstGeom>
          <a:noFill/>
        </p:spPr>
        <p:txBody>
          <a:bodyPr wrap="square" rtlCol="0">
            <a:spAutoFit/>
          </a:bodyPr>
          <a:lstStyle/>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 becoming a parent</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Jesus the son</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Jesus the Savior</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the son as savior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02757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3785652"/>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Introduction: </a:t>
            </a:r>
            <a:r>
              <a:rPr lang="fi-FI" sz="4000" b="1" dirty="0" smtClean="0">
                <a:effectLst>
                  <a:outerShdw blurRad="38100" dist="38100" dir="2700000" algn="tl">
                    <a:srgbClr val="000000">
                      <a:alpha val="43137"/>
                    </a:srgbClr>
                  </a:outerShdw>
                </a:effectLst>
                <a:latin typeface="Times New Roman" pitchFamily="18" charset="0"/>
                <a:cs typeface="Times New Roman" pitchFamily="18" charset="0"/>
              </a:rPr>
              <a:t>Read Luke 2:1-12; John 10:22-39; Luke 21:17: Joshua 1:9.</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Exploration: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John 10:22-30 records Jesus’ words. Whom does He say will only see His works and miracles?</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802173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1237721"/>
            <a:ext cx="8839200" cy="5632311"/>
          </a:xfrm>
          <a:prstGeom prst="rect">
            <a:avLst/>
          </a:prstGeom>
          <a:noFill/>
        </p:spPr>
        <p:txBody>
          <a:bodyPr wrap="square" rtlCol="0">
            <a:spAutoFit/>
          </a:bodyPr>
          <a:lstStyle/>
          <a:p>
            <a:pPr marL="571500" indent="-571500">
              <a:buFont typeface="Arial" pitchFamily="34" charset="0"/>
              <a:buChar cha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How many times in this passage does Jesus claim God as His Father?</a:t>
            </a:r>
          </a:p>
          <a:p>
            <a:pPr marL="571500" indent="-571500">
              <a:buFont typeface="Arial" pitchFamily="34" charset="0"/>
              <a:buChar char="•"/>
            </a:pPr>
            <a:endParaRPr lang="en-US"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buFont typeface="Arial" pitchFamily="34" charset="0"/>
              <a:buChar cha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What do these claims cause in verses 31-39?</a:t>
            </a:r>
          </a:p>
          <a:p>
            <a:pPr marL="571500" indent="-571500">
              <a:buFont typeface="Arial" pitchFamily="34" charset="0"/>
              <a:buChar char="•"/>
            </a:pPr>
            <a:endParaRPr lang="en-US" sz="3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571500" indent="-571500">
              <a:buFont typeface="Arial" pitchFamily="34" charset="0"/>
              <a:buChar cha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Knowing we could face this same reaction (Luke 21:7), what promises of God do we find in Joshua 1:9 to claim when our efforts become difficult?</a:t>
            </a: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88598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52400" y="1447800"/>
            <a:ext cx="8839200" cy="5078313"/>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Interaction: </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In Mere Christianity, C. S. Lewis discusses Jesus’ claims as God. Lewis writes that if He were not God (like many in our world want to claim) and only a mortal man, then His claims to be the Messiah would make Him a lunatic—not a great prophet or a great man.  Why do so many people want to just leave Him at a “great man” and not Savior?</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339985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06542" y="2209800"/>
            <a:ext cx="8839200" cy="4401205"/>
          </a:xfrm>
          <a:prstGeom prst="rect">
            <a:avLst/>
          </a:prstGeom>
          <a:noFill/>
        </p:spPr>
        <p:txBody>
          <a:bodyPr wrap="square" rtlCol="0">
            <a:spAutoFit/>
          </a:bodyPr>
          <a:lstStyle/>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Verse: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And Mary said, Behold the handmaid of the Lord; be it unto me according to thy word. And the angel departed from her” (Luke 1:38).</a:t>
            </a:r>
          </a:p>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Thought: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God entrusts us with His work as we surrender our wills and lives to His control.</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will to surrender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630656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96516" y="1905000"/>
            <a:ext cx="8839200" cy="4401205"/>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Reflection: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The name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Adonai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means Lord. Even if we have accepted Jesus as Savior, are there areas and  circumstances in which we hesitate or refuse to let go and allow Him to be Lord? Ask God to reveal any area of life where Jesus is not Lord.</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071444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06542" y="2209800"/>
            <a:ext cx="8839200" cy="5016758"/>
          </a:xfrm>
          <a:prstGeom prst="rect">
            <a:avLst/>
          </a:prstGeom>
          <a:noFill/>
        </p:spPr>
        <p:txBody>
          <a:bodyPr wrap="square" rtlCol="0">
            <a:spAutoFit/>
          </a:bodyPr>
          <a:lstStyle/>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Verse: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For whosoever shall do the will of my Father which is in heaven, the same is my brother, and sister, and mother” (Matthew 12:50).</a:t>
            </a: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Thought: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As we follow Christ through obedience, He counts us as family and entrusts us with blessings.</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38499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Blessed through obedience</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096461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438400"/>
            <a:ext cx="8839200" cy="2800767"/>
          </a:xfrm>
          <a:prstGeom prst="rect">
            <a:avLst/>
          </a:prstGeom>
          <a:noFill/>
        </p:spPr>
        <p:txBody>
          <a:bodyPr wrap="square" rtlCol="0">
            <a:spAutoFit/>
          </a:bodyPr>
          <a:lstStyle/>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 was blessed</a:t>
            </a:r>
          </a:p>
          <a:p>
            <a:pPr marL="1028700" lvl="1" indent="-571500">
              <a:buFont typeface="Wingdings" pitchFamily="2" charset="2"/>
              <a:buChar char="ü"/>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We are blessed</a:t>
            </a:r>
          </a:p>
          <a:p>
            <a:pPr marL="571500" indent="-571500">
              <a:buFont typeface="Arial" pitchFamily="34" charset="0"/>
              <a:buChar char="•"/>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 had the privilege</a:t>
            </a:r>
          </a:p>
          <a:p>
            <a:pPr marL="1028700" lvl="1" indent="-571500">
              <a:buFont typeface="Wingdings" pitchFamily="2" charset="2"/>
              <a:buChar char="ü"/>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We know the same privileges</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38499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Blessed through obedience</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33047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3785652"/>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Introduction: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Read Revelation 19:9-10; Luke 1:48; Leviticus 20:26; Galatians 5:22-23; 1 John 4:11-13; James 1:27.</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Exploration: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What does Leviticus 20:26 say about our position as His children?</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755470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4401205"/>
          </a:xfrm>
          <a:prstGeom prst="rect">
            <a:avLst/>
          </a:prstGeom>
          <a:noFill/>
        </p:spPr>
        <p:txBody>
          <a:bodyPr wrap="square" rtlCol="0">
            <a:spAutoFit/>
          </a:bodyPr>
          <a:lstStyle/>
          <a:p>
            <a:pPr marL="571500" indent="-571500">
              <a:buFont typeface="Arial" pitchFamily="34" charset="0"/>
              <a:buChar cha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According to these verses, how do others know of our obedience to God and love for His Son?</a:t>
            </a:r>
          </a:p>
          <a:p>
            <a:pPr marL="571500" indent="-571500">
              <a:buFont typeface="Arial" pitchFamily="34" charset="0"/>
              <a:buChar cha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Galatians 5:22-23</a:t>
            </a:r>
          </a:p>
          <a:p>
            <a:pPr marL="571500" indent="-571500">
              <a:buFont typeface="Arial" pitchFamily="34" charset="0"/>
              <a:buChar cha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1 John 4:11-13</a:t>
            </a:r>
          </a:p>
          <a:p>
            <a:pPr marL="571500" indent="-571500">
              <a:buFont typeface="Arial" pitchFamily="34" charset="0"/>
              <a:buChar cha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Luke 10:27</a:t>
            </a:r>
          </a:p>
          <a:p>
            <a:pPr marL="571500" indent="-571500">
              <a:buFont typeface="Arial" pitchFamily="34" charset="0"/>
              <a:buChar cha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James 1:27</a:t>
            </a: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925952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686183"/>
            <a:ext cx="8839200" cy="2308324"/>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Interaction: </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What might our lives look like if we allow the Living God to reign in us and seek to love the Lord with all our heart, soul, strength and mind (Luke 10:27)?</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825221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96516" y="1905000"/>
            <a:ext cx="8839200" cy="4401205"/>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Reflection: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Nothing can be done within us without Love Himself living in our hearts (1 Corinthians 13). Dwell on this name for Christ and thank God for the opportunity to know Him more everyday through His Son and the Holy Spirit.</a:t>
            </a:r>
          </a:p>
        </p:txBody>
      </p:sp>
      <p:grpSp>
        <p:nvGrpSpPr>
          <p:cNvPr id="4" name="Group 3"/>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089655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438400"/>
            <a:ext cx="8839200" cy="4154984"/>
          </a:xfrm>
          <a:prstGeom prst="rect">
            <a:avLst/>
          </a:prstGeom>
          <a:noFill/>
        </p:spPr>
        <p:txBody>
          <a:bodyPr wrap="square" rtlCol="0">
            <a:spAutoFit/>
          </a:bodyPr>
          <a:lstStyle/>
          <a:p>
            <a:pPr marL="400050" indent="-400050">
              <a:buFont typeface="+mj-lt"/>
              <a:buAutoNum type="romanUcPeriod"/>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God showed Mary favor</a:t>
            </a:r>
          </a:p>
          <a:p>
            <a:pPr marL="1200150" lvl="1" indent="-742950">
              <a:buFont typeface="+mj-lt"/>
              <a:buAutoNum type="alphaUcPeriod"/>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 had to surrender herself</a:t>
            </a:r>
          </a:p>
          <a:p>
            <a:pPr marL="1200150" lvl="1" indent="-742950">
              <a:buFont typeface="+mj-lt"/>
              <a:buAutoNum type="alphaUcPeriod"/>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Mary’s decision left her open to imminent danger</a:t>
            </a:r>
          </a:p>
          <a:p>
            <a:pPr marL="1200150" lvl="1" indent="-742950">
              <a:buFont typeface="+mj-lt"/>
              <a:buAutoNum type="alphaUcPeriod"/>
            </a:pP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God entrusted her with an extremely important task</a:t>
            </a:r>
            <a:endParaRPr lang="en-US" sz="44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will to surrender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183037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4401205"/>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Introduction: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Read Luke 1:38; James 4:7; James 4:10; Matthew 11:29; 1 Corinthians 6:19-20.</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Exploration: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According to James 4:7 and 4:10, what promises can we claim in submitting to God?</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5" name="TextBox 4"/>
          <p:cNvSpPr txBox="1"/>
          <p:nvPr/>
        </p:nvSpPr>
        <p:spPr>
          <a:xfrm>
            <a:off x="1812758" y="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will to surrender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102647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8600" y="2286000"/>
            <a:ext cx="8839200" cy="4401205"/>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We live in a culture that screams, “Do what you want! It’s your body.” What does 1 Corinthians 6:19-20 say about that mindset?</a:t>
            </a:r>
          </a:p>
          <a:p>
            <a:endParaRPr lang="en-US" sz="40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How can we practically surrender even our bodies to God?</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5" name="TextBox 4"/>
          <p:cNvSpPr txBox="1"/>
          <p:nvPr/>
        </p:nvSpPr>
        <p:spPr>
          <a:xfrm>
            <a:off x="1812758" y="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will to surrender</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444897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96516" y="1447800"/>
            <a:ext cx="8839200" cy="513986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Interaction: </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Read Matthew 11:29 and consider this question. How do we take God’s yoke upon ourselves? God’s plan promises a lighter load, so why do we (especially as women) persistently insist on carrying out our own wills? Is it always easy to leave our wills or burdens at Jesus’ feet? Are we guilty of trying to pick up our own yokes again?</a:t>
            </a:r>
          </a:p>
        </p:txBody>
      </p:sp>
      <p:grpSp>
        <p:nvGrpSpPr>
          <p:cNvPr id="8" name="Group 7"/>
          <p:cNvGrpSpPr/>
          <p:nvPr/>
        </p:nvGrpSpPr>
        <p:grpSpPr>
          <a:xfrm>
            <a:off x="2286000" y="124326"/>
            <a:ext cx="4953000" cy="838200"/>
            <a:chOff x="2286000" y="124326"/>
            <a:chExt cx="4953000" cy="838200"/>
          </a:xfrm>
        </p:grpSpPr>
        <p:sp>
          <p:nvSpPr>
            <p:cNvPr id="6" name="Flowchart: Predefined Process 5"/>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030549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96516" y="1905000"/>
            <a:ext cx="8839200" cy="317009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Reflection: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Take time, asking God to reveal anything not surrendered to His power. Lay it at His feet; then, ask Him to help you leave it at His feet, knowing He will provide.</a:t>
            </a:r>
          </a:p>
        </p:txBody>
      </p:sp>
      <p:grpSp>
        <p:nvGrpSpPr>
          <p:cNvPr id="6" name="Group 5"/>
          <p:cNvGrpSpPr/>
          <p:nvPr/>
        </p:nvGrpSpPr>
        <p:grpSpPr>
          <a:xfrm>
            <a:off x="2286000" y="124326"/>
            <a:ext cx="4953000" cy="838200"/>
            <a:chOff x="2286000" y="124326"/>
            <a:chExt cx="4953000" cy="838200"/>
          </a:xfrm>
        </p:grpSpPr>
        <p:sp>
          <p:nvSpPr>
            <p:cNvPr id="7" name="Flowchart: Predefined Process 6"/>
            <p:cNvSpPr/>
            <p:nvPr/>
          </p:nvSpPr>
          <p:spPr>
            <a:xfrm>
              <a:off x="2286000" y="124326"/>
              <a:ext cx="4953000" cy="838200"/>
            </a:xfrm>
            <a:prstGeom prst="flowChartPredefinedProcess">
              <a:avLst/>
            </a:prstGeom>
            <a:solidFill>
              <a:schemeClr val="accent6">
                <a:lumMod val="75000"/>
              </a:schemeClr>
            </a:solidFill>
            <a:ln cap="rnd" cmpd="sng">
              <a:gradFill>
                <a:gsLst>
                  <a:gs pos="0">
                    <a:schemeClr val="accent6">
                      <a:lumMod val="50000"/>
                    </a:schemeClr>
                  </a:gs>
                  <a:gs pos="50000">
                    <a:schemeClr val="accent6">
                      <a:lumMod val="75000"/>
                    </a:schemeClr>
                  </a:gs>
                  <a:gs pos="100000">
                    <a:schemeClr val="accent6">
                      <a:lumMod val="60000"/>
                      <a:lumOff val="40000"/>
                    </a:schemeClr>
                  </a:gs>
                </a:gsLst>
                <a:lin ang="5400000" scaled="0"/>
              </a:gradFill>
            </a:ln>
            <a:effectLst>
              <a:glow rad="101600">
                <a:schemeClr val="accent6">
                  <a:lumMod val="50000"/>
                  <a:alpha val="40000"/>
                </a:schemeClr>
              </a:glow>
              <a:outerShdw blurRad="50800" dist="38100" algn="l" rotWithShape="0">
                <a:schemeClr val="accent6">
                  <a:lumMod val="50000"/>
                  <a:alpha val="40000"/>
                </a:schemeClr>
              </a:outerShdw>
              <a:reflection blurRad="6350" stA="50000" endA="300" endPos="55000" dir="5400000" sy="-100000" algn="bl" rotWithShape="0"/>
            </a:effectLst>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0" y="223952"/>
              <a:ext cx="35052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Engravers MT" pitchFamily="18" charset="0"/>
                </a:rPr>
                <a:t>He knows my name</a:t>
              </a:r>
              <a:endParaRPr lang="en-US" b="1" dirty="0">
                <a:effectLst>
                  <a:outerShdw blurRad="38100" dist="38100" dir="2700000" algn="tl">
                    <a:srgbClr val="000000">
                      <a:alpha val="43137"/>
                    </a:srgbClr>
                  </a:outerShdw>
                </a:effectLst>
                <a:latin typeface="Engravers MT" pitchFamily="18"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839884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06542" y="2209800"/>
            <a:ext cx="8839200" cy="4401205"/>
          </a:xfrm>
          <a:prstGeom prst="rect">
            <a:avLst/>
          </a:prstGeom>
          <a:noFill/>
        </p:spPr>
        <p:txBody>
          <a:bodyPr wrap="square" rtlCol="0">
            <a:spAutoFit/>
          </a:bodyPr>
          <a:lstStyle/>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Verse: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“And Mary said, My soul doth magnify the Lord, and my spirit hath rejoiced in God my </a:t>
            </a:r>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Saviour</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 For he hath regarded the low estate of his handmaiden:  for, behold, from henceforth all generations shall call me blessed” (Luke 1:46-48).</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heart of humility</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5653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17000">
              <a:srgbClr val="DDF357"/>
            </a:gs>
            <a:gs pos="10000">
              <a:schemeClr val="accent3">
                <a:lumMod val="50000"/>
              </a:schemeClr>
            </a:gs>
            <a:gs pos="29000">
              <a:srgbClr val="BD922A"/>
            </a:gs>
            <a:gs pos="45000">
              <a:srgbClr val="BD922A"/>
            </a:gs>
            <a:gs pos="63000">
              <a:srgbClr val="FBE4AE"/>
            </a:gs>
            <a:gs pos="67000">
              <a:srgbClr val="BD922A"/>
            </a:gs>
            <a:gs pos="69000">
              <a:srgbClr val="835E17"/>
            </a:gs>
            <a:gs pos="82001">
              <a:srgbClr val="A28949"/>
            </a:gs>
            <a:gs pos="100000">
              <a:srgbClr val="FAE3B7"/>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06542" y="2209800"/>
            <a:ext cx="8839200" cy="2554545"/>
          </a:xfrm>
          <a:prstGeom prst="rect">
            <a:avLst/>
          </a:prstGeom>
          <a:noFill/>
        </p:spPr>
        <p:txBody>
          <a:bodyPr wrap="square" rtlCol="0">
            <a:spAutoFit/>
          </a:bodyPr>
          <a:lstStyle/>
          <a:p>
            <a:r>
              <a:rPr lang="en-US" sz="40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Key Thought: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As we humble our hearts before the Lord, He entrusts us with the display of His splendor and beauty to a watching world.</a:t>
            </a:r>
          </a:p>
        </p:txBody>
      </p:sp>
      <p:pic>
        <p:nvPicPr>
          <p:cNvPr id="3" name="Picture 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0"/>
            <a:ext cx="3048000" cy="2286000"/>
          </a:xfrm>
          <a:prstGeom prst="rect">
            <a:avLst/>
          </a:prstGeom>
        </p:spPr>
      </p:pic>
      <p:sp>
        <p:nvSpPr>
          <p:cNvPr id="4" name="TextBox 3"/>
          <p:cNvSpPr txBox="1"/>
          <p:nvPr/>
        </p:nvSpPr>
        <p:spPr>
          <a:xfrm>
            <a:off x="1828800" y="76200"/>
            <a:ext cx="4191000" cy="1107996"/>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My Name is Favor</a:t>
            </a:r>
          </a:p>
          <a:p>
            <a:pPr lvl="0" algn="ctr"/>
            <a:r>
              <a:rPr lang="en-US" b="1" dirty="0" smtClean="0">
                <a:solidFill>
                  <a:prstClr val="black"/>
                </a:solidFill>
                <a:effectLst>
                  <a:outerShdw blurRad="38100" dist="38100" dir="2700000" algn="tl">
                    <a:srgbClr val="000000">
                      <a:alpha val="43137"/>
                    </a:srgbClr>
                  </a:outerShdw>
                </a:effectLst>
                <a:latin typeface="Engravers MT" pitchFamily="18" charset="0"/>
              </a:rPr>
              <a:t>A heart of humility</a:t>
            </a:r>
            <a:endParaRPr lang="en-US" b="1" i="1" dirty="0">
              <a:solidFill>
                <a:prstClr val="black"/>
              </a:solidFill>
              <a:effectLst>
                <a:outerShdw blurRad="38100" dist="38100" dir="2700000" algn="tl">
                  <a:srgbClr val="000000">
                    <a:alpha val="43137"/>
                  </a:srgbClr>
                </a:outerShdw>
              </a:effectLst>
              <a:latin typeface="Engravers MT" pitchFamily="18" charset="0"/>
            </a:endParaRPr>
          </a:p>
          <a:p>
            <a:pPr algn="ct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088697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1293</Words>
  <Application>Microsoft Macintosh PowerPoint</Application>
  <PresentationFormat>On-screen Show (4:3)</PresentationFormat>
  <Paragraphs>98</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My Name is Favor by Emily Frady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Name is Favor by Emily Frady</dc:title>
  <dc:creator>Julia</dc:creator>
  <cp:lastModifiedBy>Sarah Fletcher</cp:lastModifiedBy>
  <cp:revision>15</cp:revision>
  <dcterms:created xsi:type="dcterms:W3CDTF">2013-12-01T15:08:43Z</dcterms:created>
  <dcterms:modified xsi:type="dcterms:W3CDTF">2013-12-01T15:13:19Z</dcterms:modified>
</cp:coreProperties>
</file>