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3.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png" ContentType="image/png"/>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s/slide19.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66" r:id="rId18"/>
    <p:sldId id="273" r:id="rId19"/>
    <p:sldId id="274" r:id="rId20"/>
    <p:sldId id="275" r:id="rId21"/>
    <p:sldId id="276" r:id="rId22"/>
    <p:sldId id="278"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49301B"/>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52" d="100"/>
          <a:sy n="152" d="100"/>
        </p:scale>
        <p:origin x="-1200" y="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viewProps" Target="view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theme" Target="theme/theme1.xml"/><Relationship Id="rId26"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C66320-9004-4144-A138-354B227C7E9B}" type="datetimeFigureOut">
              <a:rPr lang="en-US" smtClean="0"/>
              <a:pPr/>
              <a:t>4/23/13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574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66320-9004-4144-A138-354B227C7E9B}" type="datetimeFigureOut">
              <a:rPr lang="en-US" smtClean="0"/>
              <a:pPr/>
              <a:t>4/23/13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435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66320-9004-4144-A138-354B227C7E9B}" type="datetimeFigureOut">
              <a:rPr lang="en-US" smtClean="0"/>
              <a:pPr/>
              <a:t>4/23/13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614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66320-9004-4144-A138-354B227C7E9B}" type="datetimeFigureOut">
              <a:rPr lang="en-US" smtClean="0"/>
              <a:pPr/>
              <a:t>4/23/13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019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C66320-9004-4144-A138-354B227C7E9B}" type="datetimeFigureOut">
              <a:rPr lang="en-US" smtClean="0"/>
              <a:pPr/>
              <a:t>4/23/13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967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C66320-9004-4144-A138-354B227C7E9B}" type="datetimeFigureOut">
              <a:rPr lang="en-US" smtClean="0"/>
              <a:pPr/>
              <a:t>4/23/13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355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C66320-9004-4144-A138-354B227C7E9B}" type="datetimeFigureOut">
              <a:rPr lang="en-US" smtClean="0"/>
              <a:pPr/>
              <a:t>4/23/13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490181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C66320-9004-4144-A138-354B227C7E9B}" type="datetimeFigureOut">
              <a:rPr lang="en-US" smtClean="0"/>
              <a:pPr/>
              <a:t>4/23/13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4633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66320-9004-4144-A138-354B227C7E9B}" type="datetimeFigureOut">
              <a:rPr lang="en-US" smtClean="0"/>
              <a:pPr/>
              <a:t>4/23/13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887412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66320-9004-4144-A138-354B227C7E9B}" type="datetimeFigureOut">
              <a:rPr lang="en-US" smtClean="0"/>
              <a:pPr/>
              <a:t>4/23/13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236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66320-9004-4144-A138-354B227C7E9B}" type="datetimeFigureOut">
              <a:rPr lang="en-US" smtClean="0"/>
              <a:pPr/>
              <a:t>4/23/13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072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66320-9004-4144-A138-354B227C7E9B}" type="datetimeFigureOut">
              <a:rPr lang="en-US" smtClean="0"/>
              <a:pPr/>
              <a:t>4/23/13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EFECA-9945-43EE-9676-29775AA1439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9898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6.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49058"/>
            <a:ext cx="8305800" cy="5775542"/>
          </a:xfrm>
        </p:spPr>
        <p:txBody>
          <a:bodyPr>
            <a:normAutofit/>
          </a:bodyPr>
          <a:lstStyle/>
          <a:p>
            <a:pPr algn="r"/>
            <a:r>
              <a:rPr lang="en-US" dirty="0" smtClean="0">
                <a:solidFill>
                  <a:schemeClr val="tx1"/>
                </a:solidFill>
                <a:effectLst>
                  <a:outerShdw blurRad="38100" dist="38100" dir="2700000" algn="tl">
                    <a:srgbClr val="000000">
                      <a:alpha val="43137"/>
                    </a:srgbClr>
                  </a:outerShdw>
                </a:effectLst>
              </a:rPr>
              <a:t>May Study</a:t>
            </a:r>
          </a:p>
          <a:p>
            <a:endParaRPr lang="en-US" dirty="0">
              <a:solidFill>
                <a:schemeClr val="tx1"/>
              </a:solidFill>
            </a:endParaRPr>
          </a:p>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US" dirty="0" smtClean="0">
              <a:solidFill>
                <a:schemeClr val="tx1"/>
              </a:solidFill>
            </a:endParaRPr>
          </a:p>
          <a:p>
            <a:pPr algn="l"/>
            <a:r>
              <a:rPr lang="en-US" dirty="0" smtClean="0">
                <a:solidFill>
                  <a:schemeClr val="tx1"/>
                </a:solidFill>
                <a:effectLst>
                  <a:outerShdw blurRad="38100" dist="38100" dir="2700000" algn="tl">
                    <a:srgbClr val="000000">
                      <a:alpha val="43137"/>
                    </a:srgbClr>
                  </a:outerShdw>
                </a:effectLst>
              </a:rPr>
              <a:t>By Lynette Morgan</a:t>
            </a:r>
            <a:endParaRPr lang="en-US" dirty="0">
              <a:solidFill>
                <a:schemeClr val="tx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981200" y="152400"/>
            <a:ext cx="5576796" cy="8872176"/>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957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 fill="hold"/>
                                        <p:tgtEl>
                                          <p:spTgt spid="4"/>
                                        </p:tgtEl>
                                        <p:attrNameLst>
                                          <p:attrName>ppt_w</p:attrName>
                                        </p:attrNameLst>
                                      </p:cBhvr>
                                      <p:tavLst>
                                        <p:tav tm="0">
                                          <p:val>
                                            <p:fltVal val="0"/>
                                          </p:val>
                                        </p:tav>
                                        <p:tav tm="100000">
                                          <p:val>
                                            <p:strVal val="#ppt_w"/>
                                          </p:val>
                                        </p:tav>
                                      </p:tavLst>
                                    </p:anim>
                                    <p:anim calcmode="lin" valueType="num">
                                      <p:cBhvr>
                                        <p:cTn id="8" dur="1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500"/>
                            </p:stCondLst>
                            <p:childTnLst>
                              <p:par>
                                <p:cTn id="15" presetID="2" presetClass="entr" presetSubtype="4" fill="hold" nodeType="after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3192" y="2667000"/>
            <a:ext cx="8634608" cy="2616101"/>
          </a:xfrm>
          <a:prstGeom prst="rect">
            <a:avLst/>
          </a:prstGeom>
          <a:noFill/>
        </p:spPr>
        <p:txBody>
          <a:bodyPr wrap="square" rtlCol="0">
            <a:spAutoFit/>
          </a:bodyPr>
          <a:lstStyle/>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FROM HIS HAND</a:t>
            </a:r>
            <a:r>
              <a:rPr lang="en-US" sz="2400" i="0" u="none" strike="noStrike" baseline="0" dirty="0" smtClean="0">
                <a:solidFill>
                  <a:srgbClr val="49301B"/>
                </a:solidFill>
                <a:effectLst>
                  <a:outerShdw blurRad="38100" dist="38100" dir="2700000" algn="tl">
                    <a:srgbClr val="000000">
                      <a:alpha val="43137"/>
                    </a:srgbClr>
                  </a:outerShdw>
                </a:effectLst>
                <a:latin typeface="TrajanPro-Bold"/>
              </a:rPr>
              <a:t>: </a:t>
            </a:r>
            <a:r>
              <a:rPr lang="en-US" sz="2400" i="0" u="none" strike="noStrike" baseline="0" dirty="0" smtClean="0">
                <a:solidFill>
                  <a:srgbClr val="000000"/>
                </a:solidFill>
                <a:effectLst>
                  <a:outerShdw blurRad="38100" dist="38100" dir="2700000" algn="tl">
                    <a:srgbClr val="000000">
                      <a:alpha val="43137"/>
                    </a:srgbClr>
                  </a:outerShdw>
                </a:effectLst>
                <a:latin typeface="Leawood-Book"/>
              </a:rPr>
              <a:t>Read the following verses: Romans 13:11-14; 1 Corinthians 2:16; 2 Corinthians 11:3;</a:t>
            </a:r>
            <a:r>
              <a:rPr lang="en-US" sz="2400" i="0" u="none" strike="noStrike" dirty="0" smtClean="0">
                <a:solidFill>
                  <a:srgbClr val="000000"/>
                </a:solidFill>
                <a:effectLst>
                  <a:outerShdw blurRad="38100" dist="38100" dir="2700000" algn="tl">
                    <a:srgbClr val="000000">
                      <a:alpha val="43137"/>
                    </a:srgbClr>
                  </a:outerShdw>
                </a:effectLst>
                <a:latin typeface="Leawood-Book"/>
              </a:rPr>
              <a:t> </a:t>
            </a:r>
            <a:r>
              <a:rPr lang="en-US" sz="2400" i="0" u="none" strike="noStrike" baseline="0" dirty="0" smtClean="0">
                <a:solidFill>
                  <a:srgbClr val="000000"/>
                </a:solidFill>
                <a:effectLst>
                  <a:outerShdw blurRad="38100" dist="38100" dir="2700000" algn="tl">
                    <a:srgbClr val="000000">
                      <a:alpha val="43137"/>
                    </a:srgbClr>
                  </a:outerShdw>
                </a:effectLst>
                <a:latin typeface="Leawood-Book"/>
              </a:rPr>
              <a:t>Philippians 2:5;      2 Timothy 2:4.</a:t>
            </a:r>
          </a:p>
          <a:p>
            <a:endParaRPr lang="en-US" sz="2000" dirty="0">
              <a:solidFill>
                <a:srgbClr val="000000"/>
              </a:solidFill>
              <a:effectLst>
                <a:outerShdw blurRad="38100" dist="38100" dir="2700000" algn="tl">
                  <a:srgbClr val="000000">
                    <a:alpha val="43137"/>
                  </a:srgbClr>
                </a:outerShdw>
              </a:effectLst>
              <a:latin typeface="Leawood-Book"/>
            </a:endParaRPr>
          </a:p>
          <a:p>
            <a:r>
              <a:rPr lang="en-US" sz="2400" b="1" dirty="0" smtClean="0">
                <a:solidFill>
                  <a:srgbClr val="49301B"/>
                </a:solidFill>
                <a:effectLst>
                  <a:outerShdw blurRad="38100" dist="38100" dir="2700000" algn="tl">
                    <a:srgbClr val="000000">
                      <a:alpha val="43137"/>
                    </a:srgbClr>
                  </a:outerShdw>
                </a:effectLst>
                <a:latin typeface="TrajanPro-Bold"/>
              </a:rPr>
              <a:t>TRACE HIS HAND: </a:t>
            </a:r>
            <a:r>
              <a:rPr lang="en-US" sz="2400" dirty="0" smtClean="0">
                <a:solidFill>
                  <a:srgbClr val="000000"/>
                </a:solidFill>
                <a:effectLst>
                  <a:outerShdw blurRad="38100" dist="38100" dir="2700000" algn="tl">
                    <a:srgbClr val="000000">
                      <a:alpha val="43137"/>
                    </a:srgbClr>
                  </a:outerShdw>
                </a:effectLst>
                <a:latin typeface="Leawood-Book"/>
              </a:rPr>
              <a:t>In 1 Corinthians 2:16, Paul makes a powerful statement that should challenge us to do a personal evaluation. What is the claim, and how is this possible?</a:t>
            </a:r>
            <a:endParaRPr lang="en-US" sz="2400" dirty="0">
              <a:solidFill>
                <a:srgbClr val="000000"/>
              </a:solidFill>
              <a:effectLst>
                <a:outerShdw blurRad="38100" dist="38100" dir="2700000" algn="tl">
                  <a:srgbClr val="000000">
                    <a:alpha val="43137"/>
                  </a:srgbClr>
                </a:outerShdw>
              </a:effectLst>
              <a:latin typeface="Leawood-Book"/>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3391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6762" y="2667000"/>
            <a:ext cx="8621038" cy="2677656"/>
          </a:xfrm>
          <a:prstGeom prst="rect">
            <a:avLst/>
          </a:prstGeom>
          <a:noFill/>
        </p:spPr>
        <p:txBody>
          <a:bodyPr wrap="square" rtlCol="0">
            <a:spAutoFit/>
          </a:bodyPr>
          <a:lstStyle/>
          <a:p>
            <a:r>
              <a:rPr lang="en-US" sz="2400" i="0" u="none" strike="noStrike" baseline="0" dirty="0" smtClean="0">
                <a:effectLst>
                  <a:outerShdw blurRad="38100" dist="38100" dir="2700000" algn="tl">
                    <a:srgbClr val="000000">
                      <a:alpha val="43137"/>
                    </a:srgbClr>
                  </a:outerShdw>
                </a:effectLst>
                <a:latin typeface="Leawood-Book"/>
              </a:rPr>
              <a:t>In Romans 13:11-14, what is the “armor of light” as opposed to the “works of darkness”? How do you think we as believers are “asleep”?</a:t>
            </a:r>
          </a:p>
          <a:p>
            <a:endParaRPr lang="en-US" sz="2400" i="0" u="none" strike="noStrike" baseline="0" dirty="0" smtClean="0">
              <a:effectLst>
                <a:outerShdw blurRad="38100" dist="38100" dir="2700000" algn="tl">
                  <a:srgbClr val="000000">
                    <a:alpha val="43137"/>
                  </a:srgbClr>
                </a:outerShdw>
              </a:effectLst>
              <a:latin typeface="Leawood-Book"/>
            </a:endParaRPr>
          </a:p>
          <a:p>
            <a:r>
              <a:rPr lang="en-US" sz="2400" i="0" u="none" strike="noStrike" baseline="0" dirty="0" smtClean="0">
                <a:effectLst>
                  <a:outerShdw blurRad="38100" dist="38100" dir="2700000" algn="tl">
                    <a:srgbClr val="000000">
                      <a:alpha val="43137"/>
                    </a:srgbClr>
                  </a:outerShdw>
                </a:effectLst>
                <a:latin typeface="Leawood-Book"/>
              </a:rPr>
              <a:t>How can we apply verse 14? (If the sins listed in verse 13 are not temptations for you, replace them with struggles you face.) What correlation do these verses have with the plan of Satan?</a:t>
            </a:r>
            <a:endParaRPr lang="en-US" sz="2400" dirty="0">
              <a:solidFill>
                <a:srgbClr val="000000"/>
              </a:solidFill>
              <a:effectLst>
                <a:outerShdw blurRad="38100" dist="38100" dir="2700000" algn="tl">
                  <a:srgbClr val="000000">
                    <a:alpha val="43137"/>
                  </a:srgbClr>
                </a:outerShdw>
              </a:effectLst>
              <a:latin typeface="Leawood-Book"/>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8551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13881" y="2514600"/>
            <a:ext cx="8621038" cy="3477875"/>
          </a:xfrm>
          <a:prstGeom prst="rect">
            <a:avLst/>
          </a:prstGeom>
          <a:noFill/>
        </p:spPr>
        <p:txBody>
          <a:bodyPr wrap="square" rtlCol="0">
            <a:spAutoFit/>
          </a:bodyPr>
          <a:lstStyle/>
          <a:p>
            <a:r>
              <a:rPr lang="en-US" sz="2400" i="0" u="none" strike="noStrike" baseline="0" dirty="0" smtClean="0">
                <a:effectLst>
                  <a:outerShdw blurRad="38100" dist="38100" dir="2700000" algn="tl">
                    <a:srgbClr val="000000">
                      <a:alpha val="43137"/>
                    </a:srgbClr>
                  </a:outerShdw>
                </a:effectLst>
                <a:latin typeface="Leawood-Book"/>
              </a:rPr>
              <a:t>Write out your definition of faith. Why do you think Paul associates it with a shield rather than any other piece of armor?</a:t>
            </a:r>
          </a:p>
          <a:p>
            <a:endParaRPr lang="en-US" sz="1400" i="0" u="none" strike="noStrike" baseline="0" dirty="0" smtClean="0">
              <a:effectLst>
                <a:outerShdw blurRad="38100" dist="38100" dir="2700000" algn="tl">
                  <a:srgbClr val="000000">
                    <a:alpha val="43137"/>
                  </a:srgbClr>
                </a:outerShdw>
              </a:effectLst>
              <a:latin typeface="Leawood-Book"/>
            </a:endParaRPr>
          </a:p>
          <a:p>
            <a:r>
              <a:rPr lang="en-US" sz="2400" i="0" u="none" strike="noStrike" baseline="0" dirty="0" smtClean="0">
                <a:effectLst>
                  <a:outerShdw blurRad="38100" dist="38100" dir="2700000" algn="tl">
                    <a:srgbClr val="000000">
                      <a:alpha val="43137"/>
                    </a:srgbClr>
                  </a:outerShdw>
                </a:effectLst>
                <a:latin typeface="Leawood-Book"/>
              </a:rPr>
              <a:t>What fiery dart does the Enemy use most often against your mind?  Since the mind is the battlefield, how can we keep it from being corrupted?  (See Philippians 2:5.)</a:t>
            </a:r>
          </a:p>
          <a:p>
            <a:endParaRPr lang="en-US" sz="1400" i="0" u="none" strike="noStrike" baseline="0" dirty="0" smtClean="0">
              <a:effectLst>
                <a:outerShdw blurRad="38100" dist="38100" dir="2700000" algn="tl">
                  <a:srgbClr val="000000">
                    <a:alpha val="43137"/>
                  </a:srgbClr>
                </a:outerShdw>
              </a:effectLst>
              <a:latin typeface="Leawood-Book"/>
            </a:endParaRPr>
          </a:p>
          <a:p>
            <a:r>
              <a:rPr lang="en-US" sz="2400" i="0" u="none" strike="noStrike" baseline="0" dirty="0" smtClean="0">
                <a:effectLst>
                  <a:outerShdw blurRad="38100" dist="38100" dir="2700000" algn="tl">
                    <a:srgbClr val="000000">
                      <a:alpha val="43137"/>
                    </a:srgbClr>
                  </a:outerShdw>
                </a:effectLst>
                <a:latin typeface="Leawood-Book"/>
              </a:rPr>
              <a:t>What did Paul mean in 2 Corinthians 11:3? How can we protect against this happening?</a:t>
            </a:r>
            <a:endParaRPr lang="en-US" sz="2400" dirty="0">
              <a:solidFill>
                <a:srgbClr val="000000"/>
              </a:solidFill>
              <a:effectLst>
                <a:outerShdw blurRad="38100" dist="38100" dir="2700000" algn="tl">
                  <a:srgbClr val="000000">
                    <a:alpha val="43137"/>
                  </a:srgbClr>
                </a:outerShdw>
              </a:effectLst>
              <a:latin typeface="Leawood-Book"/>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0147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75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76400" y="609600"/>
            <a:ext cx="7924800" cy="1138773"/>
          </a:xfrm>
          <a:prstGeom prst="rect">
            <a:avLst/>
          </a:prstGeom>
          <a:noFill/>
        </p:spPr>
        <p:txBody>
          <a:bodyPr wrap="square" rtlCol="0">
            <a:spAutoFit/>
          </a:bodyPr>
          <a:lstStyle/>
          <a:p>
            <a:pPr algn="ctr"/>
            <a:r>
              <a:rPr lang="en-US" sz="4000" b="1" i="0" u="none" strike="noStrike" baseline="0" dirty="0" smtClean="0">
                <a:solidFill>
                  <a:srgbClr val="885A33"/>
                </a:solidFill>
                <a:effectLst>
                  <a:outerShdw blurRad="38100" dist="38100" dir="2700000" algn="tl">
                    <a:srgbClr val="000000">
                      <a:alpha val="43137"/>
                    </a:srgbClr>
                  </a:outerShdw>
                </a:effectLst>
                <a:latin typeface="TrajanPro-Bold"/>
              </a:rPr>
              <a:t>WAR STRATEGY</a:t>
            </a:r>
          </a:p>
          <a:p>
            <a:pPr algn="ct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Praying Always, Being Watchful</a:t>
            </a:r>
            <a:endParaRPr lang="en-US" sz="2800" b="1" dirty="0">
              <a:effectLst>
                <a:outerShdw blurRad="38100" dist="38100" dir="2700000" algn="tl">
                  <a:srgbClr val="000000">
                    <a:alpha val="43137"/>
                  </a:srgbClr>
                </a:outerShdw>
              </a:effectLst>
            </a:endParaRPr>
          </a:p>
        </p:txBody>
      </p:sp>
      <p:sp>
        <p:nvSpPr>
          <p:cNvPr id="4" name="TextBox 3"/>
          <p:cNvSpPr txBox="1"/>
          <p:nvPr/>
        </p:nvSpPr>
        <p:spPr>
          <a:xfrm>
            <a:off x="2265123" y="2392809"/>
            <a:ext cx="6781800" cy="2862322"/>
          </a:xfrm>
          <a:prstGeom prst="rect">
            <a:avLst/>
          </a:prstGeom>
          <a:noFill/>
        </p:spPr>
        <p:txBody>
          <a:bodyPr wrap="square" rtlCol="0">
            <a:spAutoFit/>
          </a:bodyPr>
          <a:lstStyle/>
          <a:p>
            <a:r>
              <a:rPr lang="en-US" sz="2400" b="1" i="0" u="none" strike="noStrike" baseline="0" dirty="0" smtClean="0">
                <a:solidFill>
                  <a:schemeClr val="accent6">
                    <a:lumMod val="50000"/>
                  </a:schemeClr>
                </a:solidFill>
                <a:effectLst>
                  <a:outerShdw blurRad="38100" dist="38100" dir="2700000" algn="tl">
                    <a:srgbClr val="000000">
                      <a:alpha val="43137"/>
                    </a:srgbClr>
                  </a:outerShdw>
                </a:effectLst>
                <a:latin typeface="TrajanPro-Bold"/>
              </a:rPr>
              <a:t>HANDPRINT:</a:t>
            </a:r>
            <a:r>
              <a:rPr lang="en-US" sz="2400" b="1" i="0" u="none" strike="noStrike" baseline="0" dirty="0" smtClean="0">
                <a:solidFill>
                  <a:srgbClr val="EF2D2E"/>
                </a:solidFill>
                <a:effectLst>
                  <a:outerShdw blurRad="38100" dist="38100" dir="2700000" algn="tl">
                    <a:srgbClr val="000000">
                      <a:alpha val="43137"/>
                    </a:srgbClr>
                  </a:outerShdw>
                </a:effectLst>
                <a:latin typeface="TrajanPro-Bold"/>
              </a:rPr>
              <a:t>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The powerful weapon of prayer is an absolute necessity in spiritual warfare.</a:t>
            </a:r>
          </a:p>
          <a:p>
            <a:endParaRPr lang="en-US" sz="1200" dirty="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chemeClr val="accent6">
                    <a:lumMod val="50000"/>
                  </a:schemeClr>
                </a:solidFill>
                <a:effectLst>
                  <a:outerShdw blurRad="38100" dist="38100" dir="2700000" algn="tl">
                    <a:srgbClr val="000000">
                      <a:alpha val="43137"/>
                    </a:srgbClr>
                  </a:outerShdw>
                </a:effectLst>
                <a:latin typeface="TrajanPro-Bold"/>
              </a:rPr>
              <a:t>HANDWRITING ON THE HEART: </a:t>
            </a:r>
            <a:r>
              <a:rPr lang="en-US" sz="2400" b="0" i="1" u="none" strike="noStrike" baseline="0" dirty="0" smtClean="0">
                <a:effectLst>
                  <a:outerShdw blurRad="38100" dist="38100" dir="2700000" algn="tl">
                    <a:srgbClr val="000000">
                      <a:alpha val="43137"/>
                    </a:srgbClr>
                  </a:outerShdw>
                </a:effectLst>
                <a:latin typeface="Leawood-BookItalic"/>
              </a:rPr>
              <a:t>“…Praying always with all prayer and supplication in the Spirit, being watchful to this end with all perseverance and supplication for all saints….” (Ephesians 6:18).</a:t>
            </a:r>
            <a:endParaRPr lang="en-US" sz="2400" dirty="0">
              <a:effectLst>
                <a:outerShdw blurRad="38100" dist="38100" dir="2700000" algn="tl">
                  <a:srgbClr val="000000">
                    <a:alpha val="43137"/>
                  </a:srgbClr>
                </a:outerShdw>
              </a:effectLst>
            </a:endParaRPr>
          </a:p>
        </p:txBody>
      </p:sp>
      <p:pic>
        <p:nvPicPr>
          <p:cNvPr id="10" name="Picture 9"/>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03541" y="429015"/>
            <a:ext cx="1761582" cy="392161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343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175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75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13984" y="1143000"/>
            <a:ext cx="8277616" cy="4170372"/>
          </a:xfrm>
          <a:prstGeom prst="rect">
            <a:avLst/>
          </a:prstGeom>
          <a:noFill/>
        </p:spPr>
        <p:txBody>
          <a:bodyPr wrap="square" rtlCol="0">
            <a:spAutoFit/>
          </a:bodyPr>
          <a:lstStyle/>
          <a:p>
            <a:pPr marL="857250" indent="-857250">
              <a:lnSpc>
                <a:spcPts val="5300"/>
              </a:lnSpc>
              <a:buFont typeface="+mj-lt"/>
              <a:buAutoNum type="romanUcPeriod" startAt="3"/>
            </a:pPr>
            <a:r>
              <a:rPr lang="en-US" sz="4000" b="1" dirty="0">
                <a:effectLst>
                  <a:outerShdw blurRad="38100" dist="38100" dir="2700000" algn="tl">
                    <a:srgbClr val="000000">
                      <a:alpha val="43137"/>
                    </a:srgbClr>
                  </a:outerShdw>
                </a:effectLst>
              </a:rPr>
              <a:t>P</a:t>
            </a:r>
            <a:r>
              <a:rPr lang="en-US" sz="4000" b="1" dirty="0" smtClean="0">
                <a:effectLst>
                  <a:outerShdw blurRad="38100" dist="38100" dir="2700000" algn="tl">
                    <a:srgbClr val="000000">
                      <a:alpha val="43137"/>
                    </a:srgbClr>
                  </a:outerShdw>
                </a:effectLst>
              </a:rPr>
              <a:t>ray…pray…pray</a:t>
            </a:r>
          </a:p>
          <a:p>
            <a:pPr marL="1314450" lvl="1" indent="-857250">
              <a:lnSpc>
                <a:spcPts val="5300"/>
              </a:lnSpc>
              <a:buFont typeface="+mj-lt"/>
              <a:buAutoNum type="alphaUcPeriod"/>
            </a:pPr>
            <a:r>
              <a:rPr lang="en-US" sz="4000" b="1" dirty="0" smtClean="0">
                <a:effectLst>
                  <a:outerShdw blurRad="38100" dist="38100" dir="2700000" algn="tl">
                    <a:srgbClr val="000000">
                      <a:alpha val="43137"/>
                    </a:srgbClr>
                  </a:outerShdw>
                </a:effectLst>
              </a:rPr>
              <a:t>Prayer brings down the strongholds.</a:t>
            </a:r>
          </a:p>
          <a:p>
            <a:pPr marL="1314450" lvl="1" indent="-857250">
              <a:lnSpc>
                <a:spcPts val="5300"/>
              </a:lnSpc>
              <a:buFont typeface="+mj-lt"/>
              <a:buAutoNum type="alphaUcPeriod"/>
            </a:pPr>
            <a:r>
              <a:rPr lang="en-US" sz="4000" b="1" dirty="0">
                <a:effectLst>
                  <a:outerShdw blurRad="38100" dist="38100" dir="2700000" algn="tl">
                    <a:srgbClr val="000000">
                      <a:alpha val="43137"/>
                    </a:srgbClr>
                  </a:outerShdw>
                </a:effectLst>
              </a:rPr>
              <a:t>T</a:t>
            </a:r>
            <a:r>
              <a:rPr lang="en-US" sz="4000" b="1" dirty="0" smtClean="0">
                <a:effectLst>
                  <a:outerShdw blurRad="38100" dist="38100" dir="2700000" algn="tl">
                    <a:srgbClr val="000000">
                      <a:alpha val="43137"/>
                    </a:srgbClr>
                  </a:outerShdw>
                </a:effectLst>
              </a:rPr>
              <a:t>he Lord Himself, prayed for us</a:t>
            </a:r>
          </a:p>
          <a:p>
            <a:pPr marL="1314450" lvl="1" indent="-857250">
              <a:lnSpc>
                <a:spcPts val="5300"/>
              </a:lnSpc>
              <a:buFont typeface="+mj-lt"/>
              <a:buAutoNum type="alphaUcPeriod"/>
            </a:pPr>
            <a:r>
              <a:rPr lang="en-US" sz="4000" b="1" dirty="0" smtClean="0">
                <a:effectLst>
                  <a:outerShdw blurRad="38100" dist="38100" dir="2700000" algn="tl">
                    <a:srgbClr val="000000">
                      <a:alpha val="43137"/>
                    </a:srgbClr>
                  </a:outerShdw>
                </a:effectLst>
              </a:rPr>
              <a:t>As we pray, we acknowledge our total weakness</a:t>
            </a:r>
            <a:endParaRPr lang="en-US" sz="4000" b="1" dirty="0">
              <a:effectLst>
                <a:outerShdw blurRad="38100" dist="38100" dir="2700000" algn="tl">
                  <a:srgbClr val="000000">
                    <a:alpha val="43137"/>
                  </a:srgbClr>
                </a:outerShdw>
              </a:effectLst>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259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75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75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3192" y="2667000"/>
            <a:ext cx="8634608" cy="3724096"/>
          </a:xfrm>
          <a:prstGeom prst="rect">
            <a:avLst/>
          </a:prstGeom>
          <a:noFill/>
        </p:spPr>
        <p:txBody>
          <a:bodyPr wrap="square" rtlCol="0">
            <a:spAutoFit/>
          </a:bodyPr>
          <a:lstStyle/>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FROM HIS HAND</a:t>
            </a:r>
            <a:r>
              <a:rPr lang="en-US" sz="2400" i="0" u="none" strike="noStrike" baseline="0" dirty="0" smtClean="0">
                <a:solidFill>
                  <a:srgbClr val="49301B"/>
                </a:solidFill>
                <a:effectLst>
                  <a:outerShdw blurRad="38100" dist="38100" dir="2700000" algn="tl">
                    <a:srgbClr val="000000">
                      <a:alpha val="43137"/>
                    </a:srgbClr>
                  </a:outerShdw>
                </a:effectLst>
                <a:latin typeface="TrajanPro-Bold"/>
              </a:rPr>
              <a:t>: </a:t>
            </a:r>
            <a:r>
              <a:rPr lang="en-US" sz="2400" i="0" u="none" strike="noStrike" baseline="0" dirty="0" smtClean="0">
                <a:solidFill>
                  <a:srgbClr val="000000"/>
                </a:solidFill>
                <a:effectLst>
                  <a:outerShdw blurRad="38100" dist="38100" dir="2700000" algn="tl">
                    <a:srgbClr val="000000">
                      <a:alpha val="43137"/>
                    </a:srgbClr>
                  </a:outerShdw>
                </a:effectLst>
                <a:latin typeface="Leawood-Book"/>
              </a:rPr>
              <a:t>Read James 5:16b; John 14:13; Luke 18:1.</a:t>
            </a:r>
          </a:p>
          <a:p>
            <a:endParaRPr lang="en-US" sz="2000" dirty="0">
              <a:solidFill>
                <a:srgbClr val="000000"/>
              </a:solidFill>
              <a:effectLst>
                <a:outerShdw blurRad="38100" dist="38100" dir="2700000" algn="tl">
                  <a:srgbClr val="000000">
                    <a:alpha val="43137"/>
                  </a:srgbClr>
                </a:outerShdw>
              </a:effectLst>
              <a:latin typeface="Leawood-Book"/>
            </a:endParaRPr>
          </a:p>
          <a:p>
            <a:r>
              <a:rPr lang="en-US" sz="2400" b="1" dirty="0" smtClean="0">
                <a:solidFill>
                  <a:srgbClr val="49301B"/>
                </a:solidFill>
                <a:effectLst>
                  <a:outerShdw blurRad="38100" dist="38100" dir="2700000" algn="tl">
                    <a:srgbClr val="000000">
                      <a:alpha val="43137"/>
                    </a:srgbClr>
                  </a:outerShdw>
                </a:effectLst>
                <a:latin typeface="TrajanPro-Bold"/>
              </a:rPr>
              <a:t>TRACE HIS HAND: </a:t>
            </a:r>
            <a:r>
              <a:rPr lang="en-US" sz="2400" dirty="0" smtClean="0">
                <a:solidFill>
                  <a:srgbClr val="000000"/>
                </a:solidFill>
                <a:effectLst>
                  <a:outerShdw blurRad="38100" dist="38100" dir="2700000" algn="tl">
                    <a:srgbClr val="000000">
                      <a:alpha val="43137"/>
                    </a:srgbClr>
                  </a:outerShdw>
                </a:effectLst>
                <a:latin typeface="Leawood-Book"/>
              </a:rPr>
              <a:t>Ephesians 6:18 says to pray for all the saints. Name the petitions we can make for the “saints” found in these passages:</a:t>
            </a:r>
          </a:p>
          <a:p>
            <a:r>
              <a:rPr lang="en-US" sz="2400" dirty="0" smtClean="0">
                <a:solidFill>
                  <a:srgbClr val="000000"/>
                </a:solidFill>
                <a:effectLst>
                  <a:outerShdw blurRad="38100" dist="38100" dir="2700000" algn="tl">
                    <a:srgbClr val="000000">
                      <a:alpha val="43137"/>
                    </a:srgbClr>
                  </a:outerShdw>
                </a:effectLst>
                <a:latin typeface="Leawood-Book"/>
              </a:rPr>
              <a:t>• Ephesians 1:17</a:t>
            </a:r>
          </a:p>
          <a:p>
            <a:r>
              <a:rPr lang="en-US" sz="2400" dirty="0" smtClean="0">
                <a:solidFill>
                  <a:srgbClr val="000000"/>
                </a:solidFill>
                <a:effectLst>
                  <a:outerShdw blurRad="38100" dist="38100" dir="2700000" algn="tl">
                    <a:srgbClr val="000000">
                      <a:alpha val="43137"/>
                    </a:srgbClr>
                  </a:outerShdw>
                </a:effectLst>
                <a:latin typeface="Leawood-Book"/>
              </a:rPr>
              <a:t>• Ephesians 3:17-19</a:t>
            </a:r>
          </a:p>
          <a:p>
            <a:r>
              <a:rPr lang="en-US" sz="2400" dirty="0" smtClean="0">
                <a:solidFill>
                  <a:srgbClr val="000000"/>
                </a:solidFill>
                <a:effectLst>
                  <a:outerShdw blurRad="38100" dist="38100" dir="2700000" algn="tl">
                    <a:srgbClr val="000000">
                      <a:alpha val="43137"/>
                    </a:srgbClr>
                  </a:outerShdw>
                </a:effectLst>
                <a:latin typeface="Leawood-Book"/>
              </a:rPr>
              <a:t>• Ephesians 4:1</a:t>
            </a:r>
          </a:p>
          <a:p>
            <a:r>
              <a:rPr lang="en-US" sz="2400" dirty="0" smtClean="0">
                <a:solidFill>
                  <a:srgbClr val="000000"/>
                </a:solidFill>
                <a:effectLst>
                  <a:outerShdw blurRad="38100" dist="38100" dir="2700000" algn="tl">
                    <a:srgbClr val="000000">
                      <a:alpha val="43137"/>
                    </a:srgbClr>
                  </a:outerShdw>
                </a:effectLst>
                <a:latin typeface="Leawood-Book"/>
              </a:rPr>
              <a:t>• Ephesians 4:18</a:t>
            </a: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5" name="TextBox 4"/>
          <p:cNvSpPr txBox="1"/>
          <p:nvPr/>
        </p:nvSpPr>
        <p:spPr>
          <a:xfrm>
            <a:off x="4953000" y="4800600"/>
            <a:ext cx="3124200" cy="1846659"/>
          </a:xfrm>
          <a:prstGeom prst="rect">
            <a:avLst/>
          </a:prstGeom>
          <a:noFill/>
        </p:spPr>
        <p:txBody>
          <a:bodyPr wrap="square" rtlCol="0">
            <a:spAutoFit/>
          </a:bodyPr>
          <a:lstStyle/>
          <a:p>
            <a:r>
              <a:rPr lang="en-US" sz="2400" dirty="0">
                <a:solidFill>
                  <a:srgbClr val="000000"/>
                </a:solidFill>
                <a:effectLst>
                  <a:outerShdw blurRad="38100" dist="38100" dir="2700000" algn="tl">
                    <a:srgbClr val="000000">
                      <a:alpha val="43137"/>
                    </a:srgbClr>
                  </a:outerShdw>
                </a:effectLst>
                <a:latin typeface="Leawood-Book"/>
              </a:rPr>
              <a:t>• Ephesians 4:32</a:t>
            </a:r>
          </a:p>
          <a:p>
            <a:r>
              <a:rPr lang="en-US" sz="2400" dirty="0">
                <a:solidFill>
                  <a:srgbClr val="000000"/>
                </a:solidFill>
                <a:effectLst>
                  <a:outerShdw blurRad="38100" dist="38100" dir="2700000" algn="tl">
                    <a:srgbClr val="000000">
                      <a:alpha val="43137"/>
                    </a:srgbClr>
                  </a:outerShdw>
                </a:effectLst>
                <a:latin typeface="Leawood-Book"/>
              </a:rPr>
              <a:t>• Ephesians 5:10</a:t>
            </a:r>
          </a:p>
          <a:p>
            <a:r>
              <a:rPr lang="en-US" sz="2400" dirty="0">
                <a:solidFill>
                  <a:srgbClr val="000000"/>
                </a:solidFill>
                <a:effectLst>
                  <a:outerShdw blurRad="38100" dist="38100" dir="2700000" algn="tl">
                    <a:srgbClr val="000000">
                      <a:alpha val="43137"/>
                    </a:srgbClr>
                  </a:outerShdw>
                </a:effectLst>
                <a:latin typeface="Leawood-Book"/>
              </a:rPr>
              <a:t>• Ephesians 5:15,16</a:t>
            </a:r>
          </a:p>
          <a:p>
            <a:r>
              <a:rPr lang="en-US" sz="2400" dirty="0">
                <a:solidFill>
                  <a:srgbClr val="000000"/>
                </a:solidFill>
                <a:effectLst>
                  <a:outerShdw blurRad="38100" dist="38100" dir="2700000" algn="tl">
                    <a:srgbClr val="000000">
                      <a:alpha val="43137"/>
                    </a:srgbClr>
                  </a:outerShdw>
                </a:effectLst>
                <a:latin typeface="Leawood-Book"/>
              </a:rPr>
              <a:t>• Ephesians 6:11</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527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 calcmode="lin" valueType="num">
                                      <p:cBhvr additive="base">
                                        <p:cTn id="3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anim calcmode="lin" valueType="num">
                                      <p:cBhvr additive="base">
                                        <p:cTn id="3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 calcmode="lin" valueType="num">
                                      <p:cBhvr additive="base">
                                        <p:cTn id="4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anim calcmode="lin" valueType="num">
                                      <p:cBhvr additive="base">
                                        <p:cTn id="4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13881" y="2514600"/>
            <a:ext cx="8621038" cy="3046988"/>
          </a:xfrm>
          <a:prstGeom prst="rect">
            <a:avLst/>
          </a:prstGeom>
          <a:noFill/>
        </p:spPr>
        <p:txBody>
          <a:bodyPr wrap="square" rtlCol="0">
            <a:spAutoFit/>
          </a:bodyPr>
          <a:lstStyle/>
          <a:p>
            <a:r>
              <a:rPr lang="en-US" sz="2400" i="0" u="none" strike="noStrike" baseline="0" dirty="0" smtClean="0">
                <a:effectLst>
                  <a:outerShdw blurRad="38100" dist="38100" dir="2700000" algn="tl">
                    <a:srgbClr val="000000">
                      <a:alpha val="43137"/>
                    </a:srgbClr>
                  </a:outerShdw>
                </a:effectLst>
                <a:latin typeface="Leawood-Book"/>
              </a:rPr>
              <a:t>What kind of prayer does God require of us? (James 5:16-18; I Kings 18:41-45; Deuteronomy 4:29; 6:5.)</a:t>
            </a:r>
          </a:p>
          <a:p>
            <a:endParaRPr lang="en-US" sz="2400" i="0" u="none" strike="noStrike" baseline="0" dirty="0" smtClean="0">
              <a:effectLst>
                <a:outerShdw blurRad="38100" dist="38100" dir="2700000" algn="tl">
                  <a:srgbClr val="000000">
                    <a:alpha val="43137"/>
                  </a:srgbClr>
                </a:outerShdw>
              </a:effectLst>
              <a:latin typeface="Leawood-Book"/>
            </a:endParaRPr>
          </a:p>
          <a:p>
            <a:r>
              <a:rPr lang="en-US" sz="2400" i="0" u="none" strike="noStrike" baseline="0" dirty="0" smtClean="0">
                <a:effectLst>
                  <a:outerShdw blurRad="38100" dist="38100" dir="2700000" algn="tl">
                    <a:srgbClr val="000000">
                      <a:alpha val="43137"/>
                    </a:srgbClr>
                  </a:outerShdw>
                </a:effectLst>
                <a:latin typeface="Leawood-Book"/>
              </a:rPr>
              <a:t>What promise do we find in John 14:13?</a:t>
            </a:r>
          </a:p>
          <a:p>
            <a:endParaRPr lang="en-US" sz="2400" i="0" u="none" strike="noStrike" baseline="0" dirty="0" smtClean="0">
              <a:effectLst>
                <a:outerShdw blurRad="38100" dist="38100" dir="2700000" algn="tl">
                  <a:srgbClr val="000000">
                    <a:alpha val="43137"/>
                  </a:srgbClr>
                </a:outerShdw>
              </a:effectLst>
              <a:latin typeface="Leawood-Book"/>
            </a:endParaRPr>
          </a:p>
          <a:p>
            <a:r>
              <a:rPr lang="en-US" sz="2400" i="0" u="none" strike="noStrike" baseline="0" dirty="0" smtClean="0">
                <a:effectLst>
                  <a:outerShdw blurRad="38100" dist="38100" dir="2700000" algn="tl">
                    <a:srgbClr val="000000">
                      <a:alpha val="43137"/>
                    </a:srgbClr>
                  </a:outerShdw>
                </a:effectLst>
                <a:latin typeface="Leawood-Book"/>
              </a:rPr>
              <a:t>Christ Himself taught a lesson on prayer in a parable (Luke 18: 1-8).  What is He telling us to do (18:1)? How does the parable emphasize this?</a:t>
            </a:r>
            <a:endParaRPr lang="en-US" sz="2400" dirty="0">
              <a:solidFill>
                <a:srgbClr val="000000"/>
              </a:solidFill>
              <a:effectLst>
                <a:outerShdw blurRad="38100" dist="38100" dir="2700000" algn="tl">
                  <a:srgbClr val="000000">
                    <a:alpha val="43137"/>
                  </a:srgbClr>
                </a:outerShdw>
              </a:effectLst>
              <a:latin typeface="Leawood-Book"/>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951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75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0499" y="2286000"/>
            <a:ext cx="8621038" cy="3508653"/>
          </a:xfrm>
          <a:prstGeom prst="rect">
            <a:avLst/>
          </a:prstGeom>
          <a:noFill/>
        </p:spPr>
        <p:txBody>
          <a:bodyPr wrap="square" rtlCol="0">
            <a:spAutoFit/>
          </a:bodyPr>
          <a:lstStyle/>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LEND A HAND:</a:t>
            </a:r>
          </a:p>
          <a:p>
            <a:r>
              <a:rPr lang="en-US" sz="2400" b="0" i="0" u="none" strike="noStrike" baseline="0" dirty="0" smtClean="0">
                <a:solidFill>
                  <a:srgbClr val="000000"/>
                </a:solidFill>
                <a:effectLst>
                  <a:outerShdw blurRad="38100" dist="38100" dir="2700000" algn="tl">
                    <a:srgbClr val="000000">
                      <a:alpha val="43137"/>
                    </a:srgbClr>
                  </a:outerShdw>
                </a:effectLst>
                <a:latin typeface="TrajanPro-Regular"/>
              </a:rPr>
              <a:t>—Spending time in prayer is not easy. What tactics does the Enemy use to prevent you from praying?</a:t>
            </a:r>
          </a:p>
          <a:p>
            <a:endParaRPr lang="en-US" sz="11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LIFT YOUR HANDS: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Decide how much time you think the Lord would have you devote daily in prayer. Then ask the Lord to help you spend this time in your prayer closet.</a:t>
            </a:r>
          </a:p>
          <a:p>
            <a:endParaRPr lang="en-US" sz="11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TOUCHPOINT: </a:t>
            </a:r>
            <a:r>
              <a:rPr lang="en-US" sz="2800" b="1" i="1" u="none" strike="noStrike" baseline="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“Prayer is not a preparation for the battle; it is the battle!”</a:t>
            </a:r>
            <a:r>
              <a:rPr lang="en-US" sz="2800" b="1" i="1" u="none" strike="noStrike"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i="1" u="none" strike="noStrike" baseline="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—Leonard </a:t>
            </a:r>
            <a:r>
              <a:rPr lang="en-US" sz="2800" b="1" i="1" u="none" strike="noStrike" baseline="0" dirty="0" err="1"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Ravenhill</a:t>
            </a:r>
            <a:endParaRPr lang="en-US" sz="2800" b="1"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345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7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175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175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175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175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76400" y="609600"/>
            <a:ext cx="7924800" cy="1138773"/>
          </a:xfrm>
          <a:prstGeom prst="rect">
            <a:avLst/>
          </a:prstGeom>
          <a:noFill/>
        </p:spPr>
        <p:txBody>
          <a:bodyPr wrap="square" rtlCol="0">
            <a:spAutoFit/>
          </a:bodyPr>
          <a:lstStyle/>
          <a:p>
            <a:pPr algn="ctr"/>
            <a:r>
              <a:rPr lang="en-US" sz="4000" b="1" i="0" u="none" strike="noStrike" baseline="0" dirty="0" smtClean="0">
                <a:solidFill>
                  <a:srgbClr val="885A33"/>
                </a:solidFill>
                <a:effectLst>
                  <a:outerShdw blurRad="38100" dist="38100" dir="2700000" algn="tl">
                    <a:srgbClr val="000000">
                      <a:alpha val="43137"/>
                    </a:srgbClr>
                  </a:outerShdw>
                </a:effectLst>
                <a:latin typeface="TrajanPro-Bold"/>
              </a:rPr>
              <a:t>WAR STRATEGY</a:t>
            </a:r>
          </a:p>
          <a:p>
            <a:pPr algn="ct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Victory</a:t>
            </a:r>
            <a:endParaRPr lang="en-US" sz="2800" b="1" dirty="0">
              <a:effectLst>
                <a:outerShdw blurRad="38100" dist="38100" dir="2700000" algn="tl">
                  <a:srgbClr val="000000">
                    <a:alpha val="43137"/>
                  </a:srgbClr>
                </a:outerShdw>
              </a:effectLst>
            </a:endParaRPr>
          </a:p>
        </p:txBody>
      </p:sp>
      <p:sp>
        <p:nvSpPr>
          <p:cNvPr id="4" name="TextBox 3"/>
          <p:cNvSpPr txBox="1"/>
          <p:nvPr/>
        </p:nvSpPr>
        <p:spPr>
          <a:xfrm>
            <a:off x="2265123" y="2392809"/>
            <a:ext cx="6781800" cy="2862322"/>
          </a:xfrm>
          <a:prstGeom prst="rect">
            <a:avLst/>
          </a:prstGeom>
          <a:noFill/>
        </p:spPr>
        <p:txBody>
          <a:bodyPr wrap="square" rtlCol="0">
            <a:spAutoFit/>
          </a:bodyPr>
          <a:lstStyle/>
          <a:p>
            <a:r>
              <a:rPr lang="en-US" sz="2400" b="1" i="0" u="none" strike="noStrike" baseline="0" dirty="0" smtClean="0">
                <a:solidFill>
                  <a:schemeClr val="accent6">
                    <a:lumMod val="50000"/>
                  </a:schemeClr>
                </a:solidFill>
                <a:effectLst>
                  <a:outerShdw blurRad="38100" dist="38100" dir="2700000" algn="tl">
                    <a:srgbClr val="000000">
                      <a:alpha val="43137"/>
                    </a:srgbClr>
                  </a:outerShdw>
                </a:effectLst>
                <a:latin typeface="TrajanPro-Bold"/>
              </a:rPr>
              <a:t>HANDPRINT:</a:t>
            </a:r>
            <a:r>
              <a:rPr lang="en-US" sz="2400" b="1" i="0" u="none" strike="noStrike" baseline="0" dirty="0" smtClean="0">
                <a:solidFill>
                  <a:srgbClr val="EF2D2E"/>
                </a:solidFill>
                <a:effectLst>
                  <a:outerShdw blurRad="38100" dist="38100" dir="2700000" algn="tl">
                    <a:srgbClr val="000000">
                      <a:alpha val="43137"/>
                    </a:srgbClr>
                  </a:outerShdw>
                </a:effectLst>
                <a:latin typeface="TrajanPro-Bold"/>
              </a:rPr>
              <a:t>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We can claim the victory Christ has promised.</a:t>
            </a:r>
          </a:p>
          <a:p>
            <a:endParaRPr lang="en-US" sz="2400" dirty="0">
              <a:solidFill>
                <a:srgbClr val="000000"/>
              </a:solidFill>
              <a:effectLst>
                <a:outerShdw blurRad="38100" dist="38100" dir="2700000" algn="tl">
                  <a:srgbClr val="000000">
                    <a:alpha val="43137"/>
                  </a:srgbClr>
                </a:outerShdw>
              </a:effectLst>
              <a:latin typeface="Leawood-Book"/>
            </a:endParaRPr>
          </a:p>
          <a:p>
            <a:endParaRPr lang="en-US" sz="1200" dirty="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chemeClr val="accent6">
                    <a:lumMod val="50000"/>
                  </a:schemeClr>
                </a:solidFill>
                <a:effectLst>
                  <a:outerShdw blurRad="38100" dist="38100" dir="2700000" algn="tl">
                    <a:srgbClr val="000000">
                      <a:alpha val="43137"/>
                    </a:srgbClr>
                  </a:outerShdw>
                </a:effectLst>
                <a:latin typeface="TrajanPro-Bold"/>
              </a:rPr>
              <a:t>HANDWRITING ON THE HEART: </a:t>
            </a:r>
            <a:r>
              <a:rPr lang="en-US" sz="2400" b="0" i="1" u="none" strike="noStrike" baseline="0" dirty="0" smtClean="0">
                <a:effectLst>
                  <a:outerShdw blurRad="38100" dist="38100" dir="2700000" algn="tl">
                    <a:srgbClr val="000000">
                      <a:alpha val="43137"/>
                    </a:srgbClr>
                  </a:outerShdw>
                </a:effectLst>
                <a:latin typeface="Leawood-BookItalic"/>
              </a:rPr>
              <a:t>“For</a:t>
            </a:r>
            <a:r>
              <a:rPr lang="en-US" sz="2400" b="0" i="1" u="none" strike="noStrike" dirty="0" smtClean="0">
                <a:effectLst>
                  <a:outerShdw blurRad="38100" dist="38100" dir="2700000" algn="tl">
                    <a:srgbClr val="000000">
                      <a:alpha val="43137"/>
                    </a:srgbClr>
                  </a:outerShdw>
                </a:effectLst>
                <a:latin typeface="Leawood-BookItalic"/>
              </a:rPr>
              <a:t> </a:t>
            </a:r>
            <a:r>
              <a:rPr lang="en-US" sz="2400" b="0" i="1" u="none" strike="noStrike" baseline="0" dirty="0" smtClean="0">
                <a:effectLst>
                  <a:outerShdw blurRad="38100" dist="38100" dir="2700000" algn="tl">
                    <a:srgbClr val="000000">
                      <a:alpha val="43137"/>
                    </a:srgbClr>
                  </a:outerShdw>
                </a:effectLst>
                <a:latin typeface="Leawood-BookItalic"/>
              </a:rPr>
              <a:t>whatever is born of God </a:t>
            </a:r>
            <a:r>
              <a:rPr lang="en-US" sz="2400" b="0" i="1" u="none" strike="noStrike" baseline="0" dirty="0" err="1" smtClean="0">
                <a:effectLst>
                  <a:outerShdw blurRad="38100" dist="38100" dir="2700000" algn="tl">
                    <a:srgbClr val="000000">
                      <a:alpha val="43137"/>
                    </a:srgbClr>
                  </a:outerShdw>
                </a:effectLst>
                <a:latin typeface="Leawood-BookItalic"/>
              </a:rPr>
              <a:t>overcometh</a:t>
            </a:r>
            <a:r>
              <a:rPr lang="en-US" sz="2400" b="0" i="1" u="none" strike="noStrike" baseline="0" dirty="0" smtClean="0">
                <a:effectLst>
                  <a:outerShdw blurRad="38100" dist="38100" dir="2700000" algn="tl">
                    <a:srgbClr val="000000">
                      <a:alpha val="43137"/>
                    </a:srgbClr>
                  </a:outerShdw>
                </a:effectLst>
                <a:latin typeface="Leawood-BookItalic"/>
              </a:rPr>
              <a:t> the world; and this is the victory that </a:t>
            </a:r>
            <a:r>
              <a:rPr lang="en-US" sz="2400" b="0" i="1" u="none" strike="noStrike" baseline="0" dirty="0" err="1" smtClean="0">
                <a:effectLst>
                  <a:outerShdw blurRad="38100" dist="38100" dir="2700000" algn="tl">
                    <a:srgbClr val="000000">
                      <a:alpha val="43137"/>
                    </a:srgbClr>
                  </a:outerShdw>
                </a:effectLst>
                <a:latin typeface="Leawood-BookItalic"/>
              </a:rPr>
              <a:t>overcometh</a:t>
            </a:r>
            <a:r>
              <a:rPr lang="en-US" sz="2400" b="0" i="1" u="none" strike="noStrike" baseline="0" dirty="0" smtClean="0">
                <a:effectLst>
                  <a:outerShdw blurRad="38100" dist="38100" dir="2700000" algn="tl">
                    <a:srgbClr val="000000">
                      <a:alpha val="43137"/>
                    </a:srgbClr>
                  </a:outerShdw>
                </a:effectLst>
                <a:latin typeface="Leawood-BookItalic"/>
              </a:rPr>
              <a:t> the world, even our faith” (1 John 5:4,5).</a:t>
            </a:r>
            <a:endParaRPr lang="en-US" sz="2400" dirty="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4799" y="457200"/>
            <a:ext cx="1916397" cy="4191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417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175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175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13984" y="1143000"/>
            <a:ext cx="8277616" cy="5529719"/>
          </a:xfrm>
          <a:prstGeom prst="rect">
            <a:avLst/>
          </a:prstGeom>
          <a:noFill/>
        </p:spPr>
        <p:txBody>
          <a:bodyPr wrap="square" rtlCol="0">
            <a:spAutoFit/>
          </a:bodyPr>
          <a:lstStyle/>
          <a:p>
            <a:pPr marL="857250" indent="-857250">
              <a:lnSpc>
                <a:spcPts val="5300"/>
              </a:lnSpc>
              <a:buFont typeface="+mj-lt"/>
              <a:buAutoNum type="romanUcPeriod" startAt="4"/>
            </a:pPr>
            <a:r>
              <a:rPr lang="en-US" sz="4000" b="1" dirty="0" smtClean="0">
                <a:effectLst>
                  <a:outerShdw blurRad="38100" dist="38100" dir="2700000" algn="tl">
                    <a:srgbClr val="000000">
                      <a:alpha val="43137"/>
                    </a:srgbClr>
                  </a:outerShdw>
                </a:effectLst>
              </a:rPr>
              <a:t>We must acknowledge our enemy and the battle</a:t>
            </a:r>
          </a:p>
          <a:p>
            <a:pPr marL="1314450" lvl="1" indent="-857250">
              <a:lnSpc>
                <a:spcPts val="5300"/>
              </a:lnSpc>
              <a:buFont typeface="+mj-lt"/>
              <a:buAutoNum type="alphaUcPeriod"/>
            </a:pPr>
            <a:r>
              <a:rPr lang="en-US" sz="4000" b="1" dirty="0" smtClean="0">
                <a:effectLst>
                  <a:outerShdw blurRad="38100" dist="38100" dir="2700000" algn="tl">
                    <a:srgbClr val="000000">
                      <a:alpha val="43137"/>
                    </a:srgbClr>
                  </a:outerShdw>
                </a:effectLst>
              </a:rPr>
              <a:t>Our victory rests in what Christ offers us: His might.</a:t>
            </a:r>
          </a:p>
          <a:p>
            <a:pPr marL="1314450" lvl="1" indent="-857250">
              <a:lnSpc>
                <a:spcPts val="5300"/>
              </a:lnSpc>
              <a:buFont typeface="+mj-lt"/>
              <a:buAutoNum type="alphaUcPeriod"/>
            </a:pPr>
            <a:r>
              <a:rPr lang="en-US" sz="4000" b="1" dirty="0" smtClean="0">
                <a:effectLst>
                  <a:outerShdw blurRad="38100" dist="38100" dir="2700000" algn="tl">
                    <a:srgbClr val="000000">
                      <a:alpha val="43137"/>
                    </a:srgbClr>
                  </a:outerShdw>
                </a:effectLst>
              </a:rPr>
              <a:t>Satan will not give up the fight</a:t>
            </a:r>
          </a:p>
          <a:p>
            <a:pPr marL="1314450" lvl="1" indent="-857250">
              <a:lnSpc>
                <a:spcPts val="5300"/>
              </a:lnSpc>
              <a:buFont typeface="+mj-lt"/>
              <a:buAutoNum type="alphaUcPeriod"/>
            </a:pPr>
            <a:r>
              <a:rPr lang="en-US" sz="4000" b="1" dirty="0" smtClean="0">
                <a:effectLst>
                  <a:outerShdw blurRad="38100" dist="38100" dir="2700000" algn="tl">
                    <a:srgbClr val="000000">
                      <a:alpha val="43137"/>
                    </a:srgbClr>
                  </a:outerShdw>
                </a:effectLst>
              </a:rPr>
              <a:t>Final victory</a:t>
            </a:r>
          </a:p>
          <a:p>
            <a:pPr marL="1771650" lvl="2" indent="-857250">
              <a:lnSpc>
                <a:spcPts val="5300"/>
              </a:lnSpc>
              <a:buFont typeface="+mj-lt"/>
              <a:buAutoNum type="arabicPeriod"/>
            </a:pPr>
            <a:r>
              <a:rPr lang="en-US" sz="4000" b="1" dirty="0" smtClean="0">
                <a:effectLst>
                  <a:outerShdw blurRad="38100" dist="38100" dir="2700000" algn="tl">
                    <a:srgbClr val="000000">
                      <a:alpha val="43137"/>
                    </a:srgbClr>
                  </a:outerShdw>
                </a:effectLst>
              </a:rPr>
              <a:t>Almighty God</a:t>
            </a:r>
          </a:p>
          <a:p>
            <a:pPr marL="1771650" lvl="2" indent="-857250">
              <a:lnSpc>
                <a:spcPts val="5300"/>
              </a:lnSpc>
              <a:buFont typeface="+mj-lt"/>
              <a:buAutoNum type="arabicPeriod"/>
            </a:pPr>
            <a:r>
              <a:rPr lang="en-US" sz="4000" b="1" dirty="0" smtClean="0">
                <a:effectLst>
                  <a:outerShdw blurRad="38100" dist="38100" dir="2700000" algn="tl">
                    <a:srgbClr val="000000">
                      <a:alpha val="43137"/>
                    </a:srgbClr>
                  </a:outerShdw>
                </a:effectLst>
              </a:rPr>
              <a:t>Ours</a:t>
            </a:r>
            <a:endParaRPr lang="en-US" sz="4000" b="1" dirty="0">
              <a:effectLst>
                <a:outerShdw blurRad="38100" dist="38100" dir="2700000" algn="tl">
                  <a:srgbClr val="000000">
                    <a:alpha val="43137"/>
                  </a:srgbClr>
                </a:outerShdw>
              </a:effectLst>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7356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75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75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175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175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175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175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13984" y="1143000"/>
            <a:ext cx="7924800" cy="4401205"/>
          </a:xfrm>
          <a:prstGeom prst="rect">
            <a:avLst/>
          </a:prstGeom>
          <a:noFill/>
        </p:spPr>
        <p:txBody>
          <a:bodyPr wrap="square" rtlCol="0">
            <a:spAutoFit/>
          </a:bodyPr>
          <a:lstStyle/>
          <a:p>
            <a:r>
              <a:rPr lang="en-US" sz="4000" dirty="0">
                <a:effectLst>
                  <a:outerShdw blurRad="38100" dist="38100" dir="2700000" algn="tl">
                    <a:srgbClr val="000000">
                      <a:alpha val="43137"/>
                    </a:srgbClr>
                  </a:outerShdw>
                </a:effectLst>
              </a:rPr>
              <a:t>“Christians can become preoccupied with battling </a:t>
            </a:r>
            <a:r>
              <a:rPr lang="en-US" sz="4000" dirty="0" smtClean="0">
                <a:effectLst>
                  <a:outerShdw blurRad="38100" dist="38100" dir="2700000" algn="tl">
                    <a:srgbClr val="000000">
                      <a:alpha val="43137"/>
                    </a:srgbClr>
                  </a:outerShdw>
                </a:effectLst>
              </a:rPr>
              <a:t>Satan…fighting </a:t>
            </a:r>
            <a:r>
              <a:rPr lang="en-US" sz="4000" dirty="0">
                <a:effectLst>
                  <a:outerShdw blurRad="38100" dist="38100" dir="2700000" algn="tl">
                    <a:srgbClr val="000000">
                      <a:alpha val="43137"/>
                    </a:srgbClr>
                  </a:outerShdw>
                </a:effectLst>
              </a:rPr>
              <a:t>battles that Christ has already won. If Satan can diverge </a:t>
            </a:r>
            <a:r>
              <a:rPr lang="en-US" sz="4000" dirty="0" smtClean="0">
                <a:effectLst>
                  <a:outerShdw blurRad="38100" dist="38100" dir="2700000" algn="tl">
                    <a:srgbClr val="000000">
                      <a:alpha val="43137"/>
                    </a:srgbClr>
                  </a:outerShdw>
                </a:effectLst>
              </a:rPr>
              <a:t>you to </a:t>
            </a:r>
            <a:r>
              <a:rPr lang="en-US" sz="4000" dirty="0">
                <a:effectLst>
                  <a:outerShdw blurRad="38100" dist="38100" dir="2700000" algn="tl">
                    <a:srgbClr val="000000">
                      <a:alpha val="43137"/>
                    </a:srgbClr>
                  </a:outerShdw>
                </a:effectLst>
              </a:rPr>
              <a:t>wage a warfare that has already ended in surrender, he will </a:t>
            </a:r>
            <a:r>
              <a:rPr lang="en-US" sz="4000" dirty="0" smtClean="0">
                <a:effectLst>
                  <a:outerShdw blurRad="38100" dist="38100" dir="2700000" algn="tl">
                    <a:srgbClr val="000000">
                      <a:alpha val="43137"/>
                    </a:srgbClr>
                  </a:outerShdw>
                </a:effectLst>
              </a:rPr>
              <a:t>have eliminated </a:t>
            </a:r>
            <a:r>
              <a:rPr lang="en-US" sz="4000" dirty="0">
                <a:effectLst>
                  <a:outerShdw blurRad="38100" dist="38100" dir="2700000" algn="tl">
                    <a:srgbClr val="000000">
                      <a:alpha val="43137"/>
                    </a:srgbClr>
                  </a:outerShdw>
                </a:effectLst>
              </a:rPr>
              <a:t>your effectiveness where God wants </a:t>
            </a:r>
            <a:r>
              <a:rPr lang="en-US" sz="4000" dirty="0" smtClean="0">
                <a:effectLst>
                  <a:outerShdw blurRad="38100" dist="38100" dir="2700000" algn="tl">
                    <a:srgbClr val="000000">
                      <a:alpha val="43137"/>
                    </a:srgbClr>
                  </a:outerShdw>
                </a:effectLst>
              </a:rPr>
              <a:t>you</a:t>
            </a:r>
            <a:r>
              <a:rPr lang="en-US" sz="4000"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7060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3192" y="2438400"/>
            <a:ext cx="8634608" cy="3724096"/>
          </a:xfrm>
          <a:prstGeom prst="rect">
            <a:avLst/>
          </a:prstGeom>
          <a:noFill/>
        </p:spPr>
        <p:txBody>
          <a:bodyPr wrap="square" rtlCol="0">
            <a:spAutoFit/>
          </a:bodyPr>
          <a:lstStyle/>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FROM HIS HAND</a:t>
            </a:r>
            <a:r>
              <a:rPr lang="en-US" sz="2400" i="0" u="none" strike="noStrike" baseline="0" dirty="0" smtClean="0">
                <a:solidFill>
                  <a:srgbClr val="49301B"/>
                </a:solidFill>
                <a:effectLst>
                  <a:outerShdw blurRad="38100" dist="38100" dir="2700000" algn="tl">
                    <a:srgbClr val="000000">
                      <a:alpha val="43137"/>
                    </a:srgbClr>
                  </a:outerShdw>
                </a:effectLst>
                <a:latin typeface="TrajanPro-Bold"/>
              </a:rPr>
              <a:t>: </a:t>
            </a:r>
            <a:r>
              <a:rPr lang="en-US" sz="2400" i="0" u="none" strike="noStrike" baseline="0" dirty="0" smtClean="0">
                <a:solidFill>
                  <a:srgbClr val="000000"/>
                </a:solidFill>
                <a:effectLst>
                  <a:outerShdw blurRad="38100" dist="38100" dir="2700000" algn="tl">
                    <a:srgbClr val="000000">
                      <a:alpha val="43137"/>
                    </a:srgbClr>
                  </a:outerShdw>
                </a:effectLst>
                <a:latin typeface="Leawood-Book"/>
              </a:rPr>
              <a:t>Read Ephesians 3:16; Zechariah 4:6b; Hebrews 2:14-18; 2 Chronicles 20:15; Ephesians 6:10; I Corinthians 1:8.</a:t>
            </a:r>
          </a:p>
          <a:p>
            <a:endParaRPr lang="en-US" sz="2000" dirty="0">
              <a:solidFill>
                <a:srgbClr val="000000"/>
              </a:solidFill>
              <a:effectLst>
                <a:outerShdw blurRad="38100" dist="38100" dir="2700000" algn="tl">
                  <a:srgbClr val="000000">
                    <a:alpha val="43137"/>
                  </a:srgbClr>
                </a:outerShdw>
              </a:effectLst>
              <a:latin typeface="Leawood-Book"/>
            </a:endParaRPr>
          </a:p>
          <a:p>
            <a:r>
              <a:rPr lang="en-US" sz="2400" b="1" dirty="0" smtClean="0">
                <a:solidFill>
                  <a:srgbClr val="49301B"/>
                </a:solidFill>
                <a:effectLst>
                  <a:outerShdw blurRad="38100" dist="38100" dir="2700000" algn="tl">
                    <a:srgbClr val="000000">
                      <a:alpha val="43137"/>
                    </a:srgbClr>
                  </a:outerShdw>
                </a:effectLst>
                <a:latin typeface="TrajanPro-Bold"/>
              </a:rPr>
              <a:t>TRACE HIS HAND: </a:t>
            </a:r>
            <a:r>
              <a:rPr lang="en-US" sz="2400" dirty="0" smtClean="0">
                <a:solidFill>
                  <a:srgbClr val="000000"/>
                </a:solidFill>
                <a:effectLst>
                  <a:outerShdw blurRad="38100" dist="38100" dir="2700000" algn="tl">
                    <a:srgbClr val="000000">
                      <a:alpha val="43137"/>
                    </a:srgbClr>
                  </a:outerShdw>
                </a:effectLst>
                <a:latin typeface="Leawood-Book"/>
              </a:rPr>
              <a:t>Where are we to be strengthened for victory? (Ephesians 3:16) From where does this strength come?</a:t>
            </a:r>
          </a:p>
          <a:p>
            <a:endParaRPr lang="en-US" sz="2400" dirty="0">
              <a:solidFill>
                <a:srgbClr val="000000"/>
              </a:solidFill>
              <a:effectLst>
                <a:outerShdw blurRad="38100" dist="38100" dir="2700000" algn="tl">
                  <a:srgbClr val="000000">
                    <a:alpha val="43137"/>
                  </a:srgbClr>
                </a:outerShdw>
              </a:effectLst>
              <a:latin typeface="Leawood-Book"/>
            </a:endParaRPr>
          </a:p>
          <a:p>
            <a:r>
              <a:rPr lang="en-US" sz="2400" dirty="0">
                <a:solidFill>
                  <a:srgbClr val="000000"/>
                </a:solidFill>
                <a:effectLst>
                  <a:outerShdw blurRad="38100" dist="38100" dir="2700000" algn="tl">
                    <a:srgbClr val="000000">
                      <a:alpha val="43137"/>
                    </a:srgbClr>
                  </a:outerShdw>
                </a:effectLst>
                <a:latin typeface="Leawood-Book"/>
              </a:rPr>
              <a:t>Ultimately, who is the source of victory? (Zechariah 4:6b; 2 </a:t>
            </a:r>
            <a:r>
              <a:rPr lang="en-US" sz="2400" dirty="0" smtClean="0">
                <a:solidFill>
                  <a:srgbClr val="000000"/>
                </a:solidFill>
                <a:effectLst>
                  <a:outerShdw blurRad="38100" dist="38100" dir="2700000" algn="tl">
                    <a:srgbClr val="000000">
                      <a:alpha val="43137"/>
                    </a:srgbClr>
                  </a:outerShdw>
                </a:effectLst>
                <a:latin typeface="Leawood-Book"/>
              </a:rPr>
              <a:t>Chronicles 20:15</a:t>
            </a:r>
            <a:r>
              <a:rPr lang="en-US" sz="2400" dirty="0">
                <a:solidFill>
                  <a:srgbClr val="000000"/>
                </a:solidFill>
                <a:effectLst>
                  <a:outerShdw blurRad="38100" dist="38100" dir="2700000" algn="tl">
                    <a:srgbClr val="000000">
                      <a:alpha val="43137"/>
                    </a:srgbClr>
                  </a:outerShdw>
                </a:effectLst>
                <a:latin typeface="Leawood-Book"/>
              </a:rPr>
              <a:t>).</a:t>
            </a: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7568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75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13881" y="2237984"/>
            <a:ext cx="8621038" cy="3970318"/>
          </a:xfrm>
          <a:prstGeom prst="rect">
            <a:avLst/>
          </a:prstGeom>
          <a:noFill/>
        </p:spPr>
        <p:txBody>
          <a:bodyPr wrap="square" rtlCol="0">
            <a:spAutoFit/>
          </a:bodyPr>
          <a:lstStyle/>
          <a:p>
            <a:r>
              <a:rPr lang="en-US" sz="2400" i="0" u="none" strike="noStrike" baseline="0" dirty="0" smtClean="0">
                <a:effectLst>
                  <a:outerShdw blurRad="38100" dist="38100" dir="2700000" algn="tl">
                    <a:srgbClr val="000000">
                      <a:alpha val="43137"/>
                    </a:srgbClr>
                  </a:outerShdw>
                </a:effectLst>
                <a:latin typeface="Leawood-Book"/>
              </a:rPr>
              <a:t>Read and study Hebrews 2:14-18. How is our Captain all-sufficient?</a:t>
            </a:r>
          </a:p>
          <a:p>
            <a:endParaRPr lang="en-US" sz="2400" i="0" u="none" strike="noStrike" baseline="0" dirty="0" smtClean="0">
              <a:effectLst>
                <a:outerShdw blurRad="38100" dist="38100" dir="2700000" algn="tl">
                  <a:srgbClr val="000000">
                    <a:alpha val="43137"/>
                  </a:srgbClr>
                </a:outerShdw>
              </a:effectLst>
              <a:latin typeface="Leawood-Book"/>
            </a:endParaRPr>
          </a:p>
          <a:p>
            <a:r>
              <a:rPr lang="en-US" sz="2400" i="0" u="none" strike="noStrike" baseline="0" dirty="0" smtClean="0">
                <a:effectLst>
                  <a:outerShdw blurRad="38100" dist="38100" dir="2700000" algn="tl">
                    <a:srgbClr val="000000">
                      <a:alpha val="43137"/>
                    </a:srgbClr>
                  </a:outerShdw>
                </a:effectLst>
                <a:latin typeface="Leawood-Book"/>
              </a:rPr>
              <a:t>Ephesians 6:10 reads: “Be strong in the Lord and in the power of His might.” Let’s dissect the first part, noting what each phrase says to us:</a:t>
            </a:r>
          </a:p>
          <a:p>
            <a:endParaRPr lang="en-US" sz="1200" i="0" u="none" strike="noStrike" baseline="0" dirty="0" smtClean="0">
              <a:effectLst>
                <a:outerShdw blurRad="38100" dist="38100" dir="2700000" algn="tl">
                  <a:srgbClr val="000000">
                    <a:alpha val="43137"/>
                  </a:srgbClr>
                </a:outerShdw>
              </a:effectLst>
              <a:latin typeface="Leawood-Book"/>
            </a:endParaRPr>
          </a:p>
          <a:p>
            <a:pPr marL="342900" indent="-342900">
              <a:buFont typeface="Arial" pitchFamily="34" charset="0"/>
              <a:buChar char="•"/>
            </a:pPr>
            <a:r>
              <a:rPr lang="en-US" sz="2400" i="0" u="none" strike="noStrike" baseline="0" dirty="0" smtClean="0">
                <a:effectLst>
                  <a:outerShdw blurRad="38100" dist="38100" dir="2700000" algn="tl">
                    <a:srgbClr val="000000">
                      <a:alpha val="43137"/>
                    </a:srgbClr>
                  </a:outerShdw>
                </a:effectLst>
                <a:latin typeface="Leawood-Book"/>
              </a:rPr>
              <a:t>Be strong (as opposed to what the devil tells us to be):</a:t>
            </a:r>
          </a:p>
          <a:p>
            <a:pPr marL="342900" indent="-342900">
              <a:buFont typeface="Arial" pitchFamily="34" charset="0"/>
              <a:buChar char="•"/>
            </a:pPr>
            <a:r>
              <a:rPr lang="en-US" sz="2400" i="0" u="none" strike="noStrike" baseline="0" dirty="0" smtClean="0">
                <a:effectLst>
                  <a:outerShdw blurRad="38100" dist="38100" dir="2700000" algn="tl">
                    <a:srgbClr val="000000">
                      <a:alpha val="43137"/>
                    </a:srgbClr>
                  </a:outerShdw>
                </a:effectLst>
                <a:latin typeface="Leawood-Book"/>
              </a:rPr>
              <a:t>In (How can we be “in”?):</a:t>
            </a:r>
          </a:p>
          <a:p>
            <a:pPr marL="342900" indent="-342900">
              <a:buFont typeface="Arial" pitchFamily="34" charset="0"/>
              <a:buChar char="•"/>
            </a:pPr>
            <a:r>
              <a:rPr lang="en-US" sz="2400" i="0" u="none" strike="noStrike" baseline="0" dirty="0" smtClean="0">
                <a:effectLst>
                  <a:outerShdw blurRad="38100" dist="38100" dir="2700000" algn="tl">
                    <a:srgbClr val="000000">
                      <a:alpha val="43137"/>
                    </a:srgbClr>
                  </a:outerShdw>
                </a:effectLst>
                <a:latin typeface="Leawood-Book"/>
              </a:rPr>
              <a:t>The Lord (of all His names, why this one?):</a:t>
            </a:r>
          </a:p>
          <a:p>
            <a:endParaRPr lang="en-US" sz="2400" i="0" u="none" strike="noStrike" baseline="0" dirty="0" smtClean="0">
              <a:effectLst>
                <a:outerShdw blurRad="38100" dist="38100" dir="2700000" algn="tl">
                  <a:srgbClr val="000000">
                    <a:alpha val="43137"/>
                  </a:srgbClr>
                </a:outerShdw>
              </a:effectLst>
              <a:latin typeface="Leawood-Book"/>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924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75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175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175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175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175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13881" y="3200400"/>
            <a:ext cx="8621038" cy="1569660"/>
          </a:xfrm>
          <a:prstGeom prst="rect">
            <a:avLst/>
          </a:prstGeom>
          <a:noFill/>
        </p:spPr>
        <p:txBody>
          <a:bodyPr wrap="square" rtlCol="0">
            <a:spAutoFit/>
          </a:bodyPr>
          <a:lstStyle/>
          <a:p>
            <a:r>
              <a:rPr lang="en-US" sz="2400" i="0" u="none" strike="noStrike" baseline="0" dirty="0" smtClean="0">
                <a:effectLst>
                  <a:outerShdw blurRad="38100" dist="38100" dir="2700000" algn="tl">
                    <a:srgbClr val="000000">
                      <a:alpha val="43137"/>
                    </a:srgbClr>
                  </a:outerShdw>
                </a:effectLst>
                <a:latin typeface="Leawood-Book"/>
              </a:rPr>
              <a:t>What is the powerful promise given us in 1 Corinthians 1:8?</a:t>
            </a:r>
          </a:p>
          <a:p>
            <a:endParaRPr lang="en-US" sz="2400" dirty="0">
              <a:solidFill>
                <a:srgbClr val="000000"/>
              </a:solidFill>
              <a:effectLst>
                <a:outerShdw blurRad="38100" dist="38100" dir="2700000" algn="tl">
                  <a:srgbClr val="000000">
                    <a:alpha val="43137"/>
                  </a:srgbClr>
                </a:outerShdw>
              </a:effectLst>
              <a:latin typeface="Leawood-Book"/>
            </a:endParaRPr>
          </a:p>
          <a:p>
            <a:r>
              <a:rPr lang="en-US" sz="2400" dirty="0" smtClean="0">
                <a:solidFill>
                  <a:srgbClr val="000000"/>
                </a:solidFill>
                <a:effectLst>
                  <a:outerShdw blurRad="38100" dist="38100" dir="2700000" algn="tl">
                    <a:srgbClr val="000000">
                      <a:alpha val="43137"/>
                    </a:srgbClr>
                  </a:outerShdw>
                </a:effectLst>
                <a:latin typeface="Leawood-Book"/>
              </a:rPr>
              <a:t>Describe the ultimate end to our life-long enemy prophesied in Revelation 19:17-21; 20:10. Then praise the Lord!</a:t>
            </a:r>
            <a:endParaRPr lang="en-US" sz="2400" dirty="0">
              <a:solidFill>
                <a:srgbClr val="000000"/>
              </a:solidFill>
              <a:effectLst>
                <a:outerShdw blurRad="38100" dist="38100" dir="2700000" algn="tl">
                  <a:srgbClr val="000000">
                    <a:alpha val="43137"/>
                  </a:srgbClr>
                </a:outerShdw>
              </a:effectLst>
              <a:latin typeface="Leawood-Book"/>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729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0937" y="1671965"/>
            <a:ext cx="8621038" cy="4893647"/>
          </a:xfrm>
          <a:prstGeom prst="rect">
            <a:avLst/>
          </a:prstGeom>
          <a:noFill/>
        </p:spPr>
        <p:txBody>
          <a:bodyPr wrap="square" rtlCol="0">
            <a:spAutoFit/>
          </a:bodyPr>
          <a:lstStyle/>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LEND A HAND:</a:t>
            </a:r>
          </a:p>
          <a:p>
            <a:r>
              <a:rPr lang="en-US" sz="2400" b="0" i="0" u="none" strike="noStrike" baseline="0" dirty="0" smtClean="0">
                <a:solidFill>
                  <a:srgbClr val="000000"/>
                </a:solidFill>
                <a:effectLst>
                  <a:outerShdw blurRad="38100" dist="38100" dir="2700000" algn="tl">
                    <a:srgbClr val="000000">
                      <a:alpha val="43137"/>
                    </a:srgbClr>
                  </a:outerShdw>
                </a:effectLst>
                <a:latin typeface="TrajanPro-Regular"/>
              </a:rPr>
              <a:t>—Thinking about Heaven, what do you look forward to most?</a:t>
            </a:r>
          </a:p>
          <a:p>
            <a:r>
              <a:rPr lang="en-US" sz="2400" b="0" i="0" u="none" strike="noStrike" baseline="0" dirty="0" smtClean="0">
                <a:solidFill>
                  <a:srgbClr val="000000"/>
                </a:solidFill>
                <a:effectLst>
                  <a:outerShdw blurRad="38100" dist="38100" dir="2700000" algn="tl">
                    <a:srgbClr val="000000">
                      <a:alpha val="43137"/>
                    </a:srgbClr>
                  </a:outerShdw>
                </a:effectLst>
                <a:latin typeface="TrajanPro-Regular"/>
              </a:rPr>
              <a:t>—What truths has this study on spiritual warfare revealed or brought home to you? What will you do with these truths?</a:t>
            </a:r>
          </a:p>
          <a:p>
            <a:r>
              <a:rPr lang="en-US" sz="2400" b="0" i="0" u="none" strike="noStrike" baseline="0" dirty="0" smtClean="0">
                <a:solidFill>
                  <a:srgbClr val="000000"/>
                </a:solidFill>
                <a:effectLst>
                  <a:outerShdw blurRad="38100" dist="38100" dir="2700000" algn="tl">
                    <a:srgbClr val="000000">
                      <a:alpha val="43137"/>
                    </a:srgbClr>
                  </a:outerShdw>
                </a:effectLst>
                <a:latin typeface="TrajanPro-Regular"/>
              </a:rPr>
              <a:t>—What should the church be teaching about spiritual warfare? Is your church doing this?</a:t>
            </a:r>
            <a:endParaRPr lang="en-US" sz="11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LIFT YOUR HANDS: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Father, we thank You that the battle is not ours, but Yours….that the victory is already assured. May we daily claim the victory and defeat Satan by Your power. Amen.</a:t>
            </a:r>
            <a:endParaRPr lang="en-US" sz="11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TOUCHPOINT: </a:t>
            </a:r>
            <a:r>
              <a:rPr lang="en-US" sz="2400" b="1" i="1" u="none" strike="noStrike" baseline="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“Fearing Satan is fearing a prisoner of war. You have no need or calling to defeat Satan; you need only to apply Christ’s victory in every area of your life...” —Henry </a:t>
            </a:r>
            <a:r>
              <a:rPr lang="en-US" sz="2400" b="1" i="1" u="none" strike="noStrike" baseline="0" dirty="0" err="1"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Blackaby</a:t>
            </a:r>
            <a:endParaRPr lang="en-US" sz="2400" b="1"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838200"/>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603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75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175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75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175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175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175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175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76400" y="609600"/>
            <a:ext cx="7924800" cy="1138773"/>
          </a:xfrm>
          <a:prstGeom prst="rect">
            <a:avLst/>
          </a:prstGeom>
          <a:noFill/>
        </p:spPr>
        <p:txBody>
          <a:bodyPr wrap="square" rtlCol="0">
            <a:spAutoFit/>
          </a:bodyPr>
          <a:lstStyle/>
          <a:p>
            <a:pPr algn="ctr"/>
            <a:r>
              <a:rPr lang="en-US" sz="4000" b="1" i="0" u="none" strike="noStrike" baseline="0" dirty="0" smtClean="0">
                <a:solidFill>
                  <a:srgbClr val="885A33"/>
                </a:solidFill>
                <a:effectLst>
                  <a:outerShdw blurRad="38100" dist="38100" dir="2700000" algn="tl">
                    <a:srgbClr val="000000">
                      <a:alpha val="43137"/>
                    </a:srgbClr>
                  </a:outerShdw>
                </a:effectLst>
                <a:latin typeface="TrajanPro-Bold"/>
              </a:rPr>
              <a:t>WAR STRATEGY</a:t>
            </a:r>
          </a:p>
          <a:p>
            <a:pPr algn="ct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33400" y="380999"/>
            <a:ext cx="1569720" cy="4271099"/>
          </a:xfrm>
          <a:prstGeom prst="rect">
            <a:avLst/>
          </a:prstGeom>
        </p:spPr>
      </p:pic>
      <p:sp>
        <p:nvSpPr>
          <p:cNvPr id="4" name="TextBox 3"/>
          <p:cNvSpPr txBox="1"/>
          <p:nvPr/>
        </p:nvSpPr>
        <p:spPr>
          <a:xfrm>
            <a:off x="2209800" y="2209800"/>
            <a:ext cx="6781800" cy="3785652"/>
          </a:xfrm>
          <a:prstGeom prst="rect">
            <a:avLst/>
          </a:prstGeom>
          <a:noFill/>
        </p:spPr>
        <p:txBody>
          <a:bodyPr wrap="square" rtlCol="0">
            <a:spAutoFit/>
          </a:bodyPr>
          <a:lstStyle/>
          <a:p>
            <a:r>
              <a:rPr lang="en-US" sz="2400" b="1" i="0" u="none" strike="noStrike" baseline="0" dirty="0" smtClean="0">
                <a:solidFill>
                  <a:schemeClr val="accent6">
                    <a:lumMod val="50000"/>
                  </a:schemeClr>
                </a:solidFill>
                <a:effectLst>
                  <a:outerShdw blurRad="38100" dist="38100" dir="2700000" algn="tl">
                    <a:srgbClr val="000000">
                      <a:alpha val="43137"/>
                    </a:srgbClr>
                  </a:outerShdw>
                </a:effectLst>
                <a:latin typeface="TrajanPro-Bold"/>
              </a:rPr>
              <a:t>HANDPRINT:</a:t>
            </a:r>
            <a:r>
              <a:rPr lang="en-US" sz="2400" b="1" i="0" u="none" strike="noStrike" baseline="0" dirty="0" smtClean="0">
                <a:solidFill>
                  <a:srgbClr val="EF2D2E"/>
                </a:solidFill>
                <a:effectLst>
                  <a:outerShdw blurRad="38100" dist="38100" dir="2700000" algn="tl">
                    <a:srgbClr val="000000">
                      <a:alpha val="43137"/>
                    </a:srgbClr>
                  </a:outerShdw>
                </a:effectLst>
                <a:latin typeface="TrajanPro-Bold"/>
              </a:rPr>
              <a:t>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Understanding and utilizing each piece of the armor of God will help protect us from the Enemy’s attacks.</a:t>
            </a:r>
          </a:p>
          <a:p>
            <a:endParaRPr lang="en-US" sz="2400" dirty="0">
              <a:solidFill>
                <a:srgbClr val="000000"/>
              </a:solidFill>
              <a:latin typeface="Leawood-Book"/>
            </a:endParaRPr>
          </a:p>
          <a:p>
            <a:r>
              <a:rPr lang="en-US" sz="2400" b="1" i="0" u="none" strike="noStrike" baseline="0" dirty="0" smtClean="0">
                <a:solidFill>
                  <a:schemeClr val="accent6">
                    <a:lumMod val="50000"/>
                  </a:schemeClr>
                </a:solidFill>
                <a:effectLst>
                  <a:outerShdw blurRad="38100" dist="38100" dir="2700000" algn="tl">
                    <a:srgbClr val="000000">
                      <a:alpha val="43137"/>
                    </a:srgbClr>
                  </a:outerShdw>
                </a:effectLst>
                <a:latin typeface="TrajanPro-Bold"/>
              </a:rPr>
              <a:t>HANDWRITING ON THE HEART </a:t>
            </a:r>
            <a:r>
              <a:rPr lang="en-US" sz="2400" b="1" i="0" u="none" strike="noStrike" baseline="0" dirty="0" smtClean="0">
                <a:solidFill>
                  <a:schemeClr val="accent6">
                    <a:lumMod val="50000"/>
                  </a:schemeClr>
                </a:solidFill>
                <a:latin typeface="TrajanPro-Bold"/>
              </a:rPr>
              <a:t>(</a:t>
            </a:r>
            <a:r>
              <a:rPr lang="en-US" sz="2400" b="0" i="1" u="none" strike="noStrike" baseline="0" dirty="0" smtClean="0">
                <a:solidFill>
                  <a:schemeClr val="accent6">
                    <a:lumMod val="50000"/>
                  </a:schemeClr>
                </a:solidFill>
                <a:latin typeface="Leawood-BookItalic"/>
              </a:rPr>
              <a:t>to be memorized)</a:t>
            </a:r>
            <a:r>
              <a:rPr lang="en-US" sz="2400" b="1" i="0" u="none" strike="noStrike" baseline="0" dirty="0" smtClean="0">
                <a:solidFill>
                  <a:schemeClr val="accent6">
                    <a:lumMod val="50000"/>
                  </a:schemeClr>
                </a:solidFill>
                <a:latin typeface="TrajanPro-Bold"/>
              </a:rPr>
              <a:t>: </a:t>
            </a:r>
            <a:r>
              <a:rPr lang="en-US" sz="2400" b="0" i="1" u="none" strike="noStrike" baseline="0" dirty="0" smtClean="0">
                <a:solidFill>
                  <a:srgbClr val="000000"/>
                </a:solidFill>
                <a:effectLst>
                  <a:outerShdw blurRad="38100" dist="38100" dir="2700000" algn="tl">
                    <a:srgbClr val="000000">
                      <a:alpha val="43137"/>
                    </a:srgbClr>
                  </a:outerShdw>
                </a:effectLst>
                <a:latin typeface="Leawood-BookItalic"/>
              </a:rPr>
              <a:t>“Therefore take up the whole armor of God, that you may be able to withstand in the evil day, and having done all, to stand” (Ephesians 6:13—and on through verse 17 if you’re willing to accept the challenge).</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314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1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1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1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5" dur="1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13984" y="1143000"/>
            <a:ext cx="8277616" cy="4135876"/>
          </a:xfrm>
          <a:prstGeom prst="rect">
            <a:avLst/>
          </a:prstGeom>
          <a:noFill/>
        </p:spPr>
        <p:txBody>
          <a:bodyPr wrap="square" rtlCol="0">
            <a:spAutoFit/>
          </a:bodyPr>
          <a:lstStyle/>
          <a:p>
            <a:pPr marL="857250" indent="-857250">
              <a:lnSpc>
                <a:spcPts val="5300"/>
              </a:lnSpc>
              <a:buAutoNum type="romanUcPeriod"/>
            </a:pPr>
            <a:r>
              <a:rPr lang="en-US" sz="4000" b="1" dirty="0" smtClean="0">
                <a:effectLst>
                  <a:outerShdw blurRad="38100" dist="38100" dir="2700000" algn="tl">
                    <a:srgbClr val="000000">
                      <a:alpha val="43137"/>
                    </a:srgbClr>
                  </a:outerShdw>
                </a:effectLst>
              </a:rPr>
              <a:t>God has provided all we need to protect ourselves and be victorious</a:t>
            </a:r>
          </a:p>
          <a:p>
            <a:pPr marL="1314450" lvl="1" indent="-857250">
              <a:lnSpc>
                <a:spcPts val="5300"/>
              </a:lnSpc>
              <a:buFont typeface="+mj-lt"/>
              <a:buAutoNum type="alphaUcPeriod"/>
            </a:pPr>
            <a:r>
              <a:rPr lang="en-US" sz="4000" b="1" dirty="0" smtClean="0">
                <a:effectLst>
                  <a:outerShdw blurRad="38100" dist="38100" dir="2700000" algn="tl">
                    <a:srgbClr val="000000">
                      <a:alpha val="43137"/>
                    </a:srgbClr>
                  </a:outerShdw>
                </a:effectLst>
              </a:rPr>
              <a:t>Truth</a:t>
            </a:r>
          </a:p>
          <a:p>
            <a:pPr marL="1314450" lvl="1" indent="-857250">
              <a:lnSpc>
                <a:spcPts val="5300"/>
              </a:lnSpc>
              <a:buFont typeface="+mj-lt"/>
              <a:buAutoNum type="alphaUcPeriod"/>
            </a:pPr>
            <a:r>
              <a:rPr lang="en-US" sz="4000" b="1" dirty="0" smtClean="0">
                <a:effectLst>
                  <a:outerShdw blurRad="38100" dist="38100" dir="2700000" algn="tl">
                    <a:srgbClr val="000000">
                      <a:alpha val="43137"/>
                    </a:srgbClr>
                  </a:outerShdw>
                </a:effectLst>
              </a:rPr>
              <a:t>Righteousness</a:t>
            </a:r>
          </a:p>
          <a:p>
            <a:pPr marL="1314450" lvl="1" indent="-857250">
              <a:lnSpc>
                <a:spcPts val="5300"/>
              </a:lnSpc>
              <a:buFont typeface="+mj-lt"/>
              <a:buAutoNum type="alphaUcPeriod"/>
            </a:pPr>
            <a:r>
              <a:rPr lang="en-US" sz="4000" b="1" dirty="0" smtClean="0">
                <a:effectLst>
                  <a:outerShdw blurRad="38100" dist="38100" dir="2700000" algn="tl">
                    <a:srgbClr val="000000">
                      <a:alpha val="43137"/>
                    </a:srgbClr>
                  </a:outerShdw>
                </a:effectLst>
              </a:rPr>
              <a:t>Peace</a:t>
            </a:r>
            <a:endParaRPr lang="en-US" sz="4000" b="1" dirty="0">
              <a:effectLst>
                <a:outerShdw blurRad="38100" dist="38100" dir="2700000" algn="tl">
                  <a:srgbClr val="000000">
                    <a:alpha val="43137"/>
                  </a:srgbClr>
                </a:outerShdw>
              </a:effectLst>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630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75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75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3192" y="2667000"/>
            <a:ext cx="8277616" cy="2985433"/>
          </a:xfrm>
          <a:prstGeom prst="rect">
            <a:avLst/>
          </a:prstGeom>
          <a:noFill/>
        </p:spPr>
        <p:txBody>
          <a:bodyPr wrap="square" rtlCol="0">
            <a:spAutoFit/>
          </a:bodyPr>
          <a:lstStyle/>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FROM HIS HAND</a:t>
            </a:r>
            <a:r>
              <a:rPr lang="en-US" sz="2400" i="0" u="none" strike="noStrike" baseline="0" dirty="0" smtClean="0">
                <a:solidFill>
                  <a:srgbClr val="49301B"/>
                </a:solidFill>
                <a:effectLst>
                  <a:outerShdw blurRad="38100" dist="38100" dir="2700000" algn="tl">
                    <a:srgbClr val="000000">
                      <a:alpha val="43137"/>
                    </a:srgbClr>
                  </a:outerShdw>
                </a:effectLst>
                <a:latin typeface="TrajanPro-Bold"/>
              </a:rPr>
              <a:t>: </a:t>
            </a:r>
            <a:r>
              <a:rPr lang="en-US" sz="2400" i="0" u="none" strike="noStrike" baseline="0" dirty="0" smtClean="0">
                <a:solidFill>
                  <a:srgbClr val="000000"/>
                </a:solidFill>
                <a:effectLst>
                  <a:outerShdw blurRad="38100" dist="38100" dir="2700000" algn="tl">
                    <a:srgbClr val="000000">
                      <a:alpha val="43137"/>
                    </a:srgbClr>
                  </a:outerShdw>
                </a:effectLst>
                <a:latin typeface="Leawood-Book"/>
              </a:rPr>
              <a:t>Read the following verses which describe the Christian’s armor. Then answer the next questions.</a:t>
            </a:r>
          </a:p>
          <a:p>
            <a:pPr>
              <a:tabLst>
                <a:tab pos="2855913" algn="l"/>
                <a:tab pos="5486400" algn="l"/>
              </a:tabLst>
            </a:pPr>
            <a:r>
              <a:rPr lang="en-US" sz="2400" i="0" u="none" strike="noStrike" baseline="0" dirty="0" smtClean="0">
                <a:solidFill>
                  <a:srgbClr val="000000"/>
                </a:solidFill>
                <a:effectLst>
                  <a:outerShdw blurRad="38100" dist="38100" dir="2700000" algn="tl">
                    <a:srgbClr val="000000">
                      <a:alpha val="43137"/>
                    </a:srgbClr>
                  </a:outerShdw>
                </a:effectLst>
                <a:latin typeface="Leawood-Book"/>
              </a:rPr>
              <a:t>John 8:32	Revelation 3:7	Ephesians 4:24</a:t>
            </a:r>
          </a:p>
          <a:p>
            <a:pPr>
              <a:tabLst>
                <a:tab pos="2855913" algn="l"/>
                <a:tab pos="5486400" algn="l"/>
              </a:tabLst>
            </a:pPr>
            <a:r>
              <a:rPr lang="en-US" sz="2400" i="0" u="none" strike="noStrike" baseline="0" dirty="0" smtClean="0">
                <a:solidFill>
                  <a:srgbClr val="000000"/>
                </a:solidFill>
                <a:effectLst>
                  <a:outerShdw blurRad="38100" dist="38100" dir="2700000" algn="tl">
                    <a:srgbClr val="000000">
                      <a:alpha val="43137"/>
                    </a:srgbClr>
                  </a:outerShdw>
                </a:effectLst>
                <a:latin typeface="Leawood-Book"/>
              </a:rPr>
              <a:t>Titus 3:5	Ephesians 2:14	John 14:27</a:t>
            </a:r>
          </a:p>
          <a:p>
            <a:pPr>
              <a:tabLst>
                <a:tab pos="2855913" algn="l"/>
                <a:tab pos="5486400" algn="l"/>
              </a:tabLst>
            </a:pPr>
            <a:endParaRPr lang="en-US" sz="2000" dirty="0">
              <a:solidFill>
                <a:srgbClr val="000000"/>
              </a:solidFill>
              <a:effectLst>
                <a:outerShdw blurRad="38100" dist="38100" dir="2700000" algn="tl">
                  <a:srgbClr val="000000">
                    <a:alpha val="43137"/>
                  </a:srgbClr>
                </a:outerShdw>
              </a:effectLst>
              <a:latin typeface="Leawood-Book"/>
            </a:endParaRPr>
          </a:p>
          <a:p>
            <a:r>
              <a:rPr lang="en-US" sz="2400" b="1" dirty="0" smtClean="0">
                <a:solidFill>
                  <a:srgbClr val="49301B"/>
                </a:solidFill>
                <a:effectLst>
                  <a:outerShdw blurRad="38100" dist="38100" dir="2700000" algn="tl">
                    <a:srgbClr val="000000">
                      <a:alpha val="43137"/>
                    </a:srgbClr>
                  </a:outerShdw>
                </a:effectLst>
                <a:latin typeface="TrajanPro-Bold"/>
              </a:rPr>
              <a:t>TRACE HIS HAND: </a:t>
            </a:r>
            <a:r>
              <a:rPr lang="en-US" sz="2400" dirty="0" smtClean="0">
                <a:solidFill>
                  <a:srgbClr val="000000"/>
                </a:solidFill>
                <a:effectLst>
                  <a:outerShdw blurRad="38100" dist="38100" dir="2700000" algn="tl">
                    <a:srgbClr val="000000">
                      <a:alpha val="43137"/>
                    </a:srgbClr>
                  </a:outerShdw>
                </a:effectLst>
                <a:latin typeface="Leawood-Book"/>
              </a:rPr>
              <a:t>Which </a:t>
            </a:r>
            <a:r>
              <a:rPr lang="en-US" sz="2400" dirty="0">
                <a:solidFill>
                  <a:srgbClr val="000000"/>
                </a:solidFill>
                <a:effectLst>
                  <a:outerShdw blurRad="38100" dist="38100" dir="2700000" algn="tl">
                    <a:srgbClr val="000000">
                      <a:alpha val="43137"/>
                    </a:srgbClr>
                  </a:outerShdw>
                </a:effectLst>
                <a:latin typeface="Leawood-Book"/>
              </a:rPr>
              <a:t>piece of armor does each of the above </a:t>
            </a:r>
            <a:r>
              <a:rPr lang="en-US" sz="2400" dirty="0" smtClean="0">
                <a:solidFill>
                  <a:srgbClr val="000000"/>
                </a:solidFill>
                <a:effectLst>
                  <a:outerShdw blurRad="38100" dist="38100" dir="2700000" algn="tl">
                    <a:srgbClr val="000000">
                      <a:alpha val="43137"/>
                    </a:srgbClr>
                  </a:outerShdw>
                </a:effectLst>
                <a:latin typeface="Leawood-Book"/>
              </a:rPr>
              <a:t>passages describe</a:t>
            </a:r>
            <a:r>
              <a:rPr lang="en-US" sz="2400" dirty="0">
                <a:solidFill>
                  <a:srgbClr val="000000"/>
                </a:solidFill>
                <a:effectLst>
                  <a:outerShdw blurRad="38100" dist="38100" dir="2700000" algn="tl">
                    <a:srgbClr val="000000">
                      <a:alpha val="43137"/>
                    </a:srgbClr>
                  </a:outerShdw>
                </a:effectLst>
                <a:latin typeface="Leawood-Book"/>
              </a:rPr>
              <a:t>?</a:t>
            </a: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227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75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6762" y="2079574"/>
            <a:ext cx="8621038" cy="4124206"/>
          </a:xfrm>
          <a:prstGeom prst="rect">
            <a:avLst/>
          </a:prstGeom>
          <a:noFill/>
        </p:spPr>
        <p:txBody>
          <a:bodyPr wrap="square" rtlCol="0">
            <a:spAutoFit/>
          </a:bodyPr>
          <a:lstStyle/>
          <a:p>
            <a:r>
              <a:rPr lang="en-US" sz="2400" i="0" u="none" strike="noStrike" baseline="0" dirty="0" smtClean="0">
                <a:effectLst>
                  <a:outerShdw blurRad="38100" dist="38100" dir="2700000" algn="tl">
                    <a:srgbClr val="000000">
                      <a:alpha val="43137"/>
                    </a:srgbClr>
                  </a:outerShdw>
                </a:effectLst>
                <a:latin typeface="Leawood-Book"/>
              </a:rPr>
              <a:t>Imagine yourself putting on these three pieces of armor. Beside each one, write a possible attack of the devil in which you would need this kind of protection.</a:t>
            </a:r>
          </a:p>
          <a:p>
            <a:pPr marL="342900" indent="-342900">
              <a:buFont typeface="Wingdings" pitchFamily="2" charset="2"/>
              <a:buChar char="Ø"/>
            </a:pPr>
            <a:r>
              <a:rPr lang="en-US" sz="2400" i="0" u="none" strike="noStrike" baseline="0" dirty="0" smtClean="0">
                <a:effectLst>
                  <a:outerShdw blurRad="38100" dist="38100" dir="2700000" algn="tl">
                    <a:srgbClr val="000000">
                      <a:alpha val="43137"/>
                    </a:srgbClr>
                  </a:outerShdw>
                </a:effectLst>
                <a:latin typeface="Leawood-Book"/>
              </a:rPr>
              <a:t>Belt of Truth:</a:t>
            </a:r>
          </a:p>
          <a:p>
            <a:pPr marL="342900" indent="-342900">
              <a:buFont typeface="Wingdings" pitchFamily="2" charset="2"/>
              <a:buChar char="Ø"/>
            </a:pPr>
            <a:r>
              <a:rPr lang="en-US" sz="2400" i="0" u="none" strike="noStrike" baseline="0" dirty="0" smtClean="0">
                <a:effectLst>
                  <a:outerShdw blurRad="38100" dist="38100" dir="2700000" algn="tl">
                    <a:srgbClr val="000000">
                      <a:alpha val="43137"/>
                    </a:srgbClr>
                  </a:outerShdw>
                </a:effectLst>
                <a:latin typeface="Leawood-Book"/>
              </a:rPr>
              <a:t>Breastplate of Righteousness:</a:t>
            </a:r>
          </a:p>
          <a:p>
            <a:pPr marL="342900" indent="-342900">
              <a:buFont typeface="Wingdings" pitchFamily="2" charset="2"/>
              <a:buChar char="Ø"/>
            </a:pPr>
            <a:r>
              <a:rPr lang="en-US" sz="2400" i="0" u="none" strike="noStrike" baseline="0" dirty="0" smtClean="0">
                <a:effectLst>
                  <a:outerShdw blurRad="38100" dist="38100" dir="2700000" algn="tl">
                    <a:srgbClr val="000000">
                      <a:alpha val="43137"/>
                    </a:srgbClr>
                  </a:outerShdw>
                </a:effectLst>
                <a:latin typeface="Leawood-Book"/>
              </a:rPr>
              <a:t>Shoes of Peace:</a:t>
            </a:r>
          </a:p>
          <a:p>
            <a:endParaRPr lang="en-US" sz="1100" i="0" u="none" strike="noStrike" baseline="0" dirty="0" smtClean="0">
              <a:effectLst>
                <a:outerShdw blurRad="38100" dist="38100" dir="2700000" algn="tl">
                  <a:srgbClr val="000000">
                    <a:alpha val="43137"/>
                  </a:srgbClr>
                </a:outerShdw>
              </a:effectLst>
              <a:latin typeface="Leawood-Book"/>
            </a:endParaRPr>
          </a:p>
          <a:p>
            <a:r>
              <a:rPr lang="en-US" sz="2400" i="0" u="none" strike="noStrike" baseline="0" dirty="0" smtClean="0">
                <a:effectLst>
                  <a:outerShdw blurRad="38100" dist="38100" dir="2700000" algn="tl">
                    <a:srgbClr val="000000">
                      <a:alpha val="43137"/>
                    </a:srgbClr>
                  </a:outerShdw>
                </a:effectLst>
                <a:latin typeface="Leawood-Book"/>
              </a:rPr>
              <a:t>How does Paul describe himself in 2 Corinthians 6:7?        Can you say the same?</a:t>
            </a:r>
          </a:p>
          <a:p>
            <a:r>
              <a:rPr lang="en-US" sz="1100" i="0" u="none" strike="noStrike" baseline="0" dirty="0" smtClean="0">
                <a:effectLst>
                  <a:outerShdw blurRad="38100" dist="38100" dir="2700000" algn="tl">
                    <a:srgbClr val="000000">
                      <a:alpha val="43137"/>
                    </a:srgbClr>
                  </a:outerShdw>
                </a:effectLst>
                <a:latin typeface="Leawood-Book"/>
              </a:rPr>
              <a:t> </a:t>
            </a:r>
          </a:p>
          <a:p>
            <a:r>
              <a:rPr lang="en-US" sz="2400" i="0" u="none" strike="noStrike" baseline="0" dirty="0" smtClean="0">
                <a:effectLst>
                  <a:outerShdw blurRad="38100" dist="38100" dir="2700000" algn="tl">
                    <a:srgbClr val="000000">
                      <a:alpha val="43137"/>
                    </a:srgbClr>
                  </a:outerShdw>
                </a:effectLst>
                <a:latin typeface="Leawood-Book"/>
              </a:rPr>
              <a:t>Has the Enemy ever tried </a:t>
            </a:r>
            <a:r>
              <a:rPr lang="en-US" sz="2400" dirty="0">
                <a:effectLst>
                  <a:outerShdw blurRad="38100" dist="38100" dir="2700000" algn="tl">
                    <a:srgbClr val="000000">
                      <a:alpha val="43137"/>
                    </a:srgbClr>
                  </a:outerShdw>
                </a:effectLst>
                <a:latin typeface="Leawood-Book"/>
              </a:rPr>
              <a:t>to steal your peace? In what ways? </a:t>
            </a:r>
            <a:r>
              <a:rPr lang="en-US" sz="2400" dirty="0" smtClean="0">
                <a:effectLst>
                  <a:outerShdw blurRad="38100" dist="38100" dir="2700000" algn="tl">
                    <a:srgbClr val="000000">
                      <a:alpha val="43137"/>
                    </a:srgbClr>
                  </a:outerShdw>
                </a:effectLst>
                <a:latin typeface="Leawood-Book"/>
              </a:rPr>
              <a:t>Which verses </a:t>
            </a:r>
            <a:r>
              <a:rPr lang="en-US" sz="2400" dirty="0">
                <a:effectLst>
                  <a:outerShdw blurRad="38100" dist="38100" dir="2700000" algn="tl">
                    <a:srgbClr val="000000">
                      <a:alpha val="43137"/>
                    </a:srgbClr>
                  </a:outerShdw>
                </a:effectLst>
                <a:latin typeface="Leawood-Book"/>
              </a:rPr>
              <a:t>can you claim?</a:t>
            </a: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089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75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175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75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175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175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175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175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6762" y="2333685"/>
            <a:ext cx="8621038" cy="3908762"/>
          </a:xfrm>
          <a:prstGeom prst="rect">
            <a:avLst/>
          </a:prstGeom>
          <a:noFill/>
        </p:spPr>
        <p:txBody>
          <a:bodyPr wrap="square" rtlCol="0">
            <a:spAutoFit/>
          </a:bodyPr>
          <a:lstStyle/>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LEND A HAND:</a:t>
            </a:r>
          </a:p>
          <a:p>
            <a:r>
              <a:rPr lang="en-US" sz="2400" b="0" i="0" u="none" strike="noStrike" baseline="0" dirty="0" smtClean="0">
                <a:solidFill>
                  <a:srgbClr val="000000"/>
                </a:solidFill>
                <a:effectLst>
                  <a:outerShdw blurRad="38100" dist="38100" dir="2700000" algn="tl">
                    <a:srgbClr val="000000">
                      <a:alpha val="43137"/>
                    </a:srgbClr>
                  </a:outerShdw>
                </a:effectLst>
                <a:latin typeface="TrajanPro-Regular"/>
              </a:rPr>
              <a:t>—</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How do we go about daily “putting on” these pieces of armor?*</a:t>
            </a:r>
          </a:p>
          <a:p>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—Which one is hardest for you to keep on?</a:t>
            </a:r>
          </a:p>
          <a:p>
            <a:endParaRPr lang="en-US" sz="24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LIFT YOUR HANDS: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Pray fervently and earnestly for God’s supernatural protection in the midst of this invisible war. </a:t>
            </a:r>
          </a:p>
          <a:p>
            <a:endParaRPr lang="en-US" sz="2400" b="0" i="0" u="none" strike="noStrike" baseline="0" dirty="0" smtClean="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rgbClr val="49301B"/>
                </a:solidFill>
                <a:effectLst>
                  <a:outerShdw blurRad="38100" dist="38100" dir="2700000" algn="tl">
                    <a:srgbClr val="000000">
                      <a:alpha val="43137"/>
                    </a:srgbClr>
                  </a:outerShdw>
                </a:effectLst>
                <a:latin typeface="TrajanPro-Bold"/>
              </a:rPr>
              <a:t>TOUCHPOINT: </a:t>
            </a:r>
            <a:r>
              <a:rPr lang="en-US" sz="2800" b="1" i="1" u="none" strike="noStrike" baseline="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Starting the day without putting on God’s armor is like leaving the house undressed.</a:t>
            </a:r>
            <a:endParaRPr lang="en-US" sz="2800" b="1"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76400" y="1371892"/>
            <a:ext cx="6096000" cy="7076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2257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75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175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175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175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175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76400" y="609600"/>
            <a:ext cx="7924800" cy="1138773"/>
          </a:xfrm>
          <a:prstGeom prst="rect">
            <a:avLst/>
          </a:prstGeom>
          <a:noFill/>
        </p:spPr>
        <p:txBody>
          <a:bodyPr wrap="square" rtlCol="0">
            <a:spAutoFit/>
          </a:bodyPr>
          <a:lstStyle/>
          <a:p>
            <a:pPr algn="ctr"/>
            <a:r>
              <a:rPr lang="en-US" sz="4000" b="1" i="0" u="none" strike="noStrike" baseline="0" dirty="0" smtClean="0">
                <a:solidFill>
                  <a:srgbClr val="885A33"/>
                </a:solidFill>
                <a:effectLst>
                  <a:outerShdw blurRad="38100" dist="38100" dir="2700000" algn="tl">
                    <a:srgbClr val="000000">
                      <a:alpha val="43137"/>
                    </a:srgbClr>
                  </a:outerShdw>
                </a:effectLst>
                <a:latin typeface="TrajanPro-Bold"/>
              </a:rPr>
              <a:t>WAR STRATEGY</a:t>
            </a:r>
          </a:p>
          <a:p>
            <a:pPr algn="ct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sp>
        <p:nvSpPr>
          <p:cNvPr id="4" name="TextBox 3"/>
          <p:cNvSpPr txBox="1"/>
          <p:nvPr/>
        </p:nvSpPr>
        <p:spPr>
          <a:xfrm>
            <a:off x="2247378" y="1931994"/>
            <a:ext cx="6781800" cy="4893647"/>
          </a:xfrm>
          <a:prstGeom prst="rect">
            <a:avLst/>
          </a:prstGeom>
          <a:noFill/>
        </p:spPr>
        <p:txBody>
          <a:bodyPr wrap="square" rtlCol="0">
            <a:spAutoFit/>
          </a:bodyPr>
          <a:lstStyle/>
          <a:p>
            <a:r>
              <a:rPr lang="en-US" sz="2400" b="1" i="0" u="none" strike="noStrike" baseline="0" dirty="0" smtClean="0">
                <a:solidFill>
                  <a:schemeClr val="accent6">
                    <a:lumMod val="50000"/>
                  </a:schemeClr>
                </a:solidFill>
                <a:effectLst>
                  <a:outerShdw blurRad="38100" dist="38100" dir="2700000" algn="tl">
                    <a:srgbClr val="000000">
                      <a:alpha val="43137"/>
                    </a:srgbClr>
                  </a:outerShdw>
                </a:effectLst>
                <a:latin typeface="TrajanPro-Bold"/>
              </a:rPr>
              <a:t>HANDPRINT:</a:t>
            </a:r>
            <a:r>
              <a:rPr lang="en-US" sz="2400" b="1" i="0" u="none" strike="noStrike" baseline="0" dirty="0" smtClean="0">
                <a:solidFill>
                  <a:srgbClr val="EF2D2E"/>
                </a:solidFill>
                <a:effectLst>
                  <a:outerShdw blurRad="38100" dist="38100" dir="2700000" algn="tl">
                    <a:srgbClr val="000000">
                      <a:alpha val="43137"/>
                    </a:srgbClr>
                  </a:outerShdw>
                </a:effectLst>
                <a:latin typeface="TrajanPro-Bold"/>
              </a:rPr>
              <a:t> </a:t>
            </a:r>
            <a:r>
              <a:rPr lang="en-US" sz="2400" b="0" i="0" u="none" strike="noStrike" baseline="0" dirty="0" smtClean="0">
                <a:solidFill>
                  <a:srgbClr val="000000"/>
                </a:solidFill>
                <a:effectLst>
                  <a:outerShdw blurRad="38100" dist="38100" dir="2700000" algn="tl">
                    <a:srgbClr val="000000">
                      <a:alpha val="43137"/>
                    </a:srgbClr>
                  </a:outerShdw>
                </a:effectLst>
                <a:latin typeface="Leawood-Book"/>
              </a:rPr>
              <a:t>Understanding and utilizing each piece of the armor of God will help protect us from the Enemy’s attacks.</a:t>
            </a:r>
          </a:p>
          <a:p>
            <a:endParaRPr lang="en-US" sz="1200" dirty="0">
              <a:solidFill>
                <a:srgbClr val="000000"/>
              </a:solidFill>
              <a:effectLst>
                <a:outerShdw blurRad="38100" dist="38100" dir="2700000" algn="tl">
                  <a:srgbClr val="000000">
                    <a:alpha val="43137"/>
                  </a:srgbClr>
                </a:outerShdw>
              </a:effectLst>
              <a:latin typeface="Leawood-Book"/>
            </a:endParaRPr>
          </a:p>
          <a:p>
            <a:r>
              <a:rPr lang="en-US" sz="2400" b="1" i="0" u="none" strike="noStrike" baseline="0" dirty="0" smtClean="0">
                <a:solidFill>
                  <a:schemeClr val="accent6">
                    <a:lumMod val="50000"/>
                  </a:schemeClr>
                </a:solidFill>
                <a:effectLst>
                  <a:outerShdw blurRad="38100" dist="38100" dir="2700000" algn="tl">
                    <a:srgbClr val="000000">
                      <a:alpha val="43137"/>
                    </a:srgbClr>
                  </a:outerShdw>
                </a:effectLst>
                <a:latin typeface="TrajanPro-Bold"/>
              </a:rPr>
              <a:t>HANDWRITING ON THE HEART: </a:t>
            </a:r>
            <a:r>
              <a:rPr lang="en-US" sz="2400" b="0" i="1" u="none" strike="noStrike" baseline="0" dirty="0" smtClean="0">
                <a:effectLst>
                  <a:outerShdw blurRad="38100" dist="38100" dir="2700000" algn="tl">
                    <a:srgbClr val="000000">
                      <a:alpha val="43137"/>
                    </a:srgbClr>
                  </a:outerShdw>
                </a:effectLst>
                <a:latin typeface="Leawood-BookItalic"/>
              </a:rPr>
              <a:t>“For though we walk in the flesh, we do not war according to the flesh. For the weapons of our warfare are not</a:t>
            </a:r>
            <a:r>
              <a:rPr lang="en-US" sz="2400" b="0" i="1" u="none" strike="noStrike" dirty="0" smtClean="0">
                <a:effectLst>
                  <a:outerShdw blurRad="38100" dist="38100" dir="2700000" algn="tl">
                    <a:srgbClr val="000000">
                      <a:alpha val="43137"/>
                    </a:srgbClr>
                  </a:outerShdw>
                </a:effectLst>
                <a:latin typeface="Leawood-BookItalic"/>
              </a:rPr>
              <a:t> </a:t>
            </a:r>
            <a:r>
              <a:rPr lang="en-US" sz="2400" b="0" i="1" u="none" strike="noStrike" baseline="0" dirty="0" smtClean="0">
                <a:effectLst>
                  <a:outerShdw blurRad="38100" dist="38100" dir="2700000" algn="tl">
                    <a:srgbClr val="000000">
                      <a:alpha val="43137"/>
                    </a:srgbClr>
                  </a:outerShdw>
                </a:effectLst>
                <a:latin typeface="Leawood-BookItalic"/>
              </a:rPr>
              <a:t>carnal, but mighty in God for pulling down</a:t>
            </a:r>
            <a:r>
              <a:rPr lang="en-US" sz="2400" b="0" i="1" u="none" strike="noStrike" dirty="0" smtClean="0">
                <a:effectLst>
                  <a:outerShdw blurRad="38100" dist="38100" dir="2700000" algn="tl">
                    <a:srgbClr val="000000">
                      <a:alpha val="43137"/>
                    </a:srgbClr>
                  </a:outerShdw>
                </a:effectLst>
                <a:latin typeface="Leawood-BookItalic"/>
              </a:rPr>
              <a:t> </a:t>
            </a:r>
            <a:r>
              <a:rPr lang="en-US" sz="2400" b="0" i="1" u="none" strike="noStrike" baseline="0" dirty="0" smtClean="0">
                <a:effectLst>
                  <a:outerShdw blurRad="38100" dist="38100" dir="2700000" algn="tl">
                    <a:srgbClr val="000000">
                      <a:alpha val="43137"/>
                    </a:srgbClr>
                  </a:outerShdw>
                </a:effectLst>
                <a:latin typeface="Leawood-BookItalic"/>
              </a:rPr>
              <a:t>strongholds, casting down arguments and every high thing that exalts itself against the</a:t>
            </a:r>
            <a:r>
              <a:rPr lang="en-US" sz="2400" b="0" i="1" u="none" strike="noStrike" dirty="0" smtClean="0">
                <a:effectLst>
                  <a:outerShdw blurRad="38100" dist="38100" dir="2700000" algn="tl">
                    <a:srgbClr val="000000">
                      <a:alpha val="43137"/>
                    </a:srgbClr>
                  </a:outerShdw>
                </a:effectLst>
                <a:latin typeface="Leawood-BookItalic"/>
              </a:rPr>
              <a:t> </a:t>
            </a:r>
            <a:r>
              <a:rPr lang="en-US" sz="2400" b="0" i="1" u="none" strike="noStrike" baseline="0" dirty="0" smtClean="0">
                <a:effectLst>
                  <a:outerShdw blurRad="38100" dist="38100" dir="2700000" algn="tl">
                    <a:srgbClr val="000000">
                      <a:alpha val="43137"/>
                    </a:srgbClr>
                  </a:outerShdw>
                </a:effectLst>
                <a:latin typeface="Leawood-BookItalic"/>
              </a:rPr>
              <a:t>knowledge of God, bringing every thought into captivity to the obedience of Christ”                   (2</a:t>
            </a:r>
            <a:r>
              <a:rPr lang="en-US" sz="2400" b="0" i="1" u="none" strike="noStrike" dirty="0" smtClean="0">
                <a:effectLst>
                  <a:outerShdw blurRad="38100" dist="38100" dir="2700000" algn="tl">
                    <a:srgbClr val="000000">
                      <a:alpha val="43137"/>
                    </a:srgbClr>
                  </a:outerShdw>
                </a:effectLst>
                <a:latin typeface="Leawood-BookItalic"/>
              </a:rPr>
              <a:t> </a:t>
            </a:r>
            <a:r>
              <a:rPr lang="en-US" sz="2400" b="0" i="1" u="none" strike="noStrike" baseline="0" dirty="0" smtClean="0">
                <a:effectLst>
                  <a:outerShdw blurRad="38100" dist="38100" dir="2700000" algn="tl">
                    <a:srgbClr val="000000">
                      <a:alpha val="43137"/>
                    </a:srgbClr>
                  </a:outerShdw>
                </a:effectLst>
                <a:latin typeface="Leawood-BookItalic"/>
              </a:rPr>
              <a:t>Cor.10:3,4).</a:t>
            </a:r>
            <a:endParaRPr lang="en-US" sz="2400" dirty="0">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33400" y="457200"/>
            <a:ext cx="1569720" cy="427109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655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1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13984" y="1143000"/>
            <a:ext cx="8277616" cy="4135876"/>
          </a:xfrm>
          <a:prstGeom prst="rect">
            <a:avLst/>
          </a:prstGeom>
          <a:noFill/>
        </p:spPr>
        <p:txBody>
          <a:bodyPr wrap="square" rtlCol="0">
            <a:spAutoFit/>
          </a:bodyPr>
          <a:lstStyle/>
          <a:p>
            <a:pPr marL="857250" indent="-857250">
              <a:lnSpc>
                <a:spcPts val="5300"/>
              </a:lnSpc>
              <a:buFont typeface="+mj-lt"/>
              <a:buAutoNum type="romanUcPeriod" startAt="2"/>
            </a:pPr>
            <a:r>
              <a:rPr lang="en-US" sz="4000" b="1" dirty="0" smtClean="0">
                <a:effectLst>
                  <a:outerShdw blurRad="38100" dist="38100" dir="2700000" algn="tl">
                    <a:srgbClr val="000000">
                      <a:alpha val="43137"/>
                    </a:srgbClr>
                  </a:outerShdw>
                </a:effectLst>
              </a:rPr>
              <a:t>We “put on” the first three pieces of armor and wear them at all times to protect our vital parts.</a:t>
            </a:r>
          </a:p>
          <a:p>
            <a:pPr marL="1314450" lvl="1" indent="-857250">
              <a:lnSpc>
                <a:spcPts val="5300"/>
              </a:lnSpc>
              <a:buFont typeface="+mj-lt"/>
              <a:buAutoNum type="alphaUcPeriod"/>
            </a:pPr>
            <a:r>
              <a:rPr lang="en-US" sz="4000" b="1" dirty="0" smtClean="0">
                <a:effectLst>
                  <a:outerShdw blurRad="38100" dist="38100" dir="2700000" algn="tl">
                    <a:srgbClr val="000000">
                      <a:alpha val="43137"/>
                    </a:srgbClr>
                  </a:outerShdw>
                </a:effectLst>
              </a:rPr>
              <a:t>Faith</a:t>
            </a:r>
          </a:p>
          <a:p>
            <a:pPr marL="1314450" lvl="1" indent="-857250">
              <a:lnSpc>
                <a:spcPts val="5300"/>
              </a:lnSpc>
              <a:buFont typeface="+mj-lt"/>
              <a:buAutoNum type="alphaUcPeriod"/>
            </a:pPr>
            <a:r>
              <a:rPr lang="en-US" sz="4000" b="1" dirty="0" smtClean="0">
                <a:effectLst>
                  <a:outerShdw blurRad="38100" dist="38100" dir="2700000" algn="tl">
                    <a:srgbClr val="000000">
                      <a:alpha val="43137"/>
                    </a:srgbClr>
                  </a:outerShdw>
                </a:effectLst>
              </a:rPr>
              <a:t>Salvation</a:t>
            </a:r>
          </a:p>
          <a:p>
            <a:pPr marL="1314450" lvl="1" indent="-857250">
              <a:lnSpc>
                <a:spcPts val="5300"/>
              </a:lnSpc>
              <a:buFont typeface="+mj-lt"/>
              <a:buAutoNum type="alphaUcPeriod"/>
            </a:pPr>
            <a:r>
              <a:rPr lang="en-US" sz="4000" b="1" dirty="0" smtClean="0">
                <a:effectLst>
                  <a:outerShdw blurRad="38100" dist="38100" dir="2700000" algn="tl">
                    <a:srgbClr val="000000">
                      <a:alpha val="43137"/>
                    </a:srgbClr>
                  </a:outerShdw>
                </a:effectLst>
              </a:rPr>
              <a:t>God’s Word</a:t>
            </a:r>
            <a:endParaRPr lang="en-US" sz="4000" b="1" dirty="0">
              <a:effectLst>
                <a:outerShdw blurRad="38100" dist="38100" dir="2700000" algn="tl">
                  <a:srgbClr val="000000">
                    <a:alpha val="43137"/>
                  </a:srgbClr>
                </a:outerShdw>
              </a:effectLst>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i="0" u="none" strike="noStrike" baseline="0" dirty="0" smtClean="0">
                <a:solidFill>
                  <a:srgbClr val="49301B"/>
                </a:solidFill>
                <a:effectLst>
                  <a:outerShdw blurRad="38100" dist="38100" dir="2700000" algn="tl">
                    <a:srgbClr val="000000">
                      <a:alpha val="43137"/>
                    </a:srgbClr>
                  </a:outerShdw>
                </a:effectLst>
                <a:latin typeface="TrajanPro-Bold"/>
              </a:rPr>
              <a:t>WAR STRATEGY                      </a:t>
            </a:r>
            <a:r>
              <a:rPr lang="en-US" sz="2800" b="1" i="1" u="none" strike="noStrike" baseline="0" dirty="0" smtClean="0">
                <a:solidFill>
                  <a:srgbClr val="000000"/>
                </a:solidFill>
                <a:effectLst>
                  <a:outerShdw blurRad="38100" dist="38100" dir="2700000" algn="tl">
                    <a:srgbClr val="000000">
                      <a:alpha val="43137"/>
                    </a:srgbClr>
                  </a:outerShdw>
                </a:effectLst>
                <a:latin typeface="Leawood-BookItalic"/>
              </a:rPr>
              <a:t>Our Armor</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237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7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75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75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1600</Words>
  <Application>Microsoft Macintosh PowerPoint</Application>
  <PresentationFormat>On-screen Show (4:3)</PresentationFormat>
  <Paragraphs>140</Paragraphs>
  <Slides>23</Slides>
  <Notes>0</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dc:creator>
  <cp:lastModifiedBy>Sarah Fletcher</cp:lastModifiedBy>
  <cp:revision>19</cp:revision>
  <dcterms:created xsi:type="dcterms:W3CDTF">2013-04-23T17:11:34Z</dcterms:created>
  <dcterms:modified xsi:type="dcterms:W3CDTF">2013-04-23T17:13:07Z</dcterms:modified>
</cp:coreProperties>
</file>