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slides/slide2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7" r:id="rId2"/>
    <p:sldId id="256" r:id="rId3"/>
    <p:sldId id="258" r:id="rId4"/>
    <p:sldId id="259" r:id="rId5"/>
    <p:sldId id="260" r:id="rId6"/>
    <p:sldId id="261" r:id="rId7"/>
    <p:sldId id="262" r:id="rId8"/>
    <p:sldId id="263" r:id="rId9"/>
    <p:sldId id="267" r:id="rId10"/>
    <p:sldId id="264" r:id="rId11"/>
    <p:sldId id="265" r:id="rId12"/>
    <p:sldId id="268" r:id="rId13"/>
    <p:sldId id="266"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52" d="100"/>
          <a:sy n="152" d="100"/>
        </p:scale>
        <p:origin x="-120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1" Type="http://schemas.openxmlformats.org/officeDocument/2006/relationships/tableStyles" Target="tableStyles.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printerSettings" Target="printerSettings/printerSettings1.bin"/><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presProps" Target="presProps.xml"/><Relationship Id="rId26" Type="http://schemas.openxmlformats.org/officeDocument/2006/relationships/slide" Target="slides/slide25.xml"/><Relationship Id="rId30" Type="http://schemas.openxmlformats.org/officeDocument/2006/relationships/theme" Target="theme/theme1.xml"/><Relationship Id="rId11" Type="http://schemas.openxmlformats.org/officeDocument/2006/relationships/slide" Target="slides/slide10.xml"/><Relationship Id="rId29" Type="http://schemas.openxmlformats.org/officeDocument/2006/relationships/viewProps" Target="viewProp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667DCE-9F21-489A-BD69-1B410351603D}" type="datetimeFigureOut">
              <a:rPr lang="en-US" smtClean="0"/>
              <a:pPr/>
              <a:t>5/28/13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BF3A0-C91A-46AE-8384-4E9ABA680DF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03768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667DCE-9F21-489A-BD69-1B410351603D}" type="datetimeFigureOut">
              <a:rPr lang="en-US" smtClean="0"/>
              <a:pPr/>
              <a:t>5/28/13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BF3A0-C91A-46AE-8384-4E9ABA680DF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07467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667DCE-9F21-489A-BD69-1B410351603D}" type="datetimeFigureOut">
              <a:rPr lang="en-US" smtClean="0"/>
              <a:pPr/>
              <a:t>5/28/13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BF3A0-C91A-46AE-8384-4E9ABA680DF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03014407"/>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667DCE-9F21-489A-BD69-1B410351603D}" type="datetimeFigureOut">
              <a:rPr lang="en-US" smtClean="0"/>
              <a:pPr/>
              <a:t>5/28/13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BF3A0-C91A-46AE-8384-4E9ABA680DF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40367340"/>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667DCE-9F21-489A-BD69-1B410351603D}" type="datetimeFigureOut">
              <a:rPr lang="en-US" smtClean="0"/>
              <a:pPr/>
              <a:t>5/28/13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BF3A0-C91A-46AE-8384-4E9ABA680DF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82791560"/>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667DCE-9F21-489A-BD69-1B410351603D}" type="datetimeFigureOut">
              <a:rPr lang="en-US" smtClean="0"/>
              <a:pPr/>
              <a:t>5/28/13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BF3A0-C91A-46AE-8384-4E9ABA680DF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66382467"/>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667DCE-9F21-489A-BD69-1B410351603D}" type="datetimeFigureOut">
              <a:rPr lang="en-US" smtClean="0"/>
              <a:pPr/>
              <a:t>5/28/13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4BF3A0-C91A-46AE-8384-4E9ABA680DF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9864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667DCE-9F21-489A-BD69-1B410351603D}" type="datetimeFigureOut">
              <a:rPr lang="en-US" smtClean="0"/>
              <a:pPr/>
              <a:t>5/28/13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4BF3A0-C91A-46AE-8384-4E9ABA680DF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61027573"/>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667DCE-9F21-489A-BD69-1B410351603D}" type="datetimeFigureOut">
              <a:rPr lang="en-US" smtClean="0"/>
              <a:pPr/>
              <a:t>5/28/13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4BF3A0-C91A-46AE-8384-4E9ABA680DF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5522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667DCE-9F21-489A-BD69-1B410351603D}" type="datetimeFigureOut">
              <a:rPr lang="en-US" smtClean="0"/>
              <a:pPr/>
              <a:t>5/28/13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BF3A0-C91A-46AE-8384-4E9ABA680DF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55386405"/>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667DCE-9F21-489A-BD69-1B410351603D}" type="datetimeFigureOut">
              <a:rPr lang="en-US" smtClean="0"/>
              <a:pPr/>
              <a:t>5/28/13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BF3A0-C91A-46AE-8384-4E9ABA680DF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8238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667DCE-9F21-489A-BD69-1B410351603D}" type="datetimeFigureOut">
              <a:rPr lang="en-US" smtClean="0"/>
              <a:pPr/>
              <a:t>5/28/13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4BF3A0-C91A-46AE-8384-4E9ABA680DF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27223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l="-5000" r="-5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41431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56365" y="1295400"/>
            <a:ext cx="8001000" cy="4170372"/>
          </a:xfrm>
          <a:prstGeom prst="rect">
            <a:avLst/>
          </a:prstGeom>
          <a:noFill/>
        </p:spPr>
        <p:txBody>
          <a:bodyPr wrap="square" rtlCol="0">
            <a:spAutoFit/>
          </a:bodyPr>
          <a:lstStyle/>
          <a:p>
            <a:r>
              <a:rPr lang="en-US" sz="32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FROM HIS HAND: </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I Peter 2; Luke 22:24-62</a:t>
            </a:r>
          </a:p>
          <a:p>
            <a:r>
              <a:rPr lang="en-US" sz="900" dirty="0" smtClean="0">
                <a:effectLst>
                  <a:outerShdw blurRad="38100" dist="38100" dir="2700000" algn="tl">
                    <a:srgbClr val="000000">
                      <a:alpha val="43137"/>
                    </a:srgbClr>
                  </a:outerShdw>
                </a:effectLst>
                <a:latin typeface="Times New Roman" pitchFamily="18" charset="0"/>
                <a:cs typeface="Times New Roman" pitchFamily="18" charset="0"/>
              </a:rPr>
              <a:t> </a:t>
            </a:r>
          </a:p>
          <a:p>
            <a:r>
              <a:rPr lang="en-US" sz="32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TRACE HIS HAND: </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Major themes emerge from Peter’s life and writings.  </a:t>
            </a:r>
          </a:p>
          <a:p>
            <a:endParaRPr lang="en-US" sz="3200" dirty="0">
              <a:effectLst>
                <a:outerShdw blurRad="38100" dist="38100" dir="2700000" algn="tl">
                  <a:srgbClr val="000000">
                    <a:alpha val="43137"/>
                  </a:srgbClr>
                </a:outerShdw>
              </a:effectLst>
              <a:latin typeface="Times New Roman" pitchFamily="18" charset="0"/>
              <a:cs typeface="Times New Roman" pitchFamily="18" charset="0"/>
            </a:endParaRPr>
          </a:p>
          <a:p>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How might each of these themes in the following verses relate to Peter’s life and/or past failures?</a:t>
            </a:r>
          </a:p>
          <a:p>
            <a:endParaRPr lang="en-US" sz="32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42795" y="533400"/>
            <a:ext cx="7991605" cy="762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8983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33400" y="1295400"/>
            <a:ext cx="8001000" cy="5016758"/>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Stones: </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(John 1:42; Matthew 16:18; Acts 4:8-12;1 Peter 2:3-8)</a:t>
            </a:r>
          </a:p>
          <a:p>
            <a:endParaRPr lang="en-US" sz="8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Shepherds</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(John 10:14-16; 21:15-17;1 Peter 2:25; 5:1-4)</a:t>
            </a:r>
          </a:p>
          <a:p>
            <a:endParaRPr lang="en-US" sz="8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Servants</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(John 18:10; 26; Acts 4:29; 1 Peter 2:15-17; 2 Peter 1:1)</a:t>
            </a:r>
          </a:p>
          <a:p>
            <a:endParaRPr lang="en-US" sz="8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Sufferers</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(Matthew 16:21-23; Acts 5:41; 1 Peter 2:20-22; 5:1,10)</a:t>
            </a:r>
          </a:p>
          <a:p>
            <a:endParaRPr lang="en-US" sz="8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Tabernacles</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(Luke 9:33; 2 Peter 1:12-14)</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42795" y="533400"/>
            <a:ext cx="7991605" cy="762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4204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33400" y="1295400"/>
            <a:ext cx="8001000" cy="5262979"/>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latin typeface="Times New Roman" pitchFamily="18" charset="0"/>
                <a:cs typeface="Times New Roman" pitchFamily="18" charset="0"/>
              </a:rPr>
              <a:t>What do you consider your biggest failure? Which of these statements would be true in your life:</a:t>
            </a:r>
          </a:p>
          <a:p>
            <a:endParaRPr lang="en-US" sz="28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2800" dirty="0" smtClean="0">
                <a:effectLst>
                  <a:outerShdw blurRad="38100" dist="38100" dir="2700000" algn="tl">
                    <a:srgbClr val="000000">
                      <a:alpha val="43137"/>
                    </a:srgbClr>
                  </a:outerShdw>
                </a:effectLst>
                <a:latin typeface="Times New Roman" pitchFamily="18" charset="0"/>
                <a:cs typeface="Times New Roman" pitchFamily="18" charset="0"/>
              </a:rPr>
              <a:t>___ I know God’s grace has redeemed this failure.</a:t>
            </a:r>
          </a:p>
          <a:p>
            <a:r>
              <a:rPr lang="en-US" sz="2800" dirty="0" smtClean="0">
                <a:effectLst>
                  <a:outerShdw blurRad="38100" dist="38100" dir="2700000" algn="tl">
                    <a:srgbClr val="000000">
                      <a:alpha val="43137"/>
                    </a:srgbClr>
                  </a:outerShdw>
                </a:effectLst>
                <a:latin typeface="Times New Roman" pitchFamily="18" charset="0"/>
                <a:cs typeface="Times New Roman" pitchFamily="18" charset="0"/>
              </a:rPr>
              <a:t>___ I am seeking to know God’s grace as I deal with this failure.</a:t>
            </a:r>
          </a:p>
          <a:p>
            <a:r>
              <a:rPr lang="en-US" sz="2800" dirty="0" smtClean="0">
                <a:effectLst>
                  <a:outerShdw blurRad="38100" dist="38100" dir="2700000" algn="tl">
                    <a:srgbClr val="000000">
                      <a:alpha val="43137"/>
                    </a:srgbClr>
                  </a:outerShdw>
                </a:effectLst>
                <a:latin typeface="Times New Roman" pitchFamily="18" charset="0"/>
                <a:cs typeface="Times New Roman" pitchFamily="18" charset="0"/>
              </a:rPr>
              <a:t>___ I am struggling to accept God’s grace in my failure.</a:t>
            </a:r>
          </a:p>
          <a:p>
            <a:endParaRPr lang="en-US" sz="28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2800" dirty="0" smtClean="0">
                <a:effectLst>
                  <a:outerShdw blurRad="38100" dist="38100" dir="2700000" algn="tl">
                    <a:srgbClr val="000000">
                      <a:alpha val="43137"/>
                    </a:srgbClr>
                  </a:outerShdw>
                </a:effectLst>
                <a:latin typeface="Times New Roman" pitchFamily="18" charset="0"/>
                <a:cs typeface="Times New Roman" pitchFamily="18" charset="0"/>
              </a:rPr>
              <a:t>If you were to identify a theme in your life, what might it be? In what ways could God use this failure for His glory?</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42795" y="533400"/>
            <a:ext cx="7991605" cy="762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96977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anim calcmode="lin" valueType="num">
                                      <p:cBhvr>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1000"/>
                                        <p:tgtEl>
                                          <p:spTgt spid="3">
                                            <p:txEl>
                                              <p:pRg st="6" end="6"/>
                                            </p:txEl>
                                          </p:spTgt>
                                        </p:tgtEl>
                                      </p:cBhvr>
                                    </p:animEffect>
                                    <p:anim calcmode="lin" valueType="num">
                                      <p:cBhvr>
                                        <p:cTn id="3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56365" y="1295400"/>
            <a:ext cx="8001000" cy="4154984"/>
          </a:xfrm>
          <a:prstGeom prst="rect">
            <a:avLst/>
          </a:prstGeom>
          <a:noFill/>
        </p:spPr>
        <p:txBody>
          <a:bodyPr wrap="square" rtlCol="0">
            <a:spAutoFit/>
          </a:bodyPr>
          <a:lstStyle/>
          <a:p>
            <a:r>
              <a:rPr lang="en-US" sz="2400" b="1" i="0" u="none" strike="noStrike" baseline="0" dirty="0" smtClean="0">
                <a:solidFill>
                  <a:srgbClr val="4F58A7"/>
                </a:solidFill>
                <a:effectLst>
                  <a:outerShdw blurRad="38100" dist="38100" dir="2700000" algn="tl">
                    <a:srgbClr val="000000">
                      <a:alpha val="43137"/>
                    </a:srgbClr>
                  </a:outerShdw>
                </a:effectLst>
                <a:latin typeface="TrajanPro-Bold"/>
              </a:rPr>
              <a:t>LEND A HAND: </a:t>
            </a:r>
            <a:r>
              <a:rPr lang="en-US" sz="2400" b="0" i="0" u="none" strike="noStrike" baseline="0" dirty="0" smtClean="0">
                <a:solidFill>
                  <a:srgbClr val="000000"/>
                </a:solidFill>
                <a:effectLst>
                  <a:outerShdw blurRad="38100" dist="38100" dir="2700000" algn="tl">
                    <a:srgbClr val="000000">
                      <a:alpha val="43137"/>
                    </a:srgbClr>
                  </a:outerShdw>
                </a:effectLst>
                <a:latin typeface="Leawood-Book"/>
              </a:rPr>
              <a:t>Have you ever been reproved by another Christian? If so, how well did you receive this? What is your relationship with this person now?</a:t>
            </a:r>
          </a:p>
          <a:p>
            <a:endParaRPr lang="en-US" sz="2400" b="0" i="0" u="none" strike="noStrike" baseline="0" dirty="0" smtClean="0">
              <a:solidFill>
                <a:srgbClr val="000000"/>
              </a:solidFill>
              <a:effectLst>
                <a:outerShdw blurRad="38100" dist="38100" dir="2700000" algn="tl">
                  <a:srgbClr val="000000">
                    <a:alpha val="43137"/>
                  </a:srgbClr>
                </a:outerShdw>
              </a:effectLst>
              <a:latin typeface="Leawood-Book"/>
            </a:endParaRPr>
          </a:p>
          <a:p>
            <a:r>
              <a:rPr lang="en-US" sz="2400" b="1" i="0" u="none" strike="noStrike" baseline="0" dirty="0" smtClean="0">
                <a:solidFill>
                  <a:srgbClr val="4F58A7"/>
                </a:solidFill>
                <a:effectLst>
                  <a:outerShdw blurRad="38100" dist="38100" dir="2700000" algn="tl">
                    <a:srgbClr val="000000">
                      <a:alpha val="43137"/>
                    </a:srgbClr>
                  </a:outerShdw>
                </a:effectLst>
                <a:latin typeface="TrajanPro-Bold"/>
              </a:rPr>
              <a:t>GRACE NOTES: </a:t>
            </a:r>
            <a:r>
              <a:rPr lang="en-US" sz="2400" b="0" i="0" u="none" strike="noStrike" baseline="0" dirty="0" smtClean="0">
                <a:solidFill>
                  <a:srgbClr val="000000"/>
                </a:solidFill>
                <a:effectLst>
                  <a:outerShdw blurRad="38100" dist="38100" dir="2700000" algn="tl">
                    <a:srgbClr val="000000">
                      <a:alpha val="43137"/>
                    </a:srgbClr>
                  </a:outerShdw>
                </a:effectLst>
                <a:latin typeface="Leawood-Book"/>
              </a:rPr>
              <a:t>Listen to and ponder these songs this week: “Except by Grace,” “Grace Has Called My Name,” “His Grace is Greater.”</a:t>
            </a:r>
          </a:p>
          <a:p>
            <a:endParaRPr lang="en-US" sz="2400" b="0" i="0" u="none" strike="noStrike" baseline="0" dirty="0" smtClean="0">
              <a:solidFill>
                <a:srgbClr val="000000"/>
              </a:solidFill>
              <a:effectLst>
                <a:outerShdw blurRad="38100" dist="38100" dir="2700000" algn="tl">
                  <a:srgbClr val="000000">
                    <a:alpha val="43137"/>
                  </a:srgbClr>
                </a:outerShdw>
              </a:effectLst>
              <a:latin typeface="Leawood-Book"/>
            </a:endParaRPr>
          </a:p>
          <a:p>
            <a:r>
              <a:rPr lang="en-US" sz="2400" b="1" i="0" u="none" strike="noStrike" baseline="0" dirty="0" smtClean="0">
                <a:solidFill>
                  <a:srgbClr val="4F58A7"/>
                </a:solidFill>
                <a:effectLst>
                  <a:outerShdw blurRad="38100" dist="38100" dir="2700000" algn="tl">
                    <a:srgbClr val="000000">
                      <a:alpha val="43137"/>
                    </a:srgbClr>
                  </a:outerShdw>
                </a:effectLst>
                <a:latin typeface="TrajanPro-Bold"/>
              </a:rPr>
              <a:t>TOUCHPOINT: </a:t>
            </a:r>
            <a:r>
              <a:rPr lang="en-US" sz="2400" dirty="0" smtClean="0">
                <a:solidFill>
                  <a:srgbClr val="000000"/>
                </a:solidFill>
                <a:effectLst>
                  <a:outerShdw blurRad="38100" dist="38100" dir="2700000" algn="tl">
                    <a:srgbClr val="000000">
                      <a:alpha val="43137"/>
                    </a:srgbClr>
                  </a:outerShdw>
                </a:effectLst>
                <a:latin typeface="Leawood-MediumItalic"/>
              </a:rPr>
              <a:t>“I</a:t>
            </a:r>
            <a:r>
              <a:rPr lang="en-US" sz="2400" b="0" u="none" strike="noStrike" baseline="0" dirty="0" smtClean="0">
                <a:solidFill>
                  <a:srgbClr val="000000"/>
                </a:solidFill>
                <a:effectLst>
                  <a:outerShdw blurRad="38100" dist="38100" dir="2700000" algn="tl">
                    <a:srgbClr val="000000">
                      <a:alpha val="43137"/>
                    </a:srgbClr>
                  </a:outerShdw>
                </a:effectLst>
                <a:latin typeface="Leawood-MediumItalic"/>
              </a:rPr>
              <a:t>f you make too much of your failure, you devalue grace. And if you make too little of your failure, you devalue grace as well.” —Paul Tripp</a:t>
            </a:r>
            <a:endParaRPr lang="en-US" sz="24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42795" y="533400"/>
            <a:ext cx="7991605" cy="762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3906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t="-53000" b="-5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470025"/>
          </a:xfrm>
        </p:spPr>
        <p:txBody>
          <a:bodyPr/>
          <a:lstStyle/>
          <a:p>
            <a:r>
              <a:rPr lang="en-US" b="1" dirty="0" smtClean="0">
                <a:effectLst>
                  <a:outerShdw blurRad="38100" dist="38100" dir="2700000" algn="tl">
                    <a:srgbClr val="000000">
                      <a:alpha val="43137"/>
                    </a:srgbClr>
                  </a:outerShdw>
                </a:effectLst>
                <a:latin typeface="Times New Roman" pitchFamily="18" charset="0"/>
                <a:cs typeface="Times New Roman" pitchFamily="18" charset="0"/>
              </a:rPr>
              <a:t>KNOW</a:t>
            </a:r>
            <a:r>
              <a:rPr lang="en-US" b="1" dirty="0"/>
              <a:t/>
            </a:r>
            <a:br>
              <a:rPr lang="en-US" b="1" dirty="0"/>
            </a:br>
            <a:r>
              <a:rPr lang="en-US" b="1" i="1" dirty="0" smtClean="0">
                <a:effectLst>
                  <a:outerShdw blurRad="38100" dist="38100" dir="2700000" algn="tl">
                    <a:srgbClr val="000000">
                      <a:alpha val="43137"/>
                    </a:srgbClr>
                  </a:outerShdw>
                </a:effectLst>
              </a:rPr>
              <a:t>Grace in Unfamiliar Settings</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400" y="3733800"/>
            <a:ext cx="8839200" cy="3048000"/>
          </a:xfrm>
        </p:spPr>
        <p:txBody>
          <a:bodyPr>
            <a:normAutofit fontScale="70000" lnSpcReduction="20000"/>
          </a:bodyPr>
          <a:lstStyle/>
          <a:p>
            <a:pPr algn="just"/>
            <a:r>
              <a:rPr lang="en-US" b="1" i="0" u="none" strike="noStrike" baseline="0" dirty="0" smtClean="0">
                <a:solidFill>
                  <a:srgbClr val="4F58A7"/>
                </a:solidFill>
                <a:effectLst>
                  <a:outerShdw blurRad="38100" dist="38100" dir="2700000" algn="tl">
                    <a:srgbClr val="000000">
                      <a:alpha val="43137"/>
                    </a:srgbClr>
                  </a:outerShdw>
                </a:effectLst>
                <a:latin typeface="TrajanPro-Bold"/>
              </a:rPr>
              <a:t>HANDWRITING ON THE HEART:</a:t>
            </a:r>
            <a:r>
              <a:rPr lang="en-US" b="1" u="none" strike="noStrike" baseline="0" dirty="0" smtClean="0">
                <a:solidFill>
                  <a:srgbClr val="4F58A7"/>
                </a:solidFill>
                <a:effectLst>
                  <a:outerShdw blurRad="38100" dist="38100" dir="2700000" algn="tl">
                    <a:srgbClr val="000000">
                      <a:alpha val="43137"/>
                    </a:srgbClr>
                  </a:outerShdw>
                </a:effectLst>
                <a:latin typeface="TrajanPro-Bold"/>
              </a:rPr>
              <a:t> </a:t>
            </a:r>
            <a:r>
              <a:rPr lang="en-US" sz="3000" b="0" u="none" strike="noStrike" baseline="0" dirty="0" smtClean="0">
                <a:solidFill>
                  <a:srgbClr val="000000"/>
                </a:solidFill>
                <a:effectLst>
                  <a:outerShdw blurRad="38100" dist="38100" dir="2700000" algn="tl">
                    <a:srgbClr val="000000">
                      <a:alpha val="43137"/>
                    </a:srgbClr>
                  </a:outerShdw>
                </a:effectLst>
                <a:latin typeface="Leawood-BookItalic"/>
              </a:rPr>
              <a:t>“But ye are a chosen generation, a royal priesthood, an holy nation, a peculiar people; that ye should </a:t>
            </a:r>
            <a:r>
              <a:rPr lang="en-US" sz="3000" b="0" u="none" strike="noStrike" baseline="0" dirty="0" err="1" smtClean="0">
                <a:solidFill>
                  <a:srgbClr val="000000"/>
                </a:solidFill>
                <a:effectLst>
                  <a:outerShdw blurRad="38100" dist="38100" dir="2700000" algn="tl">
                    <a:srgbClr val="000000">
                      <a:alpha val="43137"/>
                    </a:srgbClr>
                  </a:outerShdw>
                </a:effectLst>
                <a:latin typeface="Leawood-BookItalic"/>
              </a:rPr>
              <a:t>shew</a:t>
            </a:r>
            <a:r>
              <a:rPr lang="en-US" sz="3000" b="0" u="none" strike="noStrike" baseline="0" dirty="0" smtClean="0">
                <a:solidFill>
                  <a:srgbClr val="000000"/>
                </a:solidFill>
                <a:effectLst>
                  <a:outerShdw blurRad="38100" dist="38100" dir="2700000" algn="tl">
                    <a:srgbClr val="000000">
                      <a:alpha val="43137"/>
                    </a:srgbClr>
                  </a:outerShdw>
                </a:effectLst>
                <a:latin typeface="Leawood-BookItalic"/>
              </a:rPr>
              <a:t> forth the praises of him who hath called you out of darkness into his marvelous light; which in time past were not a people, but are now the people of God: which had not obtained mercy, but now have obtained mercy..” (1 Peter 2:9-10).</a:t>
            </a:r>
          </a:p>
          <a:p>
            <a:pPr algn="just"/>
            <a:endParaRPr lang="en-US" sz="1300" b="0" u="none" strike="noStrike" baseline="0" dirty="0" smtClean="0">
              <a:solidFill>
                <a:srgbClr val="000000"/>
              </a:solidFill>
              <a:effectLst>
                <a:outerShdw blurRad="38100" dist="38100" dir="2700000" algn="tl">
                  <a:srgbClr val="000000">
                    <a:alpha val="43137"/>
                  </a:srgbClr>
                </a:outerShdw>
              </a:effectLst>
              <a:latin typeface="Leawood-BookItalic"/>
            </a:endParaRPr>
          </a:p>
          <a:p>
            <a:pPr algn="just"/>
            <a:r>
              <a:rPr lang="en-US" b="1" i="0" u="none" strike="noStrike" baseline="0" dirty="0" smtClean="0">
                <a:solidFill>
                  <a:srgbClr val="4F58A7"/>
                </a:solidFill>
                <a:effectLst>
                  <a:outerShdw blurRad="38100" dist="38100" dir="2700000" algn="tl">
                    <a:srgbClr val="000000">
                      <a:alpha val="43137"/>
                    </a:srgbClr>
                  </a:outerShdw>
                </a:effectLst>
                <a:latin typeface="TrajanPro-Bold"/>
              </a:rPr>
              <a:t>HANDPRINT: </a:t>
            </a:r>
            <a:r>
              <a:rPr lang="en-US" b="0" i="0" u="none" strike="noStrike" baseline="0" dirty="0" smtClean="0">
                <a:solidFill>
                  <a:srgbClr val="000000"/>
                </a:solidFill>
                <a:effectLst>
                  <a:outerShdw blurRad="38100" dist="38100" dir="2700000" algn="tl">
                    <a:srgbClr val="000000">
                      <a:alpha val="43137"/>
                    </a:srgbClr>
                  </a:outerShdw>
                </a:effectLst>
                <a:latin typeface="Leawood-Book"/>
              </a:rPr>
              <a:t>No matter where life takes us, we can experience His grace as we, the people of God, obediently follow and seek to glorify Him.</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4225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96030" y="5410200"/>
            <a:ext cx="8001000" cy="707886"/>
          </a:xfrm>
          <a:prstGeom prst="rect">
            <a:avLst/>
          </a:prstGeom>
          <a:noFill/>
        </p:spPr>
        <p:txBody>
          <a:bodyPr wrap="square" rtlCol="0">
            <a:spAutoFit/>
          </a:bodyPr>
          <a:lstStyle/>
          <a:p>
            <a:pPr algn="just"/>
            <a:r>
              <a:rPr lang="en-US" sz="2000" b="1" u="none" strike="noStrike" baseline="0" dirty="0" smtClean="0">
                <a:solidFill>
                  <a:srgbClr val="4F58A7"/>
                </a:solidFill>
                <a:effectLst>
                  <a:outerShdw blurRad="38100" dist="38100" dir="2700000" algn="tl">
                    <a:srgbClr val="000000">
                      <a:alpha val="43137"/>
                    </a:srgbClr>
                  </a:outerShdw>
                </a:effectLst>
                <a:latin typeface="Lucida Calligraphy" pitchFamily="66" charset="0"/>
                <a:cs typeface="Times New Roman" pitchFamily="18" charset="0"/>
              </a:rPr>
              <a:t>“ The will of God will never lead you where the grace of</a:t>
            </a:r>
          </a:p>
          <a:p>
            <a:pPr algn="just"/>
            <a:r>
              <a:rPr lang="en-US" sz="2000" b="1" u="none" strike="noStrike" baseline="0" dirty="0" smtClean="0">
                <a:solidFill>
                  <a:srgbClr val="4F58A7"/>
                </a:solidFill>
                <a:effectLst>
                  <a:outerShdw blurRad="38100" dist="38100" dir="2700000" algn="tl">
                    <a:srgbClr val="000000">
                      <a:alpha val="43137"/>
                    </a:srgbClr>
                  </a:outerShdw>
                </a:effectLst>
                <a:latin typeface="Lucida Calligraphy" pitchFamily="66" charset="0"/>
                <a:cs typeface="Times New Roman" pitchFamily="18" charset="0"/>
              </a:rPr>
              <a:t> God cannot keep you.”</a:t>
            </a:r>
            <a:endParaRPr lang="en-US" sz="2000" dirty="0">
              <a:effectLst>
                <a:outerShdw blurRad="38100" dist="38100" dir="2700000" algn="tl">
                  <a:srgbClr val="000000">
                    <a:alpha val="43137"/>
                  </a:srgbClr>
                </a:outerShdw>
              </a:effectLst>
            </a:endParaRPr>
          </a:p>
        </p:txBody>
      </p:sp>
      <p:sp>
        <p:nvSpPr>
          <p:cNvPr id="3" name="TextBox 2"/>
          <p:cNvSpPr txBox="1"/>
          <p:nvPr/>
        </p:nvSpPr>
        <p:spPr>
          <a:xfrm>
            <a:off x="533400" y="609600"/>
            <a:ext cx="8001000" cy="4493538"/>
          </a:xfrm>
          <a:prstGeom prst="rect">
            <a:avLst/>
          </a:prstGeom>
          <a:noFill/>
        </p:spPr>
        <p:txBody>
          <a:bodyPr wrap="square" rtlCol="0">
            <a:spAutoFit/>
          </a:bodyPr>
          <a:lstStyle/>
          <a:p>
            <a:r>
              <a:rPr lang="en-US" sz="4400" b="1" i="1" dirty="0" smtClean="0">
                <a:effectLst>
                  <a:outerShdw blurRad="38100" dist="38100" dir="2700000" algn="tl">
                    <a:srgbClr val="000000">
                      <a:alpha val="43137"/>
                    </a:srgbClr>
                  </a:outerShdw>
                </a:effectLst>
                <a:latin typeface="Times New Roman" pitchFamily="18" charset="0"/>
                <a:cs typeface="Times New Roman" pitchFamily="18" charset="0"/>
              </a:rPr>
              <a:t>“At the Time”</a:t>
            </a:r>
          </a:p>
          <a:p>
            <a:endParaRPr lang="en-US" b="1" i="1" dirty="0">
              <a:effectLst>
                <a:outerShdw blurRad="38100" dist="38100" dir="2700000" algn="tl">
                  <a:srgbClr val="000000">
                    <a:alpha val="43137"/>
                  </a:srgbClr>
                </a:outerShdw>
              </a:effectLst>
              <a:latin typeface="Times New Roman" pitchFamily="18" charset="0"/>
              <a:cs typeface="Times New Roman" pitchFamily="18" charset="0"/>
            </a:endParaRPr>
          </a:p>
          <a:p>
            <a:pPr marL="285750" indent="-285750">
              <a:buFont typeface="Wingdings" pitchFamily="2" charset="2"/>
              <a:buChar char="Ø"/>
            </a:pP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Peter..</a:t>
            </a:r>
          </a:p>
          <a:p>
            <a:pPr marL="742950" lvl="1" indent="-285750">
              <a:buFont typeface="Wingdings" pitchFamily="2" charset="2"/>
              <a:buChar char="§"/>
            </a:pP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offered encouragement</a:t>
            </a:r>
          </a:p>
          <a:p>
            <a:pPr marL="742950" lvl="1" indent="-285750">
              <a:buFont typeface="Wingdings" pitchFamily="2" charset="2"/>
              <a:buChar char="§"/>
            </a:pPr>
            <a:r>
              <a:rPr lang="en-US" sz="3200" b="1" i="1" dirty="0">
                <a:effectLst>
                  <a:outerShdw blurRad="38100" dist="38100" dir="2700000" algn="tl">
                    <a:srgbClr val="000000">
                      <a:alpha val="43137"/>
                    </a:srgbClr>
                  </a:outerShdw>
                </a:effectLst>
                <a:latin typeface="Times New Roman" pitchFamily="18" charset="0"/>
                <a:cs typeface="Times New Roman" pitchFamily="18" charset="0"/>
              </a:rPr>
              <a:t>r</a:t>
            </a: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eminded believers that they were not home</a:t>
            </a:r>
          </a:p>
          <a:p>
            <a:pPr lvl="1"/>
            <a:endParaRPr lang="en-US" sz="3200" b="1" i="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Font typeface="Wingdings" pitchFamily="2" charset="2"/>
              <a:buChar char="Ø"/>
            </a:pPr>
            <a:r>
              <a:rPr lang="en-US" sz="3200" b="1" i="1" dirty="0">
                <a:effectLst>
                  <a:outerShdw blurRad="38100" dist="38100" dir="2700000" algn="tl">
                    <a:srgbClr val="000000">
                      <a:alpha val="43137"/>
                    </a:srgbClr>
                  </a:outerShdw>
                </a:effectLst>
                <a:latin typeface="Times New Roman" pitchFamily="18" charset="0"/>
                <a:cs typeface="Times New Roman" pitchFamily="18" charset="0"/>
              </a:rPr>
              <a:t>God’s Word offers us </a:t>
            </a: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encouragement and exponential grace</a:t>
            </a:r>
            <a:endParaRPr lang="en-US" sz="3200" b="1" i="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49511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56365" y="1295400"/>
            <a:ext cx="8001000" cy="5155257"/>
          </a:xfrm>
          <a:prstGeom prst="rect">
            <a:avLst/>
          </a:prstGeom>
          <a:noFill/>
        </p:spPr>
        <p:txBody>
          <a:bodyPr wrap="square" rtlCol="0">
            <a:spAutoFit/>
          </a:bodyPr>
          <a:lstStyle/>
          <a:p>
            <a:r>
              <a:rPr lang="en-US" sz="32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FROM HIS HAND: </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1 Peter 1:1-2; Acts 12:11-17.</a:t>
            </a:r>
          </a:p>
          <a:p>
            <a:r>
              <a:rPr lang="en-US" sz="900" dirty="0" smtClean="0">
                <a:effectLst>
                  <a:outerShdw blurRad="38100" dist="38100" dir="2700000" algn="tl">
                    <a:srgbClr val="000000">
                      <a:alpha val="43137"/>
                    </a:srgbClr>
                  </a:outerShdw>
                </a:effectLst>
                <a:latin typeface="Times New Roman" pitchFamily="18" charset="0"/>
                <a:cs typeface="Times New Roman" pitchFamily="18" charset="0"/>
              </a:rPr>
              <a:t> </a:t>
            </a:r>
          </a:p>
          <a:p>
            <a:r>
              <a:rPr lang="en-US" sz="32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TRACE HIS HAND: </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Peter could claim a string of unfamiliar settings in his spiritual resume. Yet he found grace sufficient for each situation.</a:t>
            </a:r>
          </a:p>
          <a:p>
            <a:endParaRPr lang="en-US" sz="32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Record the setting and the reason for unfamiliarity in these passages.</a:t>
            </a:r>
          </a:p>
          <a:p>
            <a:endParaRPr lang="en-US" sz="32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42795" y="533400"/>
            <a:ext cx="7991605" cy="762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60685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33400" y="1295400"/>
            <a:ext cx="8001000" cy="4770537"/>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Acts 2:1-6, 12-14:</a:t>
            </a:r>
          </a:p>
          <a:p>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Have you ever experienced powerful worship in multiple languages?</a:t>
            </a:r>
          </a:p>
          <a:p>
            <a:endParaRPr lang="en-US" sz="800" i="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Acts 4:3; 5:17-23:</a:t>
            </a:r>
          </a:p>
          <a:p>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Have you ever been questioned or detained for your faith?</a:t>
            </a:r>
          </a:p>
          <a:p>
            <a:endParaRPr lang="en-US" sz="800" i="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Acts 5:1-11; 8:9, 18-23:</a:t>
            </a:r>
          </a:p>
          <a:p>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Have you ever felt the effects of a church scandal or witnessed the misuse of power?</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42795" y="533400"/>
            <a:ext cx="7991605" cy="762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18686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33400" y="1295400"/>
            <a:ext cx="8001000" cy="3539430"/>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Acts 9:36-43:</a:t>
            </a:r>
          </a:p>
          <a:p>
            <a:r>
              <a:rPr lang="en-US" sz="2800" i="1" dirty="0" smtClean="0">
                <a:effectLst>
                  <a:outerShdw blurRad="38100" dist="38100" dir="2700000" algn="tl">
                    <a:srgbClr val="000000">
                      <a:alpha val="43137"/>
                    </a:srgbClr>
                  </a:outerShdw>
                </a:effectLst>
                <a:latin typeface="Times New Roman" pitchFamily="18" charset="0"/>
                <a:cs typeface="Times New Roman" pitchFamily="18" charset="0"/>
              </a:rPr>
              <a:t>Have you ever sensed awkwardness in sharing grief with a family or friends after the death of their loved one—someone you hardly knew?</a:t>
            </a:r>
          </a:p>
          <a:p>
            <a:endParaRPr lang="en-US" sz="2800" i="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Acts 10:9-17, 23-24, 27-28:</a:t>
            </a:r>
          </a:p>
          <a:p>
            <a:r>
              <a:rPr lang="en-US" sz="2800" i="1" dirty="0" smtClean="0">
                <a:effectLst>
                  <a:outerShdw blurRad="38100" dist="38100" dir="2700000" algn="tl">
                    <a:srgbClr val="000000">
                      <a:alpha val="43137"/>
                    </a:srgbClr>
                  </a:outerShdw>
                </a:effectLst>
                <a:latin typeface="Times New Roman" pitchFamily="18" charset="0"/>
                <a:cs typeface="Times New Roman" pitchFamily="18" charset="0"/>
              </a:rPr>
              <a:t>Has God ever taken you totally out of your comfort zone or called you to do something non-traditional?</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42795" y="533400"/>
            <a:ext cx="7991605" cy="762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54618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56365" y="1295400"/>
            <a:ext cx="8001000" cy="4524315"/>
          </a:xfrm>
          <a:prstGeom prst="rect">
            <a:avLst/>
          </a:prstGeom>
          <a:noFill/>
        </p:spPr>
        <p:txBody>
          <a:bodyPr wrap="square" rtlCol="0">
            <a:spAutoFit/>
          </a:bodyPr>
          <a:lstStyle/>
          <a:p>
            <a:r>
              <a:rPr lang="en-US" sz="2400" b="1" i="0" u="none" strike="noStrike" baseline="0" dirty="0" smtClean="0">
                <a:solidFill>
                  <a:srgbClr val="4F58A7"/>
                </a:solidFill>
                <a:effectLst>
                  <a:outerShdw blurRad="38100" dist="38100" dir="2700000" algn="tl">
                    <a:srgbClr val="000000">
                      <a:alpha val="43137"/>
                    </a:srgbClr>
                  </a:outerShdw>
                </a:effectLst>
                <a:latin typeface="TrajanPro-Bold"/>
              </a:rPr>
              <a:t>LEND A HAND: </a:t>
            </a:r>
            <a:r>
              <a:rPr lang="en-US" sz="2400" b="0" i="0" u="none" strike="noStrike" baseline="0" dirty="0" smtClean="0">
                <a:solidFill>
                  <a:srgbClr val="000000"/>
                </a:solidFill>
                <a:effectLst>
                  <a:outerShdw blurRad="38100" dist="38100" dir="2700000" algn="tl">
                    <a:srgbClr val="000000">
                      <a:alpha val="43137"/>
                    </a:srgbClr>
                  </a:outerShdw>
                </a:effectLst>
                <a:latin typeface="Leawood-Book"/>
              </a:rPr>
              <a:t>Which of Peter’s unfamiliar settings would seem most challenging to you? Share an unfamiliar setting from your own life. Did you experience grace? How?</a:t>
            </a:r>
          </a:p>
          <a:p>
            <a:endParaRPr lang="en-US" sz="2400" b="0" i="0" u="none" strike="noStrike" baseline="0" dirty="0" smtClean="0">
              <a:solidFill>
                <a:srgbClr val="000000"/>
              </a:solidFill>
              <a:effectLst>
                <a:outerShdw blurRad="38100" dist="38100" dir="2700000" algn="tl">
                  <a:srgbClr val="000000">
                    <a:alpha val="43137"/>
                  </a:srgbClr>
                </a:outerShdw>
              </a:effectLst>
              <a:latin typeface="Leawood-Book"/>
            </a:endParaRPr>
          </a:p>
          <a:p>
            <a:r>
              <a:rPr lang="en-US" sz="2400" b="1" i="0" u="none" strike="noStrike" baseline="0" dirty="0" smtClean="0">
                <a:solidFill>
                  <a:srgbClr val="4F58A7"/>
                </a:solidFill>
                <a:effectLst>
                  <a:outerShdw blurRad="38100" dist="38100" dir="2700000" algn="tl">
                    <a:srgbClr val="000000">
                      <a:alpha val="43137"/>
                    </a:srgbClr>
                  </a:outerShdw>
                </a:effectLst>
                <a:latin typeface="TrajanPro-Bold"/>
              </a:rPr>
              <a:t>GRACE NOTES: </a:t>
            </a:r>
            <a:r>
              <a:rPr lang="en-US" sz="2400" b="0" i="0" u="none" strike="noStrike" baseline="0" dirty="0" smtClean="0">
                <a:solidFill>
                  <a:srgbClr val="000000"/>
                </a:solidFill>
                <a:effectLst>
                  <a:outerShdw blurRad="38100" dist="38100" dir="2700000" algn="tl">
                    <a:srgbClr val="000000">
                      <a:alpha val="43137"/>
                    </a:srgbClr>
                  </a:outerShdw>
                </a:effectLst>
                <a:latin typeface="Leawood-Book"/>
              </a:rPr>
              <a:t>“He </a:t>
            </a:r>
            <a:r>
              <a:rPr lang="en-US" sz="2400" b="0" i="0" u="none" strike="noStrike" baseline="0" dirty="0" err="1" smtClean="0">
                <a:solidFill>
                  <a:srgbClr val="000000"/>
                </a:solidFill>
                <a:effectLst>
                  <a:outerShdw blurRad="38100" dist="38100" dir="2700000" algn="tl">
                    <a:srgbClr val="000000">
                      <a:alpha val="43137"/>
                    </a:srgbClr>
                  </a:outerShdw>
                </a:effectLst>
                <a:latin typeface="Leawood-Book"/>
              </a:rPr>
              <a:t>Giveth</a:t>
            </a:r>
            <a:r>
              <a:rPr lang="en-US" sz="2400" b="0" i="0" u="none" strike="noStrike" baseline="0" dirty="0" smtClean="0">
                <a:solidFill>
                  <a:srgbClr val="000000"/>
                </a:solidFill>
                <a:effectLst>
                  <a:outerShdw blurRad="38100" dist="38100" dir="2700000" algn="tl">
                    <a:srgbClr val="000000">
                      <a:alpha val="43137"/>
                    </a:srgbClr>
                  </a:outerShdw>
                </a:effectLst>
                <a:latin typeface="Leawood-Book"/>
              </a:rPr>
              <a:t> More Grace,” “Your Grace Still Amazes Me,” “Unredeemed.”</a:t>
            </a:r>
          </a:p>
          <a:p>
            <a:endParaRPr lang="en-US" sz="2400" b="0" i="0" u="none" strike="noStrike" baseline="0" dirty="0" smtClean="0">
              <a:solidFill>
                <a:srgbClr val="000000"/>
              </a:solidFill>
              <a:effectLst>
                <a:outerShdw blurRad="38100" dist="38100" dir="2700000" algn="tl">
                  <a:srgbClr val="000000">
                    <a:alpha val="43137"/>
                  </a:srgbClr>
                </a:outerShdw>
              </a:effectLst>
              <a:latin typeface="Leawood-Book"/>
            </a:endParaRPr>
          </a:p>
          <a:p>
            <a:r>
              <a:rPr lang="en-US" sz="2400" b="1" i="0" u="none" strike="noStrike" baseline="0" dirty="0" smtClean="0">
                <a:solidFill>
                  <a:srgbClr val="4F58A7"/>
                </a:solidFill>
                <a:effectLst>
                  <a:outerShdw blurRad="38100" dist="38100" dir="2700000" algn="tl">
                    <a:srgbClr val="000000">
                      <a:alpha val="43137"/>
                    </a:srgbClr>
                  </a:outerShdw>
                </a:effectLst>
                <a:latin typeface="TrajanPro-Bold"/>
              </a:rPr>
              <a:t>TOUCHPOINT: </a:t>
            </a:r>
            <a:r>
              <a:rPr lang="en-US" sz="2400" b="0" u="none" strike="noStrike" baseline="0" dirty="0" smtClean="0">
                <a:solidFill>
                  <a:srgbClr val="000000"/>
                </a:solidFill>
                <a:effectLst>
                  <a:outerShdw blurRad="38100" dist="38100" dir="2700000" algn="tl">
                    <a:srgbClr val="000000">
                      <a:alpha val="43137"/>
                    </a:srgbClr>
                  </a:outerShdw>
                </a:effectLst>
                <a:latin typeface="Leawood-MediumItalic"/>
              </a:rPr>
              <a:t>“Your worst days are never so bad that you are beyond the reach of God’s grace. And your best days are never so good that you are beyond the need of God’s grace.” —Jerry Bridges</a:t>
            </a:r>
            <a:endParaRPr lang="en-US" sz="24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42795" y="533400"/>
            <a:ext cx="7991605" cy="762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6043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t="-53000" b="-5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470025"/>
          </a:xfrm>
        </p:spPr>
        <p:txBody>
          <a:bodyPr/>
          <a:lstStyle/>
          <a:p>
            <a:r>
              <a:rPr lang="en-US" b="1" dirty="0" smtClean="0">
                <a:effectLst>
                  <a:outerShdw blurRad="38100" dist="38100" dir="2700000" algn="tl">
                    <a:srgbClr val="000000">
                      <a:alpha val="43137"/>
                    </a:srgbClr>
                  </a:outerShdw>
                </a:effectLst>
                <a:latin typeface="Times New Roman" pitchFamily="18" charset="0"/>
                <a:cs typeface="Times New Roman" pitchFamily="18" charset="0"/>
              </a:rPr>
              <a:t>KNOW</a:t>
            </a:r>
            <a:r>
              <a:rPr lang="en-US" b="1" dirty="0"/>
              <a:t/>
            </a:r>
            <a:br>
              <a:rPr lang="en-US" b="1" dirty="0"/>
            </a:br>
            <a:r>
              <a:rPr lang="en-US" b="1" i="1" dirty="0">
                <a:effectLst>
                  <a:outerShdw blurRad="38100" dist="38100" dir="2700000" algn="tl">
                    <a:srgbClr val="000000">
                      <a:alpha val="43137"/>
                    </a:srgbClr>
                  </a:outerShdw>
                </a:effectLst>
              </a:rPr>
              <a:t>Salvation Through Grace</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81000" y="4267200"/>
            <a:ext cx="8458200" cy="2438400"/>
          </a:xfrm>
        </p:spPr>
        <p:txBody>
          <a:bodyPr>
            <a:normAutofit fontScale="92500" lnSpcReduction="10000"/>
          </a:bodyPr>
          <a:lstStyle/>
          <a:p>
            <a:pPr algn="just"/>
            <a:r>
              <a:rPr lang="en-US" b="1" i="0" u="none" strike="noStrike" baseline="0" dirty="0" smtClean="0">
                <a:solidFill>
                  <a:srgbClr val="4F58A7"/>
                </a:solidFill>
                <a:effectLst>
                  <a:outerShdw blurRad="38100" dist="38100" dir="2700000" algn="tl">
                    <a:srgbClr val="000000">
                      <a:alpha val="43137"/>
                    </a:srgbClr>
                  </a:outerShdw>
                </a:effectLst>
                <a:latin typeface="TrajanPro-Bold"/>
              </a:rPr>
              <a:t>HANDWRITING ON THE HEART: </a:t>
            </a:r>
            <a:r>
              <a:rPr lang="en-US" b="0" i="1" u="none" strike="noStrike" baseline="0" dirty="0" smtClean="0">
                <a:solidFill>
                  <a:srgbClr val="000000"/>
                </a:solidFill>
                <a:effectLst>
                  <a:outerShdw blurRad="38100" dist="38100" dir="2700000" algn="tl">
                    <a:srgbClr val="000000">
                      <a:alpha val="43137"/>
                    </a:srgbClr>
                  </a:outerShdw>
                </a:effectLst>
                <a:latin typeface="Leawood-BookItalic"/>
              </a:rPr>
              <a:t>“But we believe that through the grace of the LORD Jesus Christ we shall be saved…” (Acts 15:11).</a:t>
            </a:r>
          </a:p>
          <a:p>
            <a:pPr algn="just"/>
            <a:r>
              <a:rPr lang="en-US" b="1" i="0" u="none" strike="noStrike" baseline="0" dirty="0" smtClean="0">
                <a:solidFill>
                  <a:srgbClr val="4F58A7"/>
                </a:solidFill>
                <a:effectLst>
                  <a:outerShdw blurRad="38100" dist="38100" dir="2700000" algn="tl">
                    <a:srgbClr val="000000">
                      <a:alpha val="43137"/>
                    </a:srgbClr>
                  </a:outerShdw>
                </a:effectLst>
                <a:latin typeface="TrajanPro-Bold"/>
              </a:rPr>
              <a:t>HANDPRINT: </a:t>
            </a:r>
            <a:r>
              <a:rPr lang="en-US" b="0" i="0" u="none" strike="noStrike" baseline="0" dirty="0" smtClean="0">
                <a:solidFill>
                  <a:srgbClr val="000000"/>
                </a:solidFill>
                <a:effectLst>
                  <a:outerShdw blurRad="38100" dist="38100" dir="2700000" algn="tl">
                    <a:srgbClr val="000000">
                      <a:alpha val="43137"/>
                    </a:srgbClr>
                  </a:outerShdw>
                </a:effectLst>
                <a:latin typeface="Leawood-Book"/>
              </a:rPr>
              <a:t>Grace came to us through the death and resurrection of Jesus Christ.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89437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t="-53000" b="-5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470025"/>
          </a:xfrm>
        </p:spPr>
        <p:txBody>
          <a:bodyPr/>
          <a:lstStyle/>
          <a:p>
            <a:r>
              <a:rPr lang="en-US" b="1" dirty="0" smtClean="0">
                <a:effectLst>
                  <a:outerShdw blurRad="38100" dist="38100" dir="2700000" algn="tl">
                    <a:srgbClr val="000000">
                      <a:alpha val="43137"/>
                    </a:srgbClr>
                  </a:outerShdw>
                </a:effectLst>
                <a:latin typeface="Times New Roman" pitchFamily="18" charset="0"/>
                <a:cs typeface="Times New Roman" pitchFamily="18" charset="0"/>
              </a:rPr>
              <a:t>KNOW</a:t>
            </a:r>
            <a:r>
              <a:rPr lang="en-US" b="1" dirty="0"/>
              <a:t/>
            </a:r>
            <a:br>
              <a:rPr lang="en-US" b="1" dirty="0"/>
            </a:br>
            <a:r>
              <a:rPr lang="en-US" b="1" i="1" dirty="0" smtClean="0">
                <a:effectLst>
                  <a:outerShdw blurRad="38100" dist="38100" dir="2700000" algn="tl">
                    <a:srgbClr val="000000">
                      <a:alpha val="43137"/>
                    </a:srgbClr>
                  </a:outerShdw>
                </a:effectLst>
              </a:rPr>
              <a:t>Grace Through the Eternal Word</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400" y="3886200"/>
            <a:ext cx="8839200" cy="2895600"/>
          </a:xfrm>
        </p:spPr>
        <p:txBody>
          <a:bodyPr>
            <a:normAutofit fontScale="92500" lnSpcReduction="20000"/>
          </a:bodyPr>
          <a:lstStyle/>
          <a:p>
            <a:pPr algn="just"/>
            <a:r>
              <a:rPr lang="en-US" b="1" i="0" u="none" strike="noStrike" baseline="0" dirty="0" smtClean="0">
                <a:solidFill>
                  <a:srgbClr val="4F58A7"/>
                </a:solidFill>
                <a:effectLst>
                  <a:outerShdw blurRad="38100" dist="38100" dir="2700000" algn="tl">
                    <a:srgbClr val="000000">
                      <a:alpha val="43137"/>
                    </a:srgbClr>
                  </a:outerShdw>
                </a:effectLst>
                <a:latin typeface="TrajanPro-Bold"/>
              </a:rPr>
              <a:t>HANDWRITING ON THE HEART:</a:t>
            </a:r>
            <a:r>
              <a:rPr lang="en-US" b="1" u="none" strike="noStrike" baseline="0" dirty="0" smtClean="0">
                <a:solidFill>
                  <a:srgbClr val="4F58A7"/>
                </a:solidFill>
                <a:effectLst>
                  <a:outerShdw blurRad="38100" dist="38100" dir="2700000" algn="tl">
                    <a:srgbClr val="000000">
                      <a:alpha val="43137"/>
                    </a:srgbClr>
                  </a:outerShdw>
                </a:effectLst>
                <a:latin typeface="TrajanPro-Bold"/>
              </a:rPr>
              <a:t> </a:t>
            </a:r>
            <a:r>
              <a:rPr lang="en-US" sz="3000" b="0" u="none" strike="noStrike" baseline="0" dirty="0" smtClean="0">
                <a:solidFill>
                  <a:srgbClr val="000000"/>
                </a:solidFill>
                <a:effectLst>
                  <a:outerShdw blurRad="38100" dist="38100" dir="2700000" algn="tl">
                    <a:srgbClr val="000000">
                      <a:alpha val="43137"/>
                    </a:srgbClr>
                  </a:outerShdw>
                </a:effectLst>
                <a:latin typeface="Leawood-BookItalic"/>
              </a:rPr>
              <a:t>“But the word of the Lord </a:t>
            </a:r>
            <a:r>
              <a:rPr lang="en-US" sz="3000" b="0" u="none" strike="noStrike" baseline="0" dirty="0" err="1" smtClean="0">
                <a:solidFill>
                  <a:srgbClr val="000000"/>
                </a:solidFill>
                <a:effectLst>
                  <a:outerShdw blurRad="38100" dist="38100" dir="2700000" algn="tl">
                    <a:srgbClr val="000000">
                      <a:alpha val="43137"/>
                    </a:srgbClr>
                  </a:outerShdw>
                </a:effectLst>
                <a:latin typeface="Leawood-BookItalic"/>
              </a:rPr>
              <a:t>endureth</a:t>
            </a:r>
            <a:r>
              <a:rPr lang="en-US" sz="3000" b="0" u="none" strike="noStrike" baseline="0" dirty="0" smtClean="0">
                <a:solidFill>
                  <a:srgbClr val="000000"/>
                </a:solidFill>
                <a:effectLst>
                  <a:outerShdw blurRad="38100" dist="38100" dir="2700000" algn="tl">
                    <a:srgbClr val="000000">
                      <a:alpha val="43137"/>
                    </a:srgbClr>
                  </a:outerShdw>
                </a:effectLst>
                <a:latin typeface="Leawood-BookItalic"/>
              </a:rPr>
              <a:t> for ever. And this is the word which by the gospel is preached unto you” (1 Peter 1:25).</a:t>
            </a:r>
            <a:endParaRPr lang="en-US" sz="1300" b="0" u="none" strike="noStrike" baseline="0" dirty="0" smtClean="0">
              <a:solidFill>
                <a:srgbClr val="000000"/>
              </a:solidFill>
              <a:effectLst>
                <a:outerShdw blurRad="38100" dist="38100" dir="2700000" algn="tl">
                  <a:srgbClr val="000000">
                    <a:alpha val="43137"/>
                  </a:srgbClr>
                </a:outerShdw>
              </a:effectLst>
              <a:latin typeface="Leawood-BookItalic"/>
            </a:endParaRPr>
          </a:p>
          <a:p>
            <a:pPr algn="just"/>
            <a:r>
              <a:rPr lang="en-US" b="1" i="0" u="none" strike="noStrike" baseline="0" dirty="0" smtClean="0">
                <a:solidFill>
                  <a:srgbClr val="4F58A7"/>
                </a:solidFill>
                <a:effectLst>
                  <a:outerShdw blurRad="38100" dist="38100" dir="2700000" algn="tl">
                    <a:srgbClr val="000000">
                      <a:alpha val="43137"/>
                    </a:srgbClr>
                  </a:outerShdw>
                </a:effectLst>
                <a:latin typeface="TrajanPro-Bold"/>
              </a:rPr>
              <a:t>HANDPRINT: </a:t>
            </a:r>
            <a:r>
              <a:rPr lang="en-US" b="0" i="0" u="none" strike="noStrike" baseline="0" dirty="0" smtClean="0">
                <a:solidFill>
                  <a:srgbClr val="000000"/>
                </a:solidFill>
                <a:effectLst>
                  <a:outerShdw blurRad="38100" dist="38100" dir="2700000" algn="tl">
                    <a:srgbClr val="000000">
                      <a:alpha val="43137"/>
                    </a:srgbClr>
                  </a:outerShdw>
                </a:effectLst>
                <a:latin typeface="Leawood-Book"/>
              </a:rPr>
              <a:t>God’s Word, inspired and eternal, is the channel through which we know, receive and experience grace.</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36148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96030" y="5410200"/>
            <a:ext cx="8001000" cy="707886"/>
          </a:xfrm>
          <a:prstGeom prst="rect">
            <a:avLst/>
          </a:prstGeom>
          <a:noFill/>
        </p:spPr>
        <p:txBody>
          <a:bodyPr wrap="square" rtlCol="0">
            <a:spAutoFit/>
          </a:bodyPr>
          <a:lstStyle/>
          <a:p>
            <a:pPr algn="just"/>
            <a:r>
              <a:rPr lang="en-US" sz="2000" b="1" u="none" strike="noStrike" baseline="0" dirty="0" smtClean="0">
                <a:solidFill>
                  <a:srgbClr val="4F58A7"/>
                </a:solidFill>
                <a:effectLst>
                  <a:outerShdw blurRad="38100" dist="38100" dir="2700000" algn="tl">
                    <a:srgbClr val="000000">
                      <a:alpha val="43137"/>
                    </a:srgbClr>
                  </a:outerShdw>
                </a:effectLst>
                <a:latin typeface="Lucida Calligraphy" pitchFamily="66" charset="0"/>
                <a:cs typeface="Times New Roman" pitchFamily="18" charset="0"/>
              </a:rPr>
              <a:t>“ He who has not felt what sin is in the Old Testament knows little what grace is in the New.”  —R. W. Barbour</a:t>
            </a:r>
            <a:endParaRPr lang="en-US" sz="2000" dirty="0">
              <a:effectLst>
                <a:outerShdw blurRad="38100" dist="38100" dir="2700000" algn="tl">
                  <a:srgbClr val="000000">
                    <a:alpha val="43137"/>
                  </a:srgbClr>
                </a:outerShdw>
              </a:effectLst>
            </a:endParaRPr>
          </a:p>
        </p:txBody>
      </p:sp>
      <p:sp>
        <p:nvSpPr>
          <p:cNvPr id="3" name="TextBox 2"/>
          <p:cNvSpPr txBox="1"/>
          <p:nvPr/>
        </p:nvSpPr>
        <p:spPr>
          <a:xfrm>
            <a:off x="533400" y="609600"/>
            <a:ext cx="8001000" cy="3508653"/>
          </a:xfrm>
          <a:prstGeom prst="rect">
            <a:avLst/>
          </a:prstGeom>
          <a:noFill/>
        </p:spPr>
        <p:txBody>
          <a:bodyPr wrap="square" rtlCol="0">
            <a:spAutoFit/>
          </a:bodyPr>
          <a:lstStyle/>
          <a:p>
            <a:r>
              <a:rPr lang="en-US" sz="4400" b="1" i="1" dirty="0" smtClean="0">
                <a:effectLst>
                  <a:outerShdw blurRad="38100" dist="38100" dir="2700000" algn="tl">
                    <a:srgbClr val="000000">
                      <a:alpha val="43137"/>
                    </a:srgbClr>
                  </a:outerShdw>
                </a:effectLst>
                <a:latin typeface="Times New Roman" pitchFamily="18" charset="0"/>
                <a:cs typeface="Times New Roman" pitchFamily="18" charset="0"/>
              </a:rPr>
              <a:t>“Peter’s Epistles”</a:t>
            </a:r>
          </a:p>
          <a:p>
            <a:endParaRPr lang="en-US" b="1" i="1" dirty="0">
              <a:effectLst>
                <a:outerShdw blurRad="38100" dist="38100" dir="2700000" algn="tl">
                  <a:srgbClr val="000000">
                    <a:alpha val="43137"/>
                  </a:srgbClr>
                </a:outerShdw>
              </a:effectLst>
              <a:latin typeface="Times New Roman" pitchFamily="18" charset="0"/>
              <a:cs typeface="Times New Roman" pitchFamily="18" charset="0"/>
            </a:endParaRPr>
          </a:p>
          <a:p>
            <a:pPr marL="285750" indent="-285750">
              <a:buFont typeface="Wingdings" pitchFamily="2" charset="2"/>
              <a:buChar char="Ø"/>
            </a:pP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Peter’s words..</a:t>
            </a:r>
          </a:p>
          <a:p>
            <a:pPr marL="742950" lvl="1" indent="-285750">
              <a:buFont typeface="Wingdings" pitchFamily="2" charset="2"/>
              <a:buChar char="§"/>
            </a:pP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Reliability</a:t>
            </a:r>
          </a:p>
          <a:p>
            <a:pPr marL="742950" lvl="1" indent="-285750">
              <a:buFont typeface="Wingdings" pitchFamily="2" charset="2"/>
              <a:buChar char="§"/>
            </a:pP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Revelation</a:t>
            </a:r>
          </a:p>
          <a:p>
            <a:pPr marL="742950" lvl="1" indent="-285750">
              <a:buFont typeface="Wingdings" pitchFamily="2" charset="2"/>
              <a:buChar char="§"/>
            </a:pPr>
            <a:r>
              <a:rPr lang="en-US" sz="3200" b="1" i="1" dirty="0">
                <a:effectLst>
                  <a:outerShdw blurRad="38100" dist="38100" dir="2700000" algn="tl">
                    <a:srgbClr val="000000">
                      <a:alpha val="43137"/>
                    </a:srgbClr>
                  </a:outerShdw>
                </a:effectLst>
                <a:latin typeface="Times New Roman" pitchFamily="18" charset="0"/>
                <a:cs typeface="Times New Roman" pitchFamily="18" charset="0"/>
              </a:rPr>
              <a:t>P</a:t>
            </a: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roofs of the totality of Scripture</a:t>
            </a:r>
          </a:p>
          <a:p>
            <a:pPr marL="742950" lvl="1" indent="-285750">
              <a:buFont typeface="Wingdings" pitchFamily="2" charset="2"/>
              <a:buChar char="§"/>
            </a:pP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Realm</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9734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56365" y="1295400"/>
            <a:ext cx="8001000" cy="5016758"/>
          </a:xfrm>
          <a:prstGeom prst="rect">
            <a:avLst/>
          </a:prstGeom>
          <a:noFill/>
        </p:spPr>
        <p:txBody>
          <a:bodyPr wrap="square" rtlCol="0">
            <a:spAutoFit/>
          </a:bodyPr>
          <a:lstStyle/>
          <a:p>
            <a:r>
              <a:rPr lang="en-US" sz="32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FROM HIS HAND: </a:t>
            </a:r>
            <a:r>
              <a:rPr lang="de-DE" sz="3200" dirty="0" smtClean="0">
                <a:effectLst>
                  <a:outerShdw blurRad="38100" dist="38100" dir="2700000" algn="tl">
                    <a:srgbClr val="000000">
                      <a:alpha val="43137"/>
                    </a:srgbClr>
                  </a:outerShdw>
                </a:effectLst>
                <a:latin typeface="Times New Roman" pitchFamily="18" charset="0"/>
                <a:cs typeface="Times New Roman" pitchFamily="18" charset="0"/>
              </a:rPr>
              <a:t>1 Peter 4; 2 Peter 1:16-25.</a:t>
            </a:r>
            <a:r>
              <a:rPr lang="en-US" sz="900" dirty="0" smtClean="0">
                <a:effectLst>
                  <a:outerShdw blurRad="38100" dist="38100" dir="2700000" algn="tl">
                    <a:srgbClr val="000000">
                      <a:alpha val="43137"/>
                    </a:srgbClr>
                  </a:outerShdw>
                </a:effectLst>
                <a:latin typeface="Times New Roman" pitchFamily="18" charset="0"/>
                <a:cs typeface="Times New Roman" pitchFamily="18" charset="0"/>
              </a:rPr>
              <a:t> </a:t>
            </a:r>
          </a:p>
          <a:p>
            <a:pPr algn="just"/>
            <a:r>
              <a:rPr lang="en-US" sz="32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TRACE HIS HAND: </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Peter accepted all of God’s Word as truth. His sermons and letters include mention of some biblical events and incidents that people today often term problematic, arguable or impossible. How might Peter’s matter-of-fact acceptance of each of these lend credence to your own belief or the defense of God’s Word?</a:t>
            </a:r>
            <a:endParaRPr lang="en-US" sz="32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42795" y="533400"/>
            <a:ext cx="7991605" cy="762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702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33400" y="1295400"/>
            <a:ext cx="8001000" cy="4770537"/>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Acts 2:1-6, 12-14:</a:t>
            </a:r>
          </a:p>
          <a:p>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Have you ever experienced powerful worship in multiple languages?</a:t>
            </a:r>
          </a:p>
          <a:p>
            <a:endParaRPr lang="en-US" sz="800" i="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Acts 4:3; 5:17-23:</a:t>
            </a:r>
          </a:p>
          <a:p>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Have you ever been questioned or detained for your faith?</a:t>
            </a:r>
          </a:p>
          <a:p>
            <a:endParaRPr lang="en-US" sz="800" i="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Acts 5:1-11; 8:9, 18-23:</a:t>
            </a:r>
          </a:p>
          <a:p>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Have you ever felt the effects of a church scandal or witnessed the misuse of power?</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42795" y="533400"/>
            <a:ext cx="7991605" cy="762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1150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33400" y="1295400"/>
            <a:ext cx="8001000" cy="4832092"/>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Creation — </a:t>
            </a:r>
            <a:r>
              <a:rPr lang="en-US" sz="2800" dirty="0" smtClean="0">
                <a:effectLst>
                  <a:outerShdw blurRad="38100" dist="38100" dir="2700000" algn="tl">
                    <a:srgbClr val="000000">
                      <a:alpha val="43137"/>
                    </a:srgbClr>
                  </a:outerShdw>
                </a:effectLst>
                <a:latin typeface="Times New Roman" pitchFamily="18" charset="0"/>
                <a:cs typeface="Times New Roman" pitchFamily="18" charset="0"/>
              </a:rPr>
              <a:t>2 Peter 3:3-5 (Genesis 1:1-10)</a:t>
            </a:r>
          </a:p>
          <a:p>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Flood — </a:t>
            </a:r>
            <a:r>
              <a:rPr lang="en-US" sz="2800" dirty="0" smtClean="0">
                <a:effectLst>
                  <a:outerShdw blurRad="38100" dist="38100" dir="2700000" algn="tl">
                    <a:srgbClr val="000000">
                      <a:alpha val="43137"/>
                    </a:srgbClr>
                  </a:outerShdw>
                </a:effectLst>
                <a:latin typeface="Times New Roman" pitchFamily="18" charset="0"/>
                <a:cs typeface="Times New Roman" pitchFamily="18" charset="0"/>
              </a:rPr>
              <a:t>2 Peter 2:5; 3:6 (Genesis 7:19-24)</a:t>
            </a:r>
          </a:p>
          <a:p>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Destruction of Sodom — </a:t>
            </a:r>
            <a:r>
              <a:rPr lang="en-US" sz="2800" dirty="0" smtClean="0">
                <a:effectLst>
                  <a:outerShdw blurRad="38100" dist="38100" dir="2700000" algn="tl">
                    <a:srgbClr val="000000">
                      <a:alpha val="43137"/>
                    </a:srgbClr>
                  </a:outerShdw>
                </a:effectLst>
                <a:latin typeface="Times New Roman" pitchFamily="18" charset="0"/>
                <a:cs typeface="Times New Roman" pitchFamily="18" charset="0"/>
              </a:rPr>
              <a:t>2 Peter 2:6-8 (Genesis 19:24-29)</a:t>
            </a:r>
          </a:p>
          <a:p>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Balaam’s donkey </a:t>
            </a:r>
            <a:r>
              <a:rPr lang="en-US" sz="2800" dirty="0" smtClean="0">
                <a:effectLst>
                  <a:outerShdw blurRad="38100" dist="38100" dir="2700000" algn="tl">
                    <a:srgbClr val="000000">
                      <a:alpha val="43137"/>
                    </a:srgbClr>
                  </a:outerShdw>
                </a:effectLst>
                <a:latin typeface="Times New Roman" pitchFamily="18" charset="0"/>
                <a:cs typeface="Times New Roman" pitchFamily="18" charset="0"/>
              </a:rPr>
              <a:t>— 2 Peter 2:15-16 (Numbers 22)</a:t>
            </a:r>
          </a:p>
          <a:p>
            <a:endParaRPr lang="en-US" sz="28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2800" i="1" dirty="0" smtClean="0">
                <a:effectLst>
                  <a:outerShdw blurRad="38100" dist="38100" dir="2700000" algn="tl">
                    <a:srgbClr val="000000">
                      <a:alpha val="43137"/>
                    </a:srgbClr>
                  </a:outerShdw>
                </a:effectLst>
                <a:latin typeface="Times New Roman" pitchFamily="18" charset="0"/>
                <a:cs typeface="Times New Roman" pitchFamily="18" charset="0"/>
              </a:rPr>
              <a:t>Do you personally believe and accept all of God’s Word as truth?</a:t>
            </a:r>
          </a:p>
          <a:p>
            <a:endParaRPr lang="en-US" sz="2800" i="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2800" i="1" dirty="0" smtClean="0">
                <a:effectLst>
                  <a:outerShdw blurRad="38100" dist="38100" dir="2700000" algn="tl">
                    <a:srgbClr val="000000">
                      <a:alpha val="43137"/>
                    </a:srgbClr>
                  </a:outerShdw>
                </a:effectLst>
                <a:latin typeface="Times New Roman" pitchFamily="18" charset="0"/>
                <a:cs typeface="Times New Roman" pitchFamily="18" charset="0"/>
              </a:rPr>
              <a:t>How does this belief and acceptance alter your plans or goals?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42795" y="533400"/>
            <a:ext cx="7991605" cy="762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32411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56365" y="1295400"/>
            <a:ext cx="8001000" cy="4893647"/>
          </a:xfrm>
          <a:prstGeom prst="rect">
            <a:avLst/>
          </a:prstGeom>
          <a:noFill/>
        </p:spPr>
        <p:txBody>
          <a:bodyPr wrap="square" rtlCol="0">
            <a:spAutoFit/>
          </a:bodyPr>
          <a:lstStyle/>
          <a:p>
            <a:r>
              <a:rPr lang="en-US" sz="2400" b="1" i="0" u="none" strike="noStrike" baseline="0" dirty="0" smtClean="0">
                <a:solidFill>
                  <a:srgbClr val="4F58A7"/>
                </a:solidFill>
                <a:effectLst>
                  <a:outerShdw blurRad="38100" dist="38100" dir="2700000" algn="tl">
                    <a:srgbClr val="000000">
                      <a:alpha val="43137"/>
                    </a:srgbClr>
                  </a:outerShdw>
                </a:effectLst>
                <a:latin typeface="TrajanPro-Bold"/>
              </a:rPr>
              <a:t>LEND A HAND: </a:t>
            </a:r>
            <a:r>
              <a:rPr lang="en-US" sz="2400" b="0" i="0" u="none" strike="noStrike" baseline="0" dirty="0" smtClean="0">
                <a:solidFill>
                  <a:srgbClr val="000000"/>
                </a:solidFill>
                <a:effectLst>
                  <a:outerShdw blurRad="38100" dist="38100" dir="2700000" algn="tl">
                    <a:srgbClr val="000000">
                      <a:alpha val="43137"/>
                    </a:srgbClr>
                  </a:outerShdw>
                </a:effectLst>
                <a:latin typeface="Leawood-Book"/>
              </a:rPr>
              <a:t>On a scale of 1-10, rate your level of love and appreciation for God’s Word. How would you rate your women’s group or your church? </a:t>
            </a:r>
            <a:r>
              <a:rPr lang="en-US" sz="2400" b="0" i="0" u="none" strike="noStrike" baseline="0" dirty="0" err="1" smtClean="0">
                <a:solidFill>
                  <a:srgbClr val="000000"/>
                </a:solidFill>
                <a:effectLst>
                  <a:outerShdw blurRad="38100" dist="38100" dir="2700000" algn="tl">
                    <a:srgbClr val="000000">
                      <a:alpha val="43137"/>
                    </a:srgbClr>
                  </a:outerShdw>
                </a:effectLst>
                <a:latin typeface="Leawood-Book"/>
              </a:rPr>
              <a:t>ln</a:t>
            </a:r>
            <a:r>
              <a:rPr lang="en-US" sz="2400" b="0" i="0" u="none" strike="noStrike" baseline="0" dirty="0" smtClean="0">
                <a:solidFill>
                  <a:srgbClr val="000000"/>
                </a:solidFill>
                <a:effectLst>
                  <a:outerShdw blurRad="38100" dist="38100" dir="2700000" algn="tl">
                    <a:srgbClr val="000000">
                      <a:alpha val="43137"/>
                    </a:srgbClr>
                  </a:outerShdw>
                </a:effectLst>
                <a:latin typeface="Leawood-Book"/>
              </a:rPr>
              <a:t> what ways might each one improve or bolster its emphasis on knowing Scripture and championing the authority of the Bible?</a:t>
            </a:r>
          </a:p>
          <a:p>
            <a:endParaRPr lang="en-US" sz="2400" b="0" i="0" u="none" strike="noStrike" baseline="0" dirty="0" smtClean="0">
              <a:solidFill>
                <a:srgbClr val="000000"/>
              </a:solidFill>
              <a:effectLst>
                <a:outerShdw blurRad="38100" dist="38100" dir="2700000" algn="tl">
                  <a:srgbClr val="000000">
                    <a:alpha val="43137"/>
                  </a:srgbClr>
                </a:outerShdw>
              </a:effectLst>
              <a:latin typeface="Leawood-Book"/>
            </a:endParaRPr>
          </a:p>
          <a:p>
            <a:r>
              <a:rPr lang="en-US" sz="2400" b="1" i="0" u="none" strike="noStrike" baseline="0" dirty="0" smtClean="0">
                <a:solidFill>
                  <a:srgbClr val="4F58A7"/>
                </a:solidFill>
                <a:effectLst>
                  <a:outerShdw blurRad="38100" dist="38100" dir="2700000" algn="tl">
                    <a:srgbClr val="000000">
                      <a:alpha val="43137"/>
                    </a:srgbClr>
                  </a:outerShdw>
                </a:effectLst>
                <a:latin typeface="TrajanPro-Bold"/>
              </a:rPr>
              <a:t>GRACE NOTES: </a:t>
            </a:r>
            <a:r>
              <a:rPr lang="en-US" sz="2400" b="0" i="0" u="none" strike="noStrike" baseline="0" dirty="0" smtClean="0">
                <a:solidFill>
                  <a:srgbClr val="000000"/>
                </a:solidFill>
                <a:effectLst>
                  <a:outerShdw blurRad="38100" dist="38100" dir="2700000" algn="tl">
                    <a:srgbClr val="000000">
                      <a:alpha val="43137"/>
                    </a:srgbClr>
                  </a:outerShdw>
                </a:effectLst>
                <a:latin typeface="Leawood-Book"/>
              </a:rPr>
              <a:t>“Wonderful Grace of Jesus,” “How Firm a Foundation.”</a:t>
            </a:r>
          </a:p>
          <a:p>
            <a:endParaRPr lang="en-US" sz="2400" b="0" i="0" u="none" strike="noStrike" baseline="0" dirty="0" smtClean="0">
              <a:solidFill>
                <a:srgbClr val="000000"/>
              </a:solidFill>
              <a:effectLst>
                <a:outerShdw blurRad="38100" dist="38100" dir="2700000" algn="tl">
                  <a:srgbClr val="000000">
                    <a:alpha val="43137"/>
                  </a:srgbClr>
                </a:outerShdw>
              </a:effectLst>
              <a:latin typeface="Leawood-Book"/>
            </a:endParaRPr>
          </a:p>
          <a:p>
            <a:r>
              <a:rPr lang="en-US" sz="2400" b="1" i="0" u="none" strike="noStrike" baseline="0" dirty="0" smtClean="0">
                <a:solidFill>
                  <a:srgbClr val="4F58A7"/>
                </a:solidFill>
                <a:effectLst>
                  <a:outerShdw blurRad="38100" dist="38100" dir="2700000" algn="tl">
                    <a:srgbClr val="000000">
                      <a:alpha val="43137"/>
                    </a:srgbClr>
                  </a:outerShdw>
                </a:effectLst>
                <a:latin typeface="TrajanPro-Bold"/>
              </a:rPr>
              <a:t>TOUCHPOINT: </a:t>
            </a:r>
            <a:r>
              <a:rPr lang="en-US" sz="2400" b="0" u="none" strike="noStrike" baseline="0" dirty="0" smtClean="0">
                <a:solidFill>
                  <a:srgbClr val="000000"/>
                </a:solidFill>
                <a:effectLst>
                  <a:outerShdw blurRad="38100" dist="38100" dir="2700000" algn="tl">
                    <a:srgbClr val="000000">
                      <a:alpha val="43137"/>
                    </a:srgbClr>
                  </a:outerShdw>
                </a:effectLst>
                <a:latin typeface="Leawood-MediumItalic"/>
              </a:rPr>
              <a:t>“The soul can do without everything except the word of God, without which none at all of its wants are provided for.”  —Martin Luther</a:t>
            </a:r>
            <a:endParaRPr lang="en-US" sz="24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42795" y="533400"/>
            <a:ext cx="7991605" cy="762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82115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85800" y="5410200"/>
            <a:ext cx="7696200" cy="954107"/>
          </a:xfrm>
          <a:prstGeom prst="rect">
            <a:avLst/>
          </a:prstGeom>
          <a:noFill/>
        </p:spPr>
        <p:txBody>
          <a:bodyPr wrap="square" rtlCol="0">
            <a:spAutoFit/>
          </a:bodyPr>
          <a:lstStyle/>
          <a:p>
            <a:pPr algn="just"/>
            <a:r>
              <a:rPr lang="en-US" sz="2800" b="1" i="1" u="none" strike="noStrike" baseline="0" dirty="0" smtClean="0">
                <a:solidFill>
                  <a:srgbClr val="4F58A7"/>
                </a:solidFill>
                <a:effectLst>
                  <a:outerShdw blurRad="38100" dist="38100" dir="2700000" algn="tl">
                    <a:srgbClr val="000000">
                      <a:alpha val="43137"/>
                    </a:srgbClr>
                  </a:outerShdw>
                </a:effectLst>
                <a:latin typeface="Times New Roman" pitchFamily="18" charset="0"/>
                <a:cs typeface="Times New Roman" pitchFamily="18" charset="0"/>
              </a:rPr>
              <a:t>“There is no other salvation except that which begins and ends with grace</a:t>
            </a:r>
            <a:r>
              <a:rPr lang="en-US" sz="2400" b="1" i="1" u="none" strike="noStrike" baseline="0" dirty="0" smtClean="0">
                <a:solidFill>
                  <a:srgbClr val="4F58A7"/>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0" i="0" u="none" strike="noStrike" baseline="0" dirty="0" smtClean="0">
                <a:solidFill>
                  <a:srgbClr val="000000"/>
                </a:solidFill>
                <a:effectLst>
                  <a:outerShdw blurRad="38100" dist="38100" dir="2700000" algn="tl">
                    <a:srgbClr val="000000">
                      <a:alpha val="43137"/>
                    </a:srgbClr>
                  </a:outerShdw>
                </a:effectLst>
                <a:latin typeface="Frutiger-LightCn-SC700"/>
              </a:rPr>
              <a:t>—Charles H. Spurgeon</a:t>
            </a:r>
            <a:endParaRPr lang="en-US" sz="2400" dirty="0">
              <a:effectLst>
                <a:outerShdw blurRad="38100" dist="38100" dir="2700000" algn="tl">
                  <a:srgbClr val="000000">
                    <a:alpha val="43137"/>
                  </a:srgbClr>
                </a:outerShdw>
              </a:effectLst>
            </a:endParaRPr>
          </a:p>
        </p:txBody>
      </p:sp>
      <p:sp>
        <p:nvSpPr>
          <p:cNvPr id="3" name="TextBox 2"/>
          <p:cNvSpPr txBox="1"/>
          <p:nvPr/>
        </p:nvSpPr>
        <p:spPr>
          <a:xfrm>
            <a:off x="533400" y="609600"/>
            <a:ext cx="8001000" cy="4985980"/>
          </a:xfrm>
          <a:prstGeom prst="rect">
            <a:avLst/>
          </a:prstGeom>
          <a:noFill/>
        </p:spPr>
        <p:txBody>
          <a:bodyPr wrap="square" rtlCol="0">
            <a:spAutoFit/>
          </a:bodyPr>
          <a:lstStyle/>
          <a:p>
            <a:r>
              <a:rPr lang="en-US" sz="4400" b="1" i="1" dirty="0" smtClean="0">
                <a:effectLst>
                  <a:outerShdw blurRad="38100" dist="38100" dir="2700000" algn="tl">
                    <a:srgbClr val="000000">
                      <a:alpha val="43137"/>
                    </a:srgbClr>
                  </a:outerShdw>
                </a:effectLst>
                <a:latin typeface="Times New Roman" pitchFamily="18" charset="0"/>
                <a:cs typeface="Times New Roman" pitchFamily="18" charset="0"/>
              </a:rPr>
              <a:t>“Grace”</a:t>
            </a:r>
          </a:p>
          <a:p>
            <a:endParaRPr lang="en-US" b="1" i="1" dirty="0">
              <a:effectLst>
                <a:outerShdw blurRad="38100" dist="38100" dir="2700000" algn="tl">
                  <a:srgbClr val="000000">
                    <a:alpha val="43137"/>
                  </a:srgbClr>
                </a:outerShdw>
              </a:effectLst>
              <a:latin typeface="Times New Roman" pitchFamily="18" charset="0"/>
              <a:cs typeface="Times New Roman" pitchFamily="18" charset="0"/>
            </a:endParaRPr>
          </a:p>
          <a:p>
            <a:pPr marL="285750" indent="-285750">
              <a:buFont typeface="Wingdings" pitchFamily="2" charset="2"/>
              <a:buChar char="Ø"/>
            </a:pP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Peter..</a:t>
            </a:r>
          </a:p>
          <a:p>
            <a:pPr marL="742950" lvl="1" indent="-285750">
              <a:buFont typeface="Wingdings" pitchFamily="2" charset="2"/>
              <a:buChar char="§"/>
            </a:pPr>
            <a:r>
              <a:rPr lang="en-US" sz="3200" b="1" i="1" dirty="0">
                <a:effectLst>
                  <a:outerShdw blurRad="38100" dist="38100" dir="2700000" algn="tl">
                    <a:srgbClr val="000000">
                      <a:alpha val="43137"/>
                    </a:srgbClr>
                  </a:outerShdw>
                </a:effectLst>
                <a:latin typeface="Times New Roman" pitchFamily="18" charset="0"/>
                <a:cs typeface="Times New Roman" pitchFamily="18" charset="0"/>
              </a:rPr>
              <a:t>experienced salvation </a:t>
            </a: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by Grace</a:t>
            </a:r>
          </a:p>
          <a:p>
            <a:pPr marL="742950" lvl="1" indent="-285750">
              <a:buFont typeface="Wingdings" pitchFamily="2" charset="2"/>
              <a:buChar char="§"/>
            </a:pP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realized </a:t>
            </a:r>
            <a:r>
              <a:rPr lang="en-US" sz="3200" b="1" i="1" dirty="0">
                <a:effectLst>
                  <a:outerShdw blurRad="38100" dist="38100" dir="2700000" algn="tl">
                    <a:srgbClr val="000000">
                      <a:alpha val="43137"/>
                    </a:srgbClr>
                  </a:outerShdw>
                </a:effectLst>
                <a:latin typeface="Times New Roman" pitchFamily="18" charset="0"/>
                <a:cs typeface="Times New Roman" pitchFamily="18" charset="0"/>
              </a:rPr>
              <a:t>the magnitude of </a:t>
            </a: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that Price for man’s redemption</a:t>
            </a:r>
          </a:p>
          <a:p>
            <a:pPr marL="742950" lvl="1" indent="-285750">
              <a:buFont typeface="Wingdings" pitchFamily="2" charset="2"/>
              <a:buChar char="§"/>
            </a:pPr>
            <a:r>
              <a:rPr lang="en-US" sz="3200" b="1" i="1" dirty="0">
                <a:effectLst>
                  <a:outerShdw blurRad="38100" dist="38100" dir="2700000" algn="tl">
                    <a:srgbClr val="000000">
                      <a:alpha val="43137"/>
                    </a:srgbClr>
                  </a:outerShdw>
                </a:effectLst>
                <a:latin typeface="Times New Roman" pitchFamily="18" charset="0"/>
                <a:cs typeface="Times New Roman" pitchFamily="18" charset="0"/>
              </a:rPr>
              <a:t>realized the power </a:t>
            </a: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of the Resurrection</a:t>
            </a:r>
          </a:p>
          <a:p>
            <a:pPr marL="742950" lvl="1" indent="-285750">
              <a:buFont typeface="Wingdings" pitchFamily="2" charset="2"/>
              <a:buChar char="§"/>
            </a:pP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proclaimed and affirmed the message </a:t>
            </a:r>
            <a:r>
              <a:rPr lang="en-US" sz="3200" b="1" i="1" dirty="0">
                <a:effectLst>
                  <a:outerShdw blurRad="38100" dist="38100" dir="2700000" algn="tl">
                    <a:srgbClr val="000000">
                      <a:alpha val="43137"/>
                    </a:srgbClr>
                  </a:outerShdw>
                </a:effectLst>
                <a:latin typeface="Times New Roman" pitchFamily="18" charset="0"/>
                <a:cs typeface="Times New Roman" pitchFamily="18" charset="0"/>
              </a:rPr>
              <a:t>to the masses</a:t>
            </a:r>
            <a:endParaRPr lang="en-US" sz="3200" b="1" i="1"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en-US" sz="3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56233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56365" y="1295400"/>
            <a:ext cx="8001000" cy="4939814"/>
          </a:xfrm>
          <a:prstGeom prst="rect">
            <a:avLst/>
          </a:prstGeom>
          <a:noFill/>
        </p:spPr>
        <p:txBody>
          <a:bodyPr wrap="square" rtlCol="0">
            <a:spAutoFit/>
          </a:bodyPr>
          <a:lstStyle/>
          <a:p>
            <a:r>
              <a:rPr lang="en-US" sz="32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FROM HIS HAND: </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Matthew </a:t>
            </a:r>
            <a:r>
              <a:rPr lang="en-US" sz="3200" dirty="0">
                <a:effectLst>
                  <a:outerShdw blurRad="38100" dist="38100" dir="2700000" algn="tl">
                    <a:srgbClr val="000000">
                      <a:alpha val="43137"/>
                    </a:srgbClr>
                  </a:outerShdw>
                </a:effectLst>
                <a:latin typeface="Times New Roman" pitchFamily="18" charset="0"/>
                <a:cs typeface="Times New Roman" pitchFamily="18" charset="0"/>
              </a:rPr>
              <a:t>16:16-28</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a:t>
            </a:r>
          </a:p>
          <a:p>
            <a:r>
              <a:rPr lang="en-US" sz="900" dirty="0" smtClean="0">
                <a:effectLst>
                  <a:outerShdw blurRad="38100" dist="38100" dir="2700000" algn="tl">
                    <a:srgbClr val="000000">
                      <a:alpha val="43137"/>
                    </a:srgbClr>
                  </a:outerShdw>
                </a:effectLst>
                <a:latin typeface="Times New Roman" pitchFamily="18" charset="0"/>
                <a:cs typeface="Times New Roman" pitchFamily="18" charset="0"/>
              </a:rPr>
              <a:t> </a:t>
            </a:r>
          </a:p>
          <a:p>
            <a:r>
              <a:rPr lang="en-US" sz="32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TRACE HIS HAND: </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What </a:t>
            </a:r>
            <a:r>
              <a:rPr lang="en-US" sz="3200" dirty="0">
                <a:effectLst>
                  <a:outerShdw blurRad="38100" dist="38100" dir="2700000" algn="tl">
                    <a:srgbClr val="000000">
                      <a:alpha val="43137"/>
                    </a:srgbClr>
                  </a:outerShdw>
                </a:effectLst>
                <a:latin typeface="Times New Roman" pitchFamily="18" charset="0"/>
                <a:cs typeface="Times New Roman" pitchFamily="18" charset="0"/>
              </a:rPr>
              <a:t>declaration did Peter make in Matthew 16:16</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a:t>
            </a:r>
          </a:p>
          <a:p>
            <a:endParaRPr lang="en-US" sz="900" b="1" i="1" dirty="0">
              <a:effectLst>
                <a:outerShdw blurRad="38100" dist="38100" dir="2700000" algn="tl">
                  <a:srgbClr val="000000">
                    <a:alpha val="43137"/>
                  </a:srgbClr>
                </a:outerShdw>
              </a:effectLst>
              <a:latin typeface="Times New Roman" pitchFamily="18" charset="0"/>
              <a:cs typeface="Times New Roman" pitchFamily="18" charset="0"/>
            </a:endParaRPr>
          </a:p>
          <a:p>
            <a:r>
              <a:rPr lang="en-US" sz="3200" dirty="0">
                <a:effectLst>
                  <a:outerShdw blurRad="38100" dist="38100" dir="2700000" algn="tl">
                    <a:srgbClr val="000000">
                      <a:alpha val="43137"/>
                    </a:srgbClr>
                  </a:outerShdw>
                </a:effectLst>
                <a:latin typeface="Times New Roman" pitchFamily="18" charset="0"/>
                <a:cs typeface="Times New Roman" pitchFamily="18" charset="0"/>
              </a:rPr>
              <a:t>What promise did Christ give Peter (Matthew 16:17-19</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a:t>
            </a:r>
          </a:p>
          <a:p>
            <a:endParaRPr lang="en-US" sz="900" dirty="0">
              <a:effectLst>
                <a:outerShdw blurRad="38100" dist="38100" dir="2700000" algn="tl">
                  <a:srgbClr val="000000">
                    <a:alpha val="43137"/>
                  </a:srgbClr>
                </a:outerShdw>
              </a:effectLst>
              <a:latin typeface="Times New Roman" pitchFamily="18" charset="0"/>
              <a:cs typeface="Times New Roman" pitchFamily="18" charset="0"/>
            </a:endParaRPr>
          </a:p>
          <a:p>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Why </a:t>
            </a:r>
            <a:r>
              <a:rPr lang="en-US" sz="3200" dirty="0">
                <a:effectLst>
                  <a:outerShdw blurRad="38100" dist="38100" dir="2700000" algn="tl">
                    <a:srgbClr val="000000">
                      <a:alpha val="43137"/>
                    </a:srgbClr>
                  </a:outerShdw>
                </a:effectLst>
                <a:latin typeface="Times New Roman" pitchFamily="18" charset="0"/>
                <a:cs typeface="Times New Roman" pitchFamily="18" charset="0"/>
              </a:rPr>
              <a:t>do you think Peter reacted so strongly to this news? How </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might Christ’s </a:t>
            </a:r>
            <a:r>
              <a:rPr lang="en-US" sz="3200" dirty="0">
                <a:effectLst>
                  <a:outerShdw blurRad="38100" dist="38100" dir="2700000" algn="tl">
                    <a:srgbClr val="000000">
                      <a:alpha val="43137"/>
                    </a:srgbClr>
                  </a:outerShdw>
                </a:effectLst>
                <a:latin typeface="Times New Roman" pitchFamily="18" charset="0"/>
                <a:cs typeface="Times New Roman" pitchFamily="18" charset="0"/>
              </a:rPr>
              <a:t>equally strong response have influenced Peter’s </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future actions</a:t>
            </a:r>
            <a:r>
              <a:rPr lang="en-US" sz="3200" dirty="0">
                <a:effectLst>
                  <a:outerShdw blurRad="38100" dist="38100" dir="2700000" algn="tl">
                    <a:srgbClr val="000000">
                      <a:alpha val="43137"/>
                    </a:srgbClr>
                  </a:outerShdw>
                </a:effectLst>
                <a:latin typeface="Times New Roman" pitchFamily="18" charset="0"/>
                <a:cs typeface="Times New Roman" pitchFamily="18" charset="0"/>
              </a:rPr>
              <a: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42795" y="533400"/>
            <a:ext cx="7991605" cy="762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35276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56365" y="2057400"/>
            <a:ext cx="8001000" cy="3539430"/>
          </a:xfrm>
          <a:prstGeom prst="rect">
            <a:avLst/>
          </a:prstGeom>
          <a:noFill/>
        </p:spPr>
        <p:txBody>
          <a:bodyPr wrap="square" rtlCol="0">
            <a:spAutoFit/>
          </a:bodyPr>
          <a:lstStyle/>
          <a:p>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Does Peter’s initial reaction provide a clue as to why salvation by grace (through Christ’s death and resurrection) is so difficult for some to</a:t>
            </a:r>
          </a:p>
          <a:p>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grasp? Explain.</a:t>
            </a:r>
          </a:p>
          <a:p>
            <a:endParaRPr lang="en-US" sz="32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Is salvation by grace an easy or difficult concept for you?</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42795" y="533400"/>
            <a:ext cx="7991605" cy="762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21955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56365" y="1295400"/>
            <a:ext cx="8001000" cy="4893647"/>
          </a:xfrm>
          <a:prstGeom prst="rect">
            <a:avLst/>
          </a:prstGeom>
          <a:noFill/>
        </p:spPr>
        <p:txBody>
          <a:bodyPr wrap="square" rtlCol="0">
            <a:spAutoFit/>
          </a:bodyPr>
          <a:lstStyle/>
          <a:p>
            <a:r>
              <a:rPr lang="en-US" sz="2400" b="1" i="0" u="none" strike="noStrike" baseline="0" dirty="0" smtClean="0">
                <a:solidFill>
                  <a:srgbClr val="4F58A7"/>
                </a:solidFill>
                <a:effectLst>
                  <a:outerShdw blurRad="38100" dist="38100" dir="2700000" algn="tl">
                    <a:srgbClr val="000000">
                      <a:alpha val="43137"/>
                    </a:srgbClr>
                  </a:outerShdw>
                </a:effectLst>
                <a:latin typeface="TrajanPro-Bold"/>
              </a:rPr>
              <a:t>LEND A HAND: </a:t>
            </a:r>
            <a:r>
              <a:rPr lang="en-US" sz="2400" b="0" i="0" u="none" strike="noStrike" baseline="0" dirty="0" smtClean="0">
                <a:solidFill>
                  <a:srgbClr val="000000"/>
                </a:solidFill>
                <a:effectLst>
                  <a:outerShdw blurRad="38100" dist="38100" dir="2700000" algn="tl">
                    <a:srgbClr val="000000">
                      <a:alpha val="43137"/>
                    </a:srgbClr>
                  </a:outerShdw>
                </a:effectLst>
                <a:latin typeface="Leawood-Book"/>
              </a:rPr>
              <a:t>Share your salvation experience. How did the grace of God appear to you? How would you explain grace to someone?</a:t>
            </a:r>
          </a:p>
          <a:p>
            <a:endParaRPr lang="en-US" sz="2400" b="0" i="0" u="none" strike="noStrike" baseline="0" dirty="0" smtClean="0">
              <a:solidFill>
                <a:srgbClr val="000000"/>
              </a:solidFill>
              <a:effectLst>
                <a:outerShdw blurRad="38100" dist="38100" dir="2700000" algn="tl">
                  <a:srgbClr val="000000">
                    <a:alpha val="43137"/>
                  </a:srgbClr>
                </a:outerShdw>
              </a:effectLst>
              <a:latin typeface="Leawood-Book"/>
            </a:endParaRPr>
          </a:p>
          <a:p>
            <a:r>
              <a:rPr lang="en-US" sz="2400" b="1" i="0" u="none" strike="noStrike" baseline="0" dirty="0" smtClean="0">
                <a:solidFill>
                  <a:srgbClr val="4F58A7"/>
                </a:solidFill>
                <a:effectLst>
                  <a:outerShdw blurRad="38100" dist="38100" dir="2700000" algn="tl">
                    <a:srgbClr val="000000">
                      <a:alpha val="43137"/>
                    </a:srgbClr>
                  </a:outerShdw>
                </a:effectLst>
                <a:latin typeface="TrajanPro-Bold"/>
              </a:rPr>
              <a:t>GRACE NOTES: </a:t>
            </a:r>
            <a:r>
              <a:rPr lang="en-US" sz="2400" b="0" i="0" u="none" strike="noStrike" baseline="0" dirty="0" smtClean="0">
                <a:solidFill>
                  <a:srgbClr val="000000"/>
                </a:solidFill>
                <a:effectLst>
                  <a:outerShdw blurRad="38100" dist="38100" dir="2700000" algn="tl">
                    <a:srgbClr val="000000">
                      <a:alpha val="43137"/>
                    </a:srgbClr>
                  </a:outerShdw>
                </a:effectLst>
                <a:latin typeface="Leawood-Book"/>
              </a:rPr>
              <a:t>Listen to and ponder the words of these salvation-by grace songs during the coming week: “ Amazing Grace,” “Were it Not for Grace,” “Amazing Grace; My Chains Are Gone,” “His Grace Was Greater.”</a:t>
            </a:r>
          </a:p>
          <a:p>
            <a:endParaRPr lang="en-US" sz="2400" b="0" i="0" u="none" strike="noStrike" baseline="0" dirty="0" smtClean="0">
              <a:solidFill>
                <a:srgbClr val="000000"/>
              </a:solidFill>
              <a:effectLst>
                <a:outerShdw blurRad="38100" dist="38100" dir="2700000" algn="tl">
                  <a:srgbClr val="000000">
                    <a:alpha val="43137"/>
                  </a:srgbClr>
                </a:outerShdw>
              </a:effectLst>
              <a:latin typeface="Leawood-Book"/>
            </a:endParaRPr>
          </a:p>
          <a:p>
            <a:r>
              <a:rPr lang="en-US" sz="2400" b="1" i="0" u="none" strike="noStrike" baseline="0" dirty="0" smtClean="0">
                <a:solidFill>
                  <a:srgbClr val="4F58A7"/>
                </a:solidFill>
                <a:effectLst>
                  <a:outerShdw blurRad="38100" dist="38100" dir="2700000" algn="tl">
                    <a:srgbClr val="000000">
                      <a:alpha val="43137"/>
                    </a:srgbClr>
                  </a:outerShdw>
                </a:effectLst>
                <a:latin typeface="TrajanPro-Bold"/>
              </a:rPr>
              <a:t>TOUCHPOINT: </a:t>
            </a:r>
            <a:r>
              <a:rPr lang="en-US" sz="2400" b="0" u="none" strike="noStrike" baseline="0" dirty="0" smtClean="0">
                <a:solidFill>
                  <a:srgbClr val="000000"/>
                </a:solidFill>
                <a:effectLst>
                  <a:outerShdw blurRad="38100" dist="38100" dir="2700000" algn="tl">
                    <a:srgbClr val="000000">
                      <a:alpha val="43137"/>
                    </a:srgbClr>
                  </a:outerShdw>
                </a:effectLst>
                <a:latin typeface="Leawood-MediumItalic"/>
              </a:rPr>
              <a:t>God’s Riches At Christ’s Expense—are you familiar with this acrostic for grace? Create your own grace acrostic for sharing with others. </a:t>
            </a:r>
            <a:r>
              <a:rPr lang="en-US" sz="2400" b="0" u="none" strike="noStrike" baseline="0" dirty="0" smtClean="0">
                <a:solidFill>
                  <a:srgbClr val="000000"/>
                </a:solidFill>
                <a:effectLst>
                  <a:outerShdw blurRad="38100" dist="38100" dir="2700000" algn="tl">
                    <a:srgbClr val="000000">
                      <a:alpha val="43137"/>
                    </a:srgbClr>
                  </a:outerShdw>
                </a:effectLst>
                <a:latin typeface="Leawood-MediumItalic-SC700"/>
              </a:rPr>
              <a:t>Example: </a:t>
            </a:r>
            <a:r>
              <a:rPr lang="en-US" sz="2400" b="0" u="none" strike="noStrike" baseline="0" dirty="0" smtClean="0">
                <a:solidFill>
                  <a:srgbClr val="000000"/>
                </a:solidFill>
                <a:effectLst>
                  <a:outerShdw blurRad="38100" dist="38100" dir="2700000" algn="tl">
                    <a:srgbClr val="000000">
                      <a:alpha val="43137"/>
                    </a:srgbClr>
                  </a:outerShdw>
                </a:effectLst>
                <a:latin typeface="Leawood-MediumItalic"/>
              </a:rPr>
              <a:t>God redeems and conquers evil.</a:t>
            </a:r>
            <a:endParaRPr lang="en-US" sz="24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42795" y="533400"/>
            <a:ext cx="7991605" cy="762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22655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t="-53000" b="-5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470025"/>
          </a:xfrm>
        </p:spPr>
        <p:txBody>
          <a:bodyPr/>
          <a:lstStyle/>
          <a:p>
            <a:r>
              <a:rPr lang="en-US" b="1" dirty="0" smtClean="0">
                <a:effectLst>
                  <a:outerShdw blurRad="38100" dist="38100" dir="2700000" algn="tl">
                    <a:srgbClr val="000000">
                      <a:alpha val="43137"/>
                    </a:srgbClr>
                  </a:outerShdw>
                </a:effectLst>
                <a:latin typeface="Times New Roman" pitchFamily="18" charset="0"/>
                <a:cs typeface="Times New Roman" pitchFamily="18" charset="0"/>
              </a:rPr>
              <a:t>KNOW</a:t>
            </a:r>
            <a:r>
              <a:rPr lang="en-US" b="1" dirty="0"/>
              <a:t/>
            </a:r>
            <a:br>
              <a:rPr lang="en-US" b="1" dirty="0"/>
            </a:br>
            <a:r>
              <a:rPr lang="en-US" b="1" i="1" dirty="0" smtClean="0">
                <a:effectLst>
                  <a:outerShdw blurRad="38100" dist="38100" dir="2700000" algn="tl">
                    <a:srgbClr val="000000">
                      <a:alpha val="43137"/>
                    </a:srgbClr>
                  </a:outerShdw>
                </a:effectLst>
              </a:rPr>
              <a:t>Grace After Failure and Betrayal</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81000" y="4267200"/>
            <a:ext cx="8458200" cy="2438400"/>
          </a:xfrm>
        </p:spPr>
        <p:txBody>
          <a:bodyPr>
            <a:normAutofit fontScale="92500" lnSpcReduction="20000"/>
          </a:bodyPr>
          <a:lstStyle/>
          <a:p>
            <a:pPr algn="just"/>
            <a:r>
              <a:rPr lang="en-US" b="1" i="0" u="none" strike="noStrike" baseline="0" dirty="0" smtClean="0">
                <a:solidFill>
                  <a:srgbClr val="4F58A7"/>
                </a:solidFill>
                <a:effectLst>
                  <a:outerShdw blurRad="38100" dist="38100" dir="2700000" algn="tl">
                    <a:srgbClr val="000000">
                      <a:alpha val="43137"/>
                    </a:srgbClr>
                  </a:outerShdw>
                </a:effectLst>
                <a:latin typeface="TrajanPro-Bold"/>
              </a:rPr>
              <a:t>HANDWRITING ON THE HEART:</a:t>
            </a:r>
            <a:r>
              <a:rPr lang="en-US" b="1" u="none" strike="noStrike" baseline="0" dirty="0" smtClean="0">
                <a:solidFill>
                  <a:srgbClr val="4F58A7"/>
                </a:solidFill>
                <a:effectLst>
                  <a:outerShdw blurRad="38100" dist="38100" dir="2700000" algn="tl">
                    <a:srgbClr val="000000">
                      <a:alpha val="43137"/>
                    </a:srgbClr>
                  </a:outerShdw>
                </a:effectLst>
                <a:latin typeface="TrajanPro-Bold"/>
              </a:rPr>
              <a:t> </a:t>
            </a:r>
            <a:r>
              <a:rPr lang="en-US" b="0" u="none" strike="noStrike" baseline="0" dirty="0" smtClean="0">
                <a:solidFill>
                  <a:srgbClr val="000000"/>
                </a:solidFill>
                <a:effectLst>
                  <a:outerShdw blurRad="38100" dist="38100" dir="2700000" algn="tl">
                    <a:srgbClr val="000000">
                      <a:alpha val="43137"/>
                    </a:srgbClr>
                  </a:outerShdw>
                </a:effectLst>
                <a:latin typeface="Leawood-BookItalic"/>
              </a:rPr>
              <a:t>. . . I have written briefly, exhorting, and testifying that this is the true grace of God wherein ye stand” (1 Peter 5:12).</a:t>
            </a:r>
          </a:p>
          <a:p>
            <a:pPr algn="just"/>
            <a:r>
              <a:rPr lang="en-US" b="1" i="0" u="none" strike="noStrike" baseline="0" dirty="0" smtClean="0">
                <a:solidFill>
                  <a:srgbClr val="4F58A7"/>
                </a:solidFill>
                <a:effectLst>
                  <a:outerShdw blurRad="38100" dist="38100" dir="2700000" algn="tl">
                    <a:srgbClr val="000000">
                      <a:alpha val="43137"/>
                    </a:srgbClr>
                  </a:outerShdw>
                </a:effectLst>
                <a:latin typeface="TrajanPro-Bold"/>
              </a:rPr>
              <a:t>HANDPRINT: </a:t>
            </a:r>
            <a:r>
              <a:rPr lang="en-US" b="0" i="0" u="none" strike="noStrike" baseline="0" dirty="0" smtClean="0">
                <a:solidFill>
                  <a:srgbClr val="000000"/>
                </a:solidFill>
                <a:effectLst>
                  <a:outerShdw blurRad="38100" dist="38100" dir="2700000" algn="tl">
                    <a:srgbClr val="000000">
                      <a:alpha val="43137"/>
                    </a:srgbClr>
                  </a:outerShdw>
                </a:effectLst>
                <a:latin typeface="Leawood-Book"/>
              </a:rPr>
              <a:t>God extends forgiveness and grace for living as His children.</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28369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33400" y="5410200"/>
            <a:ext cx="8001000" cy="1015663"/>
          </a:xfrm>
          <a:prstGeom prst="rect">
            <a:avLst/>
          </a:prstGeom>
          <a:noFill/>
        </p:spPr>
        <p:txBody>
          <a:bodyPr wrap="square" rtlCol="0">
            <a:spAutoFit/>
          </a:bodyPr>
          <a:lstStyle/>
          <a:p>
            <a:pPr algn="just"/>
            <a:r>
              <a:rPr lang="en-US" sz="2000" b="1" u="none" strike="noStrike" baseline="0" dirty="0" smtClean="0">
                <a:solidFill>
                  <a:srgbClr val="4F58A7"/>
                </a:solidFill>
                <a:effectLst>
                  <a:outerShdw blurRad="38100" dist="38100" dir="2700000" algn="tl">
                    <a:srgbClr val="000000">
                      <a:alpha val="43137"/>
                    </a:srgbClr>
                  </a:outerShdw>
                </a:effectLst>
                <a:latin typeface="Lucida Calligraphy" pitchFamily="66" charset="0"/>
                <a:cs typeface="Times New Roman" pitchFamily="18" charset="0"/>
              </a:rPr>
              <a:t>“Grace is not simply leniency when we have sinned.  Grace is the enabling gift of God not to sin. Grace is power, not just pardon.”  </a:t>
            </a:r>
            <a:r>
              <a:rPr lang="en-US" sz="2000" b="1" i="1" u="none" strike="noStrike" baseline="0" dirty="0" smtClean="0">
                <a:effectLst>
                  <a:outerShdw blurRad="38100" dist="38100" dir="2700000" algn="tl">
                    <a:srgbClr val="000000">
                      <a:alpha val="43137"/>
                    </a:srgbClr>
                  </a:outerShdw>
                </a:effectLst>
                <a:latin typeface="Times New Roman" pitchFamily="18" charset="0"/>
                <a:cs typeface="Times New Roman" pitchFamily="18" charset="0"/>
              </a:rPr>
              <a:t>—John Piper</a:t>
            </a:r>
            <a:endParaRPr lang="en-US" sz="2000" dirty="0">
              <a:effectLst>
                <a:outerShdw blurRad="38100" dist="38100" dir="2700000" algn="tl">
                  <a:srgbClr val="000000">
                    <a:alpha val="43137"/>
                  </a:srgbClr>
                </a:outerShdw>
              </a:effectLst>
            </a:endParaRPr>
          </a:p>
        </p:txBody>
      </p:sp>
      <p:sp>
        <p:nvSpPr>
          <p:cNvPr id="3" name="TextBox 2"/>
          <p:cNvSpPr txBox="1"/>
          <p:nvPr/>
        </p:nvSpPr>
        <p:spPr>
          <a:xfrm>
            <a:off x="533400" y="609600"/>
            <a:ext cx="8001000" cy="4493538"/>
          </a:xfrm>
          <a:prstGeom prst="rect">
            <a:avLst/>
          </a:prstGeom>
          <a:noFill/>
        </p:spPr>
        <p:txBody>
          <a:bodyPr wrap="square" rtlCol="0">
            <a:spAutoFit/>
          </a:bodyPr>
          <a:lstStyle/>
          <a:p>
            <a:r>
              <a:rPr lang="en-US" sz="4400" b="1" i="1" dirty="0" smtClean="0">
                <a:effectLst>
                  <a:outerShdw blurRad="38100" dist="38100" dir="2700000" algn="tl">
                    <a:srgbClr val="000000">
                      <a:alpha val="43137"/>
                    </a:srgbClr>
                  </a:outerShdw>
                </a:effectLst>
                <a:latin typeface="Times New Roman" pitchFamily="18" charset="0"/>
                <a:cs typeface="Times New Roman" pitchFamily="18" charset="0"/>
              </a:rPr>
              <a:t>“Fail”</a:t>
            </a:r>
          </a:p>
          <a:p>
            <a:endParaRPr lang="en-US" b="1" i="1" dirty="0">
              <a:effectLst>
                <a:outerShdw blurRad="38100" dist="38100" dir="2700000" algn="tl">
                  <a:srgbClr val="000000">
                    <a:alpha val="43137"/>
                  </a:srgbClr>
                </a:outerShdw>
              </a:effectLst>
              <a:latin typeface="Times New Roman" pitchFamily="18" charset="0"/>
              <a:cs typeface="Times New Roman" pitchFamily="18" charset="0"/>
            </a:endParaRPr>
          </a:p>
          <a:p>
            <a:pPr marL="285750" indent="-285750">
              <a:buFont typeface="Wingdings" pitchFamily="2" charset="2"/>
              <a:buChar char="Ø"/>
            </a:pP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Peter..</a:t>
            </a:r>
          </a:p>
          <a:p>
            <a:pPr marL="742950" lvl="1" indent="-285750">
              <a:buFont typeface="Wingdings" pitchFamily="2" charset="2"/>
              <a:buChar char="§"/>
            </a:pP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record of a face-down with Peter over his wishy-washy ways</a:t>
            </a:r>
          </a:p>
          <a:p>
            <a:pPr marL="742950" lvl="1" indent="-285750">
              <a:buFont typeface="Wingdings" pitchFamily="2" charset="2"/>
              <a:buChar char="§"/>
            </a:pP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listened to reproof and learned from his failures</a:t>
            </a:r>
          </a:p>
          <a:p>
            <a:pPr marL="742950" lvl="1" indent="-285750">
              <a:buFont typeface="Wingdings" pitchFamily="2" charset="2"/>
              <a:buChar char="§"/>
            </a:pP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stood and defended the ministry of Paul</a:t>
            </a:r>
          </a:p>
          <a:p>
            <a:endParaRPr lang="en-US" sz="3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93921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33400" y="460485"/>
            <a:ext cx="8001000" cy="5478423"/>
          </a:xfrm>
          <a:prstGeom prst="rect">
            <a:avLst/>
          </a:prstGeom>
          <a:noFill/>
        </p:spPr>
        <p:txBody>
          <a:bodyPr wrap="square" rtlCol="0">
            <a:spAutoFit/>
          </a:bodyPr>
          <a:lstStyle/>
          <a:p>
            <a:r>
              <a:rPr lang="en-US" sz="4400" b="1" i="1" dirty="0" smtClean="0">
                <a:effectLst>
                  <a:outerShdw blurRad="38100" dist="38100" dir="2700000" algn="tl">
                    <a:srgbClr val="000000">
                      <a:alpha val="43137"/>
                    </a:srgbClr>
                  </a:outerShdw>
                </a:effectLst>
                <a:latin typeface="Times New Roman" pitchFamily="18" charset="0"/>
                <a:cs typeface="Times New Roman" pitchFamily="18" charset="0"/>
              </a:rPr>
              <a:t>“Fail”</a:t>
            </a:r>
          </a:p>
          <a:p>
            <a:endParaRPr lang="en-US" b="1" i="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285750" indent="-285750">
              <a:buFont typeface="Wingdings" pitchFamily="2" charset="2"/>
              <a:buChar char="Ø"/>
            </a:pP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Peter..</a:t>
            </a:r>
          </a:p>
          <a:p>
            <a:pPr marL="742950" lvl="1" indent="-285750">
              <a:buFont typeface="Wingdings" pitchFamily="2" charset="2"/>
              <a:buChar char="§"/>
            </a:pP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focused on hope</a:t>
            </a:r>
          </a:p>
          <a:p>
            <a:pPr marL="742950" lvl="1" indent="-285750">
              <a:buFont typeface="Wingdings" pitchFamily="2" charset="2"/>
              <a:buChar char="§"/>
            </a:pP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stressed grace</a:t>
            </a:r>
          </a:p>
          <a:p>
            <a:pPr marL="742950" lvl="1" indent="-285750">
              <a:buFont typeface="Wingdings" pitchFamily="2" charset="2"/>
              <a:buChar char="§"/>
            </a:pPr>
            <a:r>
              <a:rPr lang="en-US" sz="3200" b="1" i="1" dirty="0">
                <a:effectLst>
                  <a:outerShdw blurRad="38100" dist="38100" dir="2700000" algn="tl">
                    <a:srgbClr val="000000">
                      <a:alpha val="43137"/>
                    </a:srgbClr>
                  </a:outerShdw>
                </a:effectLst>
                <a:latin typeface="Times New Roman" pitchFamily="18" charset="0"/>
                <a:cs typeface="Times New Roman" pitchFamily="18" charset="0"/>
              </a:rPr>
              <a:t>r</a:t>
            </a: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eminds us that we can stand forgiven in grace </a:t>
            </a:r>
          </a:p>
          <a:p>
            <a:pPr marL="742950" lvl="1" indent="-285750">
              <a:buFont typeface="Wingdings" pitchFamily="2" charset="2"/>
              <a:buChar char="§"/>
            </a:pP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offers us hope that we can choose to define ourselves by His power at work within us</a:t>
            </a:r>
          </a:p>
          <a:p>
            <a:endParaRPr lang="en-US" sz="3200" dirty="0"/>
          </a:p>
        </p:txBody>
      </p:sp>
      <p:sp>
        <p:nvSpPr>
          <p:cNvPr id="4" name="TextBox 3"/>
          <p:cNvSpPr txBox="1"/>
          <p:nvPr/>
        </p:nvSpPr>
        <p:spPr>
          <a:xfrm>
            <a:off x="533400" y="5410200"/>
            <a:ext cx="8001000" cy="1015663"/>
          </a:xfrm>
          <a:prstGeom prst="rect">
            <a:avLst/>
          </a:prstGeom>
          <a:noFill/>
        </p:spPr>
        <p:txBody>
          <a:bodyPr wrap="square" rtlCol="0">
            <a:spAutoFit/>
          </a:bodyPr>
          <a:lstStyle/>
          <a:p>
            <a:pPr algn="just"/>
            <a:r>
              <a:rPr lang="en-US" sz="2000" b="1" u="none" strike="noStrike" baseline="0" dirty="0" smtClean="0">
                <a:solidFill>
                  <a:srgbClr val="4F58A7"/>
                </a:solidFill>
                <a:effectLst>
                  <a:outerShdw blurRad="38100" dist="38100" dir="2700000" algn="tl">
                    <a:srgbClr val="000000">
                      <a:alpha val="43137"/>
                    </a:srgbClr>
                  </a:outerShdw>
                </a:effectLst>
                <a:latin typeface="Lucida Calligraphy" pitchFamily="66" charset="0"/>
                <a:cs typeface="Times New Roman" pitchFamily="18" charset="0"/>
              </a:rPr>
              <a:t>“Grace is not simply leniency when we have sinned.  Grace is the enabling gift of God not to sin. Grace is power, not just pardon.”  </a:t>
            </a:r>
            <a:r>
              <a:rPr lang="en-US" sz="2000" b="1" i="1" u="none" strike="noStrike" baseline="0" dirty="0" smtClean="0">
                <a:effectLst>
                  <a:outerShdw blurRad="38100" dist="38100" dir="2700000" algn="tl">
                    <a:srgbClr val="000000">
                      <a:alpha val="43137"/>
                    </a:srgbClr>
                  </a:outerShdw>
                </a:effectLst>
                <a:latin typeface="Times New Roman" pitchFamily="18" charset="0"/>
                <a:cs typeface="Times New Roman" pitchFamily="18" charset="0"/>
              </a:rPr>
              <a:t>—John Piper</a:t>
            </a:r>
            <a:endParaRPr lang="en-US"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2860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1810</Words>
  <Application>Microsoft Macintosh PowerPoint</Application>
  <PresentationFormat>On-screen Show (4:3)</PresentationFormat>
  <Paragraphs>141</Paragraphs>
  <Slides>25</Slides>
  <Notes>0</Notes>
  <HiddenSlides>0</HiddenSlides>
  <MMClips>0</MMClips>
  <ScaleCrop>false</ScaleCrop>
  <HeadingPairs>
    <vt:vector size="4" baseType="variant">
      <vt:variant>
        <vt:lpstr>Design Template</vt:lpstr>
      </vt:variant>
      <vt:variant>
        <vt:i4>1</vt:i4>
      </vt:variant>
      <vt:variant>
        <vt:lpstr>Slide Titles</vt:lpstr>
      </vt:variant>
      <vt:variant>
        <vt:i4>25</vt:i4>
      </vt:variant>
    </vt:vector>
  </HeadingPairs>
  <TitlesOfParts>
    <vt:vector size="26" baseType="lpstr">
      <vt:lpstr>Office Theme</vt:lpstr>
      <vt:lpstr>Slide 1</vt:lpstr>
      <vt:lpstr>KNOW Salvation Through Grace</vt:lpstr>
      <vt:lpstr>Slide 3</vt:lpstr>
      <vt:lpstr>Slide 4</vt:lpstr>
      <vt:lpstr>Slide 5</vt:lpstr>
      <vt:lpstr>Slide 6</vt:lpstr>
      <vt:lpstr>KNOW Grace After Failure and Betrayal</vt:lpstr>
      <vt:lpstr>Slide 8</vt:lpstr>
      <vt:lpstr>Slide 9</vt:lpstr>
      <vt:lpstr>Slide 10</vt:lpstr>
      <vt:lpstr>Slide 11</vt:lpstr>
      <vt:lpstr>Slide 12</vt:lpstr>
      <vt:lpstr>Slide 13</vt:lpstr>
      <vt:lpstr>KNOW Grace in Unfamiliar Settings</vt:lpstr>
      <vt:lpstr>Slide 15</vt:lpstr>
      <vt:lpstr>Slide 16</vt:lpstr>
      <vt:lpstr>Slide 17</vt:lpstr>
      <vt:lpstr>Slide 18</vt:lpstr>
      <vt:lpstr>Slide 19</vt:lpstr>
      <vt:lpstr>KNOW Grace Through the Eternal Word</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dc:creator>
  <cp:lastModifiedBy>Sarah Fletcher</cp:lastModifiedBy>
  <cp:revision>20</cp:revision>
  <dcterms:created xsi:type="dcterms:W3CDTF">2013-05-29T01:49:03Z</dcterms:created>
  <dcterms:modified xsi:type="dcterms:W3CDTF">2013-05-29T01:52:22Z</dcterms:modified>
</cp:coreProperties>
</file>