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png" ContentType="image/png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7" r:id="rId18"/>
    <p:sldId id="272" r:id="rId19"/>
    <p:sldId id="273" r:id="rId20"/>
    <p:sldId id="274" r:id="rId21"/>
    <p:sldId id="275" r:id="rId22"/>
    <p:sldId id="278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B327F"/>
    <a:srgbClr val="094804"/>
    <a:srgbClr val="FFFF9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7" autoAdjust="0"/>
    <p:restoredTop sz="94627" autoAdjust="0"/>
  </p:normalViewPr>
  <p:slideViewPr>
    <p:cSldViewPr>
      <p:cViewPr varScale="1">
        <p:scale>
          <a:sx n="154" d="100"/>
          <a:sy n="154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980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51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57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685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544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249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82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854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81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351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045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199A4-B700-4B53-9A65-B4F6AB19445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4186-BE0C-4338-9D8B-ACC5AB8A4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07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483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017913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52600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FROM HIS HAND:</a:t>
            </a:r>
            <a:r>
              <a:rPr lang="en-US" sz="20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  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Read 1 Peter 1:15-16; 2 Peter 1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</a:t>
            </a:r>
          </a:p>
          <a:p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TRACE HIS HAND: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God calls us all to holiness. Peter’s writings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affirm this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 From these verses, list the groups or individuals described as holy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</a:t>
            </a: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1 Peter 2:5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1 Peter 2:9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1 Peter 3:5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2 Peter 1:21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2 Peter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3:2</a:t>
            </a: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How would you define holiness?</a:t>
            </a:r>
            <a:endParaRPr lang="en-US" sz="24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2743200" cy="1534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-27853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Holiness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28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1336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Compare 1 Peter 1:15-16 with Titus 2:11-12. How are grace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and holiness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connected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?</a:t>
            </a: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Read and consider 2 Peter 1:8-11. Is it possible to grow in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grace without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holiness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?</a:t>
            </a: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List the growth elements (“add-ons” to faith) mentioned in 2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Peter 1:5-7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 Circle any that are definite areas needing growth in your life. 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Pray, committing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these areas to His control and asking God to help to grow.</a:t>
            </a:r>
            <a:endParaRPr lang="en-US" sz="24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76200"/>
            <a:ext cx="2743200" cy="1534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Holiness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52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7012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LEND A HAND: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In our churches, we’ve often placed the cart before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the horse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, emphasizing outward conformity over inward change (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looking holy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rather than being holy). This typically results in hypocrisy. 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What steps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can we take to resolve this situation without diminishing the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importance of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righteous living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?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52400"/>
            <a:ext cx="2743200" cy="1534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Holiness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36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16" y="2743200"/>
            <a:ext cx="8947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TOUCHPOINT: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“... the pursuit of holiness must be anchored in grace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; otherwise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it is doomed to failure.” —Jerry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Bridges</a:t>
            </a:r>
          </a:p>
          <a:p>
            <a:endParaRPr lang="en-US" sz="2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MediumItalic"/>
            </a:endParaRPr>
          </a:p>
          <a:p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“Grace is not simply leniency when we have sinned. Grace is the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enabling gift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of God not to sin. Grace is power, not just pardon.” —John Piper</a:t>
            </a:r>
            <a:endParaRPr lang="en-US" sz="24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52400"/>
            <a:ext cx="2743200" cy="1534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Holiness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255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6235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Suffering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710" y="3352800"/>
            <a:ext cx="87222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“But the God of all grace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, who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hath called us unto his eternal glory by Christ Jesus, after that ye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have suffered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 while, make you perfect, </a:t>
            </a:r>
            <a:r>
              <a:rPr lang="en-US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stablish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, strengthen, settle you” (1 Peter 5:10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). </a:t>
            </a:r>
          </a:p>
          <a:p>
            <a:endParaRPr lang="en-US" sz="2400" b="1" i="1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We grow in grace as we follow the example of Christ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in our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response to persecution and suffering.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52400" y="-12032"/>
            <a:ext cx="3261360" cy="29895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91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24485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Suffering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8884" y="2438400"/>
            <a:ext cx="7546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More Christians martyred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the 20th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century than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all previous centuries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combined</a:t>
            </a:r>
          </a:p>
          <a:p>
            <a:pPr marL="342900" indent="-342900">
              <a:buFont typeface="Wingdings" pitchFamily="2" charset="2"/>
              <a:buChar char=""/>
            </a:pPr>
            <a:endParaRPr lang="en-US" sz="2400" b="1" i="1" u="none" strike="noStrike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Suffering is neither desirable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nor easy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Suffering defines us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Suffering refines us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Suffering aligns us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Suffering places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us on a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path of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opportunity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81512" y="113733"/>
            <a:ext cx="2848511" cy="2288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6999" y="990600"/>
            <a:ext cx="632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“Christians are like tea bags—you have to put them in hot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water before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you know how strong they are.”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70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258" y="1905000"/>
            <a:ext cx="8989741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FROM HIS HAND:  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Read 1 Peter 2:18-25; 3:13-18; 4:1,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12-19</a:t>
            </a:r>
          </a:p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TRACE HIS HAND: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Christ is our example in suffering.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 According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to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1 Peter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2:21-24, how did He respond to false accusations and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undeserved punishment?</a:t>
            </a:r>
          </a:p>
          <a:p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Peter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was no stranger to suffering. Skim these verses and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write down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any suffering or persecution he faced along with the incident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or source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of trouble.</a:t>
            </a:r>
          </a:p>
          <a:p>
            <a:pPr>
              <a:tabLst>
                <a:tab pos="6340475" algn="l"/>
              </a:tabLst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Acts 4:3, 21 (see 3:11 for incident)	Acts 5:17</a:t>
            </a:r>
          </a:p>
          <a:p>
            <a:pPr>
              <a:tabLst>
                <a:tab pos="6340475" algn="l"/>
              </a:tabLst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Acts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5:40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	Acts 12:1-4</a:t>
            </a:r>
          </a:p>
          <a:p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According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to 1 Peter 4:15, a believer’s suffering should never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stem from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what?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endParaRPr 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52400" y="0"/>
            <a:ext cx="2819400" cy="2098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-7323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Suffering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70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257" y="2438400"/>
            <a:ext cx="89897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From these verses, list positive emotional responses we can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share when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we face suffering as a Christian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</a:t>
            </a: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1 Peter 1:6-8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1 Peter 3:14; 4:14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1 Peter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4:16</a:t>
            </a: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How do you typically respond to ridicule or criticism of your faith?</a:t>
            </a:r>
            <a:endParaRPr 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52400" y="0"/>
            <a:ext cx="2819400" cy="2098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-7323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Suffering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54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362200"/>
            <a:ext cx="82296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LEND A HAND:</a:t>
            </a:r>
            <a:r>
              <a:rPr lang="en-US" sz="20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Have you ever experienced persecution as a Christian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or known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someone who has? If so, how did this affect this person’s faith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?</a:t>
            </a: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Spend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time in corporate prayer for the persecuted church around the world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</a:t>
            </a:r>
          </a:p>
          <a:p>
            <a:endParaRPr lang="en-US" sz="10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TOUCHPOINT: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”Grace doesn’t depend on suffering to exist, but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where there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is suffering, you will find grace in many facets and colors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.”  —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Wm. Paul Young</a:t>
            </a:r>
            <a:endParaRPr lang="en-US" sz="24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52400" y="-50423"/>
            <a:ext cx="2895600" cy="2304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-1582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Suffering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07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6235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Hope Of His Coming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710" y="3352800"/>
            <a:ext cx="83412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“Wherefore gird up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loins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of your mind, be sober, and hope to the end for the grace that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is to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be brought unto you at the revelation of Jesus Christ” (1 Peter 1:13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).</a:t>
            </a:r>
          </a:p>
          <a:p>
            <a:endParaRPr lang="en-US" sz="2400" b="1" i="1" u="none" strike="noStrike" baseline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We grow in grace as we diligently live and serve in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anticipation of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Christ’s return.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52400" y="228600"/>
            <a:ext cx="3795693" cy="25831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81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00" y="16042"/>
            <a:ext cx="4419600" cy="7026746"/>
          </a:xfrm>
          <a:prstGeom prst="rect">
            <a:avLst/>
          </a:prstGeom>
          <a:ln w="19050" cap="rnd" cmpd="thinThick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124200"/>
            <a:ext cx="8610600" cy="2060575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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other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facets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Christian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life, grace cannot remain static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267200"/>
            <a:ext cx="8534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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“Grace meets you where you are,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loves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way too much to let you stay there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l"/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Wingdings" pitchFamily="2" charset="2"/>
              <a:buChar char="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W. Pink wrote, “Growth in grace is growth downward.”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787711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Hope Of His Coming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737" y="23622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tougher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times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, the greater Heaven’s appeal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  In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throes of persecution,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early Christians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longed for Christ’s return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342900" indent="-342900">
              <a:buFont typeface="Wingdings" pitchFamily="2" charset="2"/>
              <a:buChar char=""/>
            </a:pPr>
            <a:endParaRPr lang="en-US" sz="2400" b="1" i="1" u="none" strike="noStrike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fr-FR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These</a:t>
            </a:r>
            <a:r>
              <a:rPr lang="fr-FR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</a:t>
            </a:r>
            <a:r>
              <a:rPr lang="fr-FR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phrases </a:t>
            </a:r>
            <a:r>
              <a:rPr lang="fr-FR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encapsulate</a:t>
            </a:r>
            <a:r>
              <a:rPr lang="fr-FR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</a:t>
            </a:r>
            <a:r>
              <a:rPr lang="fr-FR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Peter’s</a:t>
            </a:r>
            <a:r>
              <a:rPr lang="fr-FR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</a:t>
            </a:r>
            <a:r>
              <a:rPr lang="fr-FR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 message.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Wait and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hope.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Hope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and grow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914400" lvl="1" indent="-457200">
              <a:buFont typeface="+mj-lt"/>
              <a:buAutoNum type="alphaLcPeriod"/>
            </a:pPr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457200" indent="-457200">
              <a:buFont typeface="Wingdings" pitchFamily="2" charset="2"/>
              <a:buChar char="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Waiting for His return, hoping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His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promise, grow in grace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80506"/>
            <a:ext cx="2895600" cy="1970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6999" y="990600"/>
            <a:ext cx="632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“And I shall see Him face to face, and tell the story,—Saved by grace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.”  —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Fannie Crosby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67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291" y="2514600"/>
            <a:ext cx="8596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FROM HIS HAND:  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Read 1 Peter 1:3-13; 2 Peter 3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</a:t>
            </a:r>
          </a:p>
          <a:p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TRACE HIS HAND: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Peter listened well as Christ shared about the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end times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and His return. This teaching, known as the Olivet Discourse,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is found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in Matthew 24. Skim this chapter, then reread 2 Peter 3,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looking for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similarities. Record these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</a:t>
            </a: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How much of what you hear (or read) in Scripture do you retain?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24064" y="82365"/>
            <a:ext cx="2843463" cy="1935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-1582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Hope Of His Coming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63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301" y="2438400"/>
            <a:ext cx="8989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In 1 Peter 1:13 and 1 Peter 4:7, we find the word “sober” used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in relation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to Christ’s coming. Read and reflect on these verses. Why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is seriousness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important? How serious are you about Christ’s return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?</a:t>
            </a: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According to 2 Peter 3:12 and 14, what responses should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knowing about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Christ’s return produce in our lives?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24064" y="98407"/>
            <a:ext cx="2843463" cy="1935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-1582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Hope Of His Coming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87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1" y="2438400"/>
            <a:ext cx="838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LEND A HAND: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Reflect back over this summer’s Bible study. Has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your view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or understanding of grace changed in any way? If so, how?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What difference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will this make in your life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?</a:t>
            </a:r>
          </a:p>
          <a:p>
            <a:endParaRPr lang="en-US" sz="10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TOUCHPOINT:</a:t>
            </a:r>
            <a:r>
              <a:rPr lang="en-US" sz="20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“ . . .until the day when God shall deign to reveal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the future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to man, all human wisdom is summed up in these two words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— ’Wait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and hope.’” —Alexander Dumas</a:t>
            </a:r>
            <a:endParaRPr lang="en-US" sz="24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34001"/>
            <a:ext cx="2819400" cy="1832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-1582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Hope Of His Coming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40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076235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Knowledge and Truth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200400"/>
            <a:ext cx="8510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094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“Grace and peace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be multiplied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unto you through the knowledge of God, and of Jesus our Lord,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according as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his divine power hath given unto us all things that pertain unto life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and godliness, through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knowledge of him that hath called us to glory and virtue” (2 Peter 1:2-3).</a:t>
            </a:r>
            <a:endParaRPr lang="en-US" sz="2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</a:t>
            </a:r>
            <a:r>
              <a:rPr lang="en-US" sz="24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: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The grace we offer others, we often find difficult to extend to ourselves. Yet, the God of all grace seeks our restoration and calls us to follow Him.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576" y="0"/>
            <a:ext cx="3797328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28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-1582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Knowledge and Truth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362199"/>
            <a:ext cx="75468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way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to spot error,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comes in knowing truth.</a:t>
            </a:r>
            <a:endParaRPr lang="en-US" sz="2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285750" indent="-285750">
              <a:buFont typeface="Wingdings" pitchFamily="2" charset="2"/>
              <a:buChar char=""/>
            </a:pPr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To avoid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these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pitfalls, our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best defense is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saturating ourselves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the Word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endParaRPr lang="en-US" sz="1400" b="1" i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need to recognize some predictable methods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and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tactics of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false teachers detailed in 2 Peter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2.</a:t>
            </a:r>
          </a:p>
          <a:p>
            <a:pPr marL="342900" indent="-342900">
              <a:buFont typeface="Wingdings" pitchFamily="2" charset="2"/>
              <a:buChar char=""/>
            </a:pPr>
            <a:endParaRPr lang="en-US" sz="1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Money, Fame and Power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Sense and Sensuality.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Promises, Promises.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Looking for Trouble.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76199" y="0"/>
            <a:ext cx="2514599" cy="2362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37159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“All grace grows as love to the Word of God grows.”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—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Phillip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Henry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81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394859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FROM HIS HAND:  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Read 2 Peter 2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</a:t>
            </a:r>
          </a:p>
          <a:p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TRACE HIS HAND: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In this chapter, Peter uses colorful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, descriptive terms for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false teachers. List as many as you find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</a:t>
            </a: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According to 2 Peter 2:14, 18, who are the primary targets of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false teachers?</a:t>
            </a:r>
          </a:p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What is the lure of false teachers (2:19)?</a:t>
            </a:r>
            <a:endParaRPr lang="en-US" sz="24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76200" y="-14329"/>
            <a:ext cx="2712378" cy="239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7332" y="-27853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Knowledge and Truth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51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57" y="2057400"/>
            <a:ext cx="8931443" cy="4355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"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In Peter’s day, false teachings centered around the deity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 </a:t>
            </a:r>
            <a:b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</a:b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of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Christ and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the end times. How should knowing truths from God’s Word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help us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combat these current false teachings?</a:t>
            </a:r>
          </a:p>
          <a:p>
            <a:pPr marL="342900" indent="-342900">
              <a:buFont typeface="Wingdings" pitchFamily="2" charset="2"/>
              <a:buChar char=""/>
            </a:pPr>
            <a:r>
              <a:rPr lang="en-US" sz="2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God just wants us to be happy (1 Peter 4:16; 2 Timothy 3:12).</a:t>
            </a:r>
          </a:p>
          <a:p>
            <a:pPr marL="342900" indent="-342900">
              <a:buFont typeface="Wingdings" pitchFamily="2" charset="2"/>
              <a:buChar char=""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Prosperity, success, and health—proofs of God’s favor and results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of our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faith—can be obtained as we speak them into our lives (James 2:5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; Luke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12:15).</a:t>
            </a:r>
          </a:p>
          <a:p>
            <a:pPr marL="342900" indent="-342900">
              <a:buFont typeface="Wingdings" pitchFamily="2" charset="2"/>
              <a:buChar char=""/>
            </a:pPr>
            <a:r>
              <a:rPr lang="en-US" sz="2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God loves people too much to send them to hell (Romans 1:20; </a:t>
            </a:r>
            <a:r>
              <a:rPr lang="en-US" sz="2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Revelation 21:7-8</a:t>
            </a:r>
            <a:r>
              <a:rPr lang="en-US" sz="2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).</a:t>
            </a:r>
          </a:p>
          <a:p>
            <a:pPr marL="342900" indent="-342900">
              <a:buFont typeface="Wingdings" pitchFamily="2" charset="2"/>
              <a:buChar char=""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The Bible is a spiritual book, but not a trustworthy source in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matters of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science and history (2 Timothy 3:16)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.</a:t>
            </a:r>
            <a:endParaRPr lang="en-US" sz="24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0"/>
            <a:ext cx="2502785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1368" y="-1582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Knowledge and Truth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73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484" y="26670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LEND A HAND: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What are some ways churches can better teach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young Christians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and avoid the influence of false teachers in their lives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?</a:t>
            </a:r>
          </a:p>
          <a:p>
            <a:endParaRPr lang="en-US" sz="24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  <a:p>
            <a:r>
              <a:rPr lang="en-US" sz="20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TOUCHPOINT</a:t>
            </a:r>
            <a:r>
              <a:rPr lang="en-US" sz="2000" b="1" i="0" u="none" strike="noStrike" baseline="0" dirty="0" smtClean="0">
                <a:solidFill>
                  <a:srgbClr val="F68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”Grace is the central invitation to life and the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final word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. It’s the beckoning nudge and the overwhelming,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undeserved mercy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that urges us to change and grow, and then gives us the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power to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MediumItalic"/>
              </a:rPr>
              <a:t>pull it off.” —Tim Hansel</a:t>
            </a:r>
            <a:endParaRPr lang="en-US" sz="24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411" y="1"/>
            <a:ext cx="2712378" cy="2394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4453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Knowledge and Truth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92065"/>
            <a:ext cx="5943600" cy="584775"/>
          </a:xfrm>
          <a:prstGeom prst="rect">
            <a:avLst/>
          </a:prstGeom>
          <a:gradFill flip="none" rotWithShape="1">
            <a:gsLst>
              <a:gs pos="42000">
                <a:srgbClr val="FFFFFF"/>
              </a:gs>
              <a:gs pos="4000">
                <a:srgbClr val="E6E6E6"/>
              </a:gs>
              <a:gs pos="16000">
                <a:srgbClr val="7D8496"/>
              </a:gs>
              <a:gs pos="63000">
                <a:srgbClr val="E6E6E6"/>
              </a:gs>
              <a:gs pos="91000">
                <a:srgbClr val="7D8496"/>
              </a:gs>
              <a:gs pos="100000">
                <a:srgbClr val="E6E6E6"/>
              </a:gs>
            </a:gsLst>
            <a:lin ang="16200000" scaled="1"/>
            <a:tileRect/>
          </a:gra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32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  <a:endParaRPr lang="en-US" sz="3200" b="1" dirty="0">
              <a:solidFill>
                <a:srgbClr val="0B32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19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6234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Holiness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710" y="2895600"/>
            <a:ext cx="8646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HANDWRITING ON THE HEART: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“But as he which hath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called you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is holy, so be ye holy in all manner of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conversation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; because it is written, 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Be ye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holy; for I am holy “ (1 Peter 1:15-16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).</a:t>
            </a:r>
          </a:p>
          <a:p>
            <a:endParaRPr lang="en-US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r>
              <a:rPr lang="en-US" sz="2400" b="1" i="0" u="none" strike="noStrike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HANDPRINT: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We grow in grace as we answer God’s call to holiness.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Holiness involves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"/>
              </a:rPr>
              <a:t>yielding ourselves to the Spirit and following Christ’s example.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20053" y="152400"/>
            <a:ext cx="3840480" cy="21488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62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698" y="-1582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Holiness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36666"/>
            <a:ext cx="8610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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Holiness may be one of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most  misunderstood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terms in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the church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world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342900" indent="-342900">
              <a:buFont typeface="Wingdings" pitchFamily="2" charset="2"/>
              <a:buChar char=""/>
            </a:pPr>
            <a:endParaRPr lang="en-US" sz="1400" b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What is true holiness?</a:t>
            </a:r>
            <a:endParaRPr lang="en-US" sz="1400" b="1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Holiness is a longing.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Holiness is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calling.</a:t>
            </a:r>
            <a:endParaRPr 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Holiness is a lifestyle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lvl="1"/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  <a:p>
            <a:pPr marL="342900" indent="-342900">
              <a:buFont typeface="Wingdings" pitchFamily="2" charset="2"/>
              <a:buChar char="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Holiness demands diligence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on our part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obey God’s laws,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add virtue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learn more of Him, knowledge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need more patience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desire the mind of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Christ, Godliness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We respond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in kindness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wood-BookItalic"/>
              </a:rPr>
              <a:t>and love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wood-BookItal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76200"/>
            <a:ext cx="2590800" cy="1660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72815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“The saints shall persevere in holiness, because God perseveres in grace.”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8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1910</Words>
  <Application>Microsoft Macintosh PowerPoint</Application>
  <PresentationFormat>On-screen Show (4:3)</PresentationFormat>
  <Paragraphs>165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As with so many other facets of the Christian life, grace cannot remain static.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Sarah Fletcher</cp:lastModifiedBy>
  <cp:revision>47</cp:revision>
  <dcterms:created xsi:type="dcterms:W3CDTF">2013-07-12T02:56:42Z</dcterms:created>
  <dcterms:modified xsi:type="dcterms:W3CDTF">2013-07-12T23:31:10Z</dcterms:modified>
</cp:coreProperties>
</file>