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1" r:id="rId6"/>
    <p:sldId id="260" r:id="rId7"/>
    <p:sldId id="263" r:id="rId8"/>
    <p:sldId id="264" r:id="rId9"/>
    <p:sldId id="265" r:id="rId10"/>
    <p:sldId id="266" r:id="rId11"/>
    <p:sldId id="267" r:id="rId12"/>
    <p:sldId id="270" r:id="rId13"/>
    <p:sldId id="268" r:id="rId14"/>
    <p:sldId id="269" r:id="rId15"/>
    <p:sldId id="271" r:id="rId16"/>
    <p:sldId id="272"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711" autoAdjust="0"/>
    <p:restoredTop sz="94660"/>
  </p:normalViewPr>
  <p:slideViewPr>
    <p:cSldViewPr>
      <p:cViewPr varScale="1">
        <p:scale>
          <a:sx n="152" d="100"/>
          <a:sy n="152" d="100"/>
        </p:scale>
        <p:origin x="-119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248B1F-16E8-4367-8795-288E434720BC}" type="datetimeFigureOut">
              <a:rPr lang="en-US" smtClean="0"/>
              <a:pPr/>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219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48B1F-16E8-4367-8795-288E434720BC}" type="datetimeFigureOut">
              <a:rPr lang="en-US" smtClean="0"/>
              <a:pPr/>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52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48B1F-16E8-4367-8795-288E434720BC}" type="datetimeFigureOut">
              <a:rPr lang="en-US" smtClean="0"/>
              <a:pPr/>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02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48B1F-16E8-4367-8795-288E434720BC}" type="datetimeFigureOut">
              <a:rPr lang="en-US" smtClean="0"/>
              <a:pPr/>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838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48B1F-16E8-4367-8795-288E434720BC}" type="datetimeFigureOut">
              <a:rPr lang="en-US" smtClean="0"/>
              <a:pPr/>
              <a:t>4/23/13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856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248B1F-16E8-4367-8795-288E434720BC}" type="datetimeFigureOut">
              <a:rPr lang="en-US" smtClean="0"/>
              <a:pPr/>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188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248B1F-16E8-4367-8795-288E434720BC}" type="datetimeFigureOut">
              <a:rPr lang="en-US" smtClean="0"/>
              <a:pPr/>
              <a:t>4/23/13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15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248B1F-16E8-4367-8795-288E434720BC}" type="datetimeFigureOut">
              <a:rPr lang="en-US" smtClean="0"/>
              <a:pPr/>
              <a:t>4/23/13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48B1F-16E8-4367-8795-288E434720BC}" type="datetimeFigureOut">
              <a:rPr lang="en-US" smtClean="0"/>
              <a:pPr/>
              <a:t>4/23/13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966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48B1F-16E8-4367-8795-288E434720BC}" type="datetimeFigureOut">
              <a:rPr lang="en-US" smtClean="0"/>
              <a:pPr/>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648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48B1F-16E8-4367-8795-288E434720BC}" type="datetimeFigureOut">
              <a:rPr lang="en-US" smtClean="0"/>
              <a:pPr/>
              <a:t>4/23/13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842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48B1F-16E8-4367-8795-288E434720BC}" type="datetimeFigureOut">
              <a:rPr lang="en-US" smtClean="0"/>
              <a:pPr/>
              <a:t>4/23/13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76993-5A8E-4DEC-9DA3-811DB9166F9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787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244" y="0"/>
            <a:ext cx="9257647" cy="685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497820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25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smtClean="0">
                <a:solidFill>
                  <a:schemeClr val="tx1"/>
                </a:solidFill>
                <a:effectLst>
                  <a:outerShdw blurRad="38100" dist="38100" dir="2700000" algn="tl">
                    <a:srgbClr val="000000">
                      <a:alpha val="43137"/>
                    </a:srgbClr>
                  </a:outerShdw>
                </a:effectLst>
              </a:rPr>
              <a:t>Our Bodies</a:t>
            </a:r>
            <a:endParaRPr lang="en-US" b="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409182" y="3340491"/>
            <a:ext cx="8658618" cy="3539430"/>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Copperplate Gothic Bold" pitchFamily="34" charset="0"/>
              </a:rPr>
              <a:t>handprint: </a:t>
            </a:r>
            <a:r>
              <a:rPr lang="en-US" sz="2800" dirty="0" smtClean="0">
                <a:effectLst>
                  <a:outerShdw blurRad="38100" dist="38100" dir="2700000" algn="tl">
                    <a:srgbClr val="000000">
                      <a:alpha val="43137"/>
                    </a:srgbClr>
                  </a:outerShdw>
                </a:effectLst>
              </a:rPr>
              <a:t>We resolve to make our bodies a fit residence for God.</a:t>
            </a:r>
          </a:p>
          <a:p>
            <a:r>
              <a:rPr lang="en-US" sz="2800" b="1" dirty="0" smtClean="0">
                <a:solidFill>
                  <a:srgbClr val="C00000"/>
                </a:solidFill>
                <a:effectLst>
                  <a:outerShdw blurRad="38100" dist="38100" dir="2700000" algn="tl">
                    <a:srgbClr val="000000">
                      <a:alpha val="43137"/>
                    </a:srgbClr>
                  </a:outerShdw>
                </a:effectLst>
                <a:latin typeface="Copperplate Gothic Bold" pitchFamily="34" charset="0"/>
              </a:rPr>
              <a:t>Handwriting </a:t>
            </a:r>
            <a:r>
              <a:rPr lang="en-US" sz="2800" b="1" dirty="0">
                <a:solidFill>
                  <a:srgbClr val="C00000"/>
                </a:solidFill>
                <a:effectLst>
                  <a:outerShdw blurRad="38100" dist="38100" dir="2700000" algn="tl">
                    <a:srgbClr val="000000">
                      <a:alpha val="43137"/>
                    </a:srgbClr>
                  </a:outerShdw>
                </a:effectLst>
                <a:latin typeface="Copperplate Gothic Bold" pitchFamily="34" charset="0"/>
              </a:rPr>
              <a:t>on the heart: </a:t>
            </a:r>
            <a:r>
              <a:rPr lang="en-US" sz="2800" i="1" dirty="0" smtClean="0">
                <a:effectLst>
                  <a:outerShdw blurRad="38100" dist="38100" dir="2700000" algn="tl">
                    <a:srgbClr val="000000">
                      <a:alpha val="43137"/>
                    </a:srgbClr>
                  </a:outerShdw>
                </a:effectLst>
              </a:rPr>
              <a:t>“What? know ye not that your body is the temple of the Holy Ghost which is in you, which ye have of God, and ye are not your own? For ye are bought with a price: therefore glorify God in your body, and in your spirit, which are God’s”                             (1 Corinthians 6:19-20).</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9182" y="381000"/>
            <a:ext cx="3234847" cy="320517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43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a:solidFill>
                  <a:schemeClr val="tx1"/>
                </a:solidFill>
                <a:effectLst>
                  <a:outerShdw blurRad="38100" dist="38100" dir="2700000" algn="tl">
                    <a:srgbClr val="000000">
                      <a:alpha val="43137"/>
                    </a:srgbClr>
                  </a:outerShdw>
                </a:effectLst>
              </a:rPr>
              <a:t>Our </a:t>
            </a:r>
            <a:r>
              <a:rPr lang="en-US" b="1" i="1" dirty="0" smtClean="0">
                <a:solidFill>
                  <a:schemeClr val="tx1"/>
                </a:solidFill>
                <a:effectLst>
                  <a:outerShdw blurRad="38100" dist="38100" dir="2700000" algn="tl">
                    <a:srgbClr val="000000">
                      <a:alpha val="43137"/>
                    </a:srgbClr>
                  </a:outerShdw>
                </a:effectLst>
              </a:rPr>
              <a:t>Bodies</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152400" y="3640818"/>
            <a:ext cx="8839200" cy="2893100"/>
          </a:xfrm>
          <a:prstGeom prst="rect">
            <a:avLst/>
          </a:prstGeom>
          <a:noFill/>
        </p:spPr>
        <p:txBody>
          <a:bodyPr wrap="square" rtlCol="0">
            <a:spAutoFit/>
          </a:bodyPr>
          <a:lstStyle/>
          <a:p>
            <a:pPr marL="571500" indent="-571500">
              <a:buFont typeface="+mj-lt"/>
              <a:buAutoNum type="romanUcPeriod" startAt="3"/>
            </a:pPr>
            <a:r>
              <a:rPr lang="en-US" sz="2800" i="1" dirty="0">
                <a:effectLst>
                  <a:outerShdw blurRad="38100" dist="38100" dir="2700000" algn="tl">
                    <a:srgbClr val="000000">
                      <a:alpha val="43137"/>
                    </a:srgbClr>
                  </a:outerShdw>
                </a:effectLst>
              </a:rPr>
              <a:t>We declare victory over </a:t>
            </a:r>
            <a:r>
              <a:rPr lang="en-US" sz="2800" i="1" dirty="0" smtClean="0">
                <a:effectLst>
                  <a:outerShdw blurRad="38100" dist="38100" dir="2700000" algn="tl">
                    <a:srgbClr val="000000">
                      <a:alpha val="43137"/>
                    </a:srgbClr>
                  </a:outerShdw>
                </a:effectLst>
              </a:rPr>
              <a:t>the Enemy </a:t>
            </a:r>
          </a:p>
          <a:p>
            <a:pPr marL="571500" indent="-571500">
              <a:buFont typeface="+mj-lt"/>
              <a:buAutoNum type="romanUcPeriod" startAt="3"/>
            </a:pPr>
            <a:endParaRPr lang="en-US" sz="1400" i="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The best six doctors anywhere, And no one can deny it,</a:t>
            </a:r>
          </a:p>
          <a:p>
            <a:r>
              <a:rPr lang="en-US" sz="2800" b="1" dirty="0" smtClean="0">
                <a:effectLst>
                  <a:outerShdw blurRad="38100" dist="38100" dir="2700000" algn="tl">
                    <a:srgbClr val="000000">
                      <a:alpha val="43137"/>
                    </a:srgbClr>
                  </a:outerShdw>
                </a:effectLst>
              </a:rPr>
              <a:t>Are sunshine, water, rest and air, Exercise and diet.</a:t>
            </a:r>
          </a:p>
          <a:p>
            <a:r>
              <a:rPr lang="en-US" sz="2800" b="1" dirty="0" smtClean="0">
                <a:effectLst>
                  <a:outerShdw blurRad="38100" dist="38100" dir="2700000" algn="tl">
                    <a:srgbClr val="000000">
                      <a:alpha val="43137"/>
                    </a:srgbClr>
                  </a:outerShdw>
                </a:effectLst>
              </a:rPr>
              <a:t>These six will gladly you attend, If only you are willing,</a:t>
            </a:r>
          </a:p>
          <a:p>
            <a:r>
              <a:rPr lang="en-US" sz="2800" b="1" dirty="0" smtClean="0">
                <a:effectLst>
                  <a:outerShdw blurRad="38100" dist="38100" dir="2700000" algn="tl">
                    <a:srgbClr val="000000">
                      <a:alpha val="43137"/>
                    </a:srgbClr>
                  </a:outerShdw>
                </a:effectLst>
              </a:rPr>
              <a:t>Your mind they’ll ease, your will they’ll mend,</a:t>
            </a:r>
          </a:p>
          <a:p>
            <a:r>
              <a:rPr lang="en-US" sz="2800" b="1" dirty="0" smtClean="0">
                <a:effectLst>
                  <a:outerShdw blurRad="38100" dist="38100" dir="2700000" algn="tl">
                    <a:srgbClr val="000000">
                      <a:alpha val="43137"/>
                    </a:srgbClr>
                  </a:outerShdw>
                </a:effectLst>
              </a:rPr>
              <a:t>And not charge you a shilling.</a:t>
            </a:r>
            <a:endParaRPr lang="en-US" sz="2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3358" y="380999"/>
            <a:ext cx="3244241" cy="32144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86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barn(inVertical)">
                                      <p:cBhvr>
                                        <p:cTn id="15" dur="500"/>
                                        <p:tgtEl>
                                          <p:spTgt spid="7">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arn(inVertical)">
                                      <p:cBhvr>
                                        <p:cTn id="18" dur="500"/>
                                        <p:tgtEl>
                                          <p:spTgt spid="7">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arn(inVertical)">
                                      <p:cBhvr>
                                        <p:cTn id="21" dur="500"/>
                                        <p:tgtEl>
                                          <p:spTgt spid="7">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arn(inVertical)">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a:solidFill>
                  <a:schemeClr val="tx1"/>
                </a:solidFill>
                <a:effectLst>
                  <a:outerShdw blurRad="38100" dist="38100" dir="2700000" algn="tl">
                    <a:srgbClr val="000000">
                      <a:alpha val="43137"/>
                    </a:srgbClr>
                  </a:outerShdw>
                </a:effectLst>
              </a:rPr>
              <a:t>Our </a:t>
            </a:r>
            <a:r>
              <a:rPr lang="en-US" b="1" i="1" dirty="0" smtClean="0">
                <a:solidFill>
                  <a:schemeClr val="tx1"/>
                </a:solidFill>
                <a:effectLst>
                  <a:outerShdw blurRad="38100" dist="38100" dir="2700000" algn="tl">
                    <a:srgbClr val="000000">
                      <a:alpha val="43137"/>
                    </a:srgbClr>
                  </a:outerShdw>
                </a:effectLst>
              </a:rPr>
              <a:t>Bodies</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152400" y="3640818"/>
            <a:ext cx="8839200" cy="2923877"/>
          </a:xfrm>
          <a:prstGeom prst="rect">
            <a:avLst/>
          </a:prstGeom>
          <a:noFill/>
        </p:spPr>
        <p:txBody>
          <a:bodyPr wrap="square" rtlCol="0">
            <a:spAutoFit/>
          </a:bodyPr>
          <a:lstStyle/>
          <a:p>
            <a:pPr marL="1028700" lvl="1" indent="-571500">
              <a:buFont typeface="+mj-lt"/>
              <a:buAutoNum type="alphaUcPeriod"/>
            </a:pPr>
            <a:r>
              <a:rPr lang="en-US" sz="2800" i="1" dirty="0" smtClean="0">
                <a:effectLst>
                  <a:outerShdw blurRad="38100" dist="38100" dir="2700000" algn="tl">
                    <a:srgbClr val="000000">
                      <a:alpha val="43137"/>
                    </a:srgbClr>
                  </a:outerShdw>
                </a:effectLst>
              </a:rPr>
              <a:t>The Enemy got a head start with destroying our bodies</a:t>
            </a:r>
          </a:p>
          <a:p>
            <a:pPr marL="1028700" lvl="1" indent="-571500">
              <a:buFont typeface="+mj-lt"/>
              <a:buAutoNum type="alphaUcPeriod"/>
            </a:pPr>
            <a:r>
              <a:rPr lang="en-US" sz="2800" i="1" dirty="0" smtClean="0">
                <a:effectLst>
                  <a:outerShdw blurRad="38100" dist="38100" dir="2700000" algn="tl">
                    <a:srgbClr val="000000">
                      <a:alpha val="43137"/>
                    </a:srgbClr>
                  </a:outerShdw>
                </a:effectLst>
              </a:rPr>
              <a:t>God valued the human body</a:t>
            </a:r>
          </a:p>
          <a:p>
            <a:pPr marL="1028700" lvl="1" indent="-571500">
              <a:buFont typeface="+mj-lt"/>
              <a:buAutoNum type="alphaUcPeriod"/>
            </a:pPr>
            <a:r>
              <a:rPr lang="en-US" sz="2800" i="1" dirty="0">
                <a:effectLst>
                  <a:outerShdw blurRad="38100" dist="38100" dir="2700000" algn="tl">
                    <a:srgbClr val="000000">
                      <a:alpha val="43137"/>
                    </a:srgbClr>
                  </a:outerShdw>
                </a:effectLst>
              </a:rPr>
              <a:t>W</a:t>
            </a:r>
            <a:r>
              <a:rPr lang="en-US" sz="2800" i="1" dirty="0" smtClean="0">
                <a:effectLst>
                  <a:outerShdw blurRad="38100" dist="38100" dir="2700000" algn="tl">
                    <a:srgbClr val="000000">
                      <a:alpha val="43137"/>
                    </a:srgbClr>
                  </a:outerShdw>
                </a:effectLst>
              </a:rPr>
              <a:t>e live in a sin-stained world</a:t>
            </a:r>
          </a:p>
          <a:p>
            <a:pPr marL="1028700" lvl="1" indent="-571500">
              <a:buFont typeface="+mj-lt"/>
              <a:buAutoNum type="alphaUcPeriod"/>
            </a:pPr>
            <a:endParaRPr lang="en-US" sz="1600" i="1" dirty="0" smtClean="0">
              <a:effectLst>
                <a:outerShdw blurRad="38100" dist="38100" dir="2700000" algn="tl">
                  <a:srgbClr val="000000">
                    <a:alpha val="43137"/>
                  </a:srgbClr>
                </a:outerShdw>
              </a:effectLst>
            </a:endParaRPr>
          </a:p>
          <a:p>
            <a:pPr marL="914400" lvl="1" indent="-457200">
              <a:buFont typeface="Wingdings" pitchFamily="2" charset="2"/>
              <a:buChar char="Ø"/>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One day He will change our vile body and make it like unto His glorious one</a:t>
            </a:r>
            <a:r>
              <a:rPr lang="en-US" sz="2800" i="1" dirty="0" smtClean="0">
                <a:effectLst>
                  <a:outerShdw blurRad="38100" dist="38100" dir="2700000" algn="tl">
                    <a:srgbClr val="000000">
                      <a:alpha val="43137"/>
                    </a:srgbClr>
                  </a:outerShdw>
                </a:effectLst>
              </a:rPr>
              <a:t>.</a:t>
            </a:r>
          </a:p>
        </p:txBody>
      </p:sp>
      <p:sp>
        <p:nvSpPr>
          <p:cNvPr id="8" name="TextBox 7"/>
          <p:cNvSpPr txBox="1"/>
          <p:nvPr/>
        </p:nvSpPr>
        <p:spPr>
          <a:xfrm>
            <a:off x="3810000" y="2457272"/>
            <a:ext cx="5105400" cy="1200329"/>
          </a:xfrm>
          <a:prstGeom prst="rect">
            <a:avLst/>
          </a:prstGeom>
          <a:noFill/>
        </p:spPr>
        <p:txBody>
          <a:bodyPr wrap="square" rtlCol="0">
            <a:spAutoFit/>
          </a:bodyPr>
          <a:lstStyle/>
          <a:p>
            <a:r>
              <a:rPr lang="en-US" sz="2400" b="1" i="1" u="none" strike="noStrike" baseline="0" dirty="0" smtClean="0">
                <a:solidFill>
                  <a:srgbClr val="E22229"/>
                </a:solidFill>
                <a:effectLst>
                  <a:outerShdw blurRad="38100" dist="38100" dir="2700000" algn="tl">
                    <a:srgbClr val="000000">
                      <a:alpha val="43137"/>
                    </a:srgbClr>
                  </a:outerShdw>
                </a:effectLst>
                <a:latin typeface="Frutiger-Cn"/>
              </a:rPr>
              <a:t>Satan has an agenda: he hates our bodies and wants to destroy them.</a:t>
            </a:r>
            <a:endParaRPr lang="en-US" sz="2400" b="1"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2586" y="381000"/>
            <a:ext cx="3290002" cy="32598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24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79539" y="914400"/>
            <a:ext cx="8915400" cy="2971800"/>
          </a:xfrm>
        </p:spPr>
        <p:txBody>
          <a:bodyPr>
            <a:noAutofit/>
          </a:bodyPr>
          <a:lstStyle/>
          <a:p>
            <a:pPr algn="l"/>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from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Read these Scriptures concerning God’s laws for natural health and hygiene: Exodus 20:8-11; Leviticus 15:10; Deuteronomy 14:3-21; 23:12-14.</a:t>
            </a:r>
            <a: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t/>
            </a:r>
            <a:b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br>
            <a:endParaRPr lang="en-US" sz="2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TextBox 7"/>
          <p:cNvSpPr txBox="1"/>
          <p:nvPr/>
        </p:nvSpPr>
        <p:spPr>
          <a:xfrm>
            <a:off x="124619" y="2819400"/>
            <a:ext cx="8931177" cy="3785652"/>
          </a:xfrm>
          <a:prstGeom prst="rect">
            <a:avLst/>
          </a:prstGeom>
          <a:noFill/>
        </p:spPr>
        <p:txBody>
          <a:bodyPr wrap="square" rtlCol="0">
            <a:spAutoFit/>
          </a:bodyPr>
          <a:lstStyle/>
          <a:p>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trace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Answer these concerning God’s laws for His chosen people.</a:t>
            </a:r>
          </a:p>
          <a:p>
            <a:endParaRPr lang="en-US" sz="2400" b="0" i="0" u="none" strike="noStrike" baseline="0" dirty="0" smtClean="0">
              <a:solidFill>
                <a:srgbClr val="000000"/>
              </a:solidFill>
              <a:effectLst>
                <a:outerShdw blurRad="38100" dist="38100" dir="2700000" algn="tl">
                  <a:srgbClr val="000000">
                    <a:alpha val="43137"/>
                  </a:srgbClr>
                </a:outerShdw>
              </a:effectLst>
              <a:latin typeface="Leawood-Book"/>
            </a:endParaRPr>
          </a:p>
          <a:p>
            <a:pPr marL="342900" indent="-342900">
              <a:buFont typeface="Wingdings" pitchFamily="2" charset="2"/>
              <a:buChar char="§"/>
            </a:pP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Sanitation.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How did they dispose of waste material?</a:t>
            </a:r>
          </a:p>
          <a:p>
            <a:pPr marL="342900" indent="-342900">
              <a:buFont typeface="Wingdings" pitchFamily="2" charset="2"/>
              <a:buChar char="§"/>
            </a:pP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Well-balanced diet.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What foods were forbidden. Why?</a:t>
            </a:r>
          </a:p>
          <a:p>
            <a:pPr marL="342900" indent="-342900">
              <a:buFont typeface="Wingdings" pitchFamily="2" charset="2"/>
              <a:buChar char="§"/>
            </a:pP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Exercise</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What was their main exercise?</a:t>
            </a:r>
          </a:p>
          <a:p>
            <a:pPr marL="342900" indent="-342900">
              <a:buFont typeface="Wingdings" pitchFamily="2" charset="2"/>
              <a:buChar char="§"/>
            </a:pP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Rest.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How did they maintain proper balance between rest and labor?</a:t>
            </a:r>
          </a:p>
          <a:p>
            <a:pPr marL="342900" indent="-342900">
              <a:buFont typeface="Wingdings" pitchFamily="2" charset="2"/>
              <a:buChar char="§"/>
            </a:pPr>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Cleansing.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What practices did they follow without knowing why?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39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2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80999" y="1371600"/>
            <a:ext cx="8618951" cy="685800"/>
          </a:xfrm>
        </p:spPr>
        <p:txBody>
          <a:bodyPr>
            <a:noAutofit/>
          </a:bodyPr>
          <a:lstStyle/>
          <a:p>
            <a:pPr algn="l"/>
            <a:r>
              <a:rPr lang="en-US" sz="28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lift your hands: </a:t>
            </a:r>
            <a:br>
              <a:rPr lang="en-US" sz="28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br>
            <a:endParaRPr lang="en-US" sz="24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398745" y="4774494"/>
            <a:ext cx="8534400" cy="1569660"/>
          </a:xfrm>
          <a:prstGeom prst="rect">
            <a:avLst/>
          </a:prstGeom>
          <a:noFill/>
        </p:spPr>
        <p:txBody>
          <a:bodyPr wrap="square" rtlCol="0">
            <a:spAutoFit/>
          </a:bodyPr>
          <a:lstStyle/>
          <a:p>
            <a:r>
              <a:rPr lang="en-US" sz="3200" b="1" i="0" u="none" strike="noStrike" baseline="0" dirty="0" err="1" smtClean="0">
                <a:solidFill>
                  <a:srgbClr val="E22229"/>
                </a:solidFill>
                <a:effectLst>
                  <a:outerShdw blurRad="38100" dist="38100" dir="2700000" algn="tl">
                    <a:srgbClr val="000000">
                      <a:alpha val="43137"/>
                    </a:srgbClr>
                  </a:outerShdw>
                </a:effectLst>
                <a:latin typeface="Copperplate Gothic Bold" pitchFamily="34" charset="0"/>
              </a:rPr>
              <a:t>touchpoint</a:t>
            </a:r>
            <a:r>
              <a:rPr lang="en-US" sz="32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 </a:t>
            </a:r>
            <a:r>
              <a:rPr lang="en-US" sz="3200" b="0" i="1" u="none" strike="noStrike" baseline="0" dirty="0" smtClean="0">
                <a:solidFill>
                  <a:srgbClr val="000000"/>
                </a:solidFill>
                <a:effectLst>
                  <a:outerShdw blurRad="38100" dist="38100" dir="2700000" algn="tl">
                    <a:srgbClr val="000000">
                      <a:alpha val="43137"/>
                    </a:srgbClr>
                  </a:outerShdw>
                </a:effectLst>
                <a:latin typeface="Leawood-MediumItalic"/>
              </a:rPr>
              <a:t>“Our bodies are apt to be our autobiographies.”  —Frank Gillette Burgess</a:t>
            </a:r>
          </a:p>
          <a:p>
            <a:r>
              <a:rPr lang="en-US" sz="3200" b="0" i="1" u="none" strike="noStrike" baseline="0" dirty="0" smtClean="0">
                <a:solidFill>
                  <a:srgbClr val="000000"/>
                </a:solidFill>
                <a:effectLst>
                  <a:outerShdw blurRad="38100" dist="38100" dir="2700000" algn="tl">
                    <a:srgbClr val="000000">
                      <a:alpha val="43137"/>
                    </a:srgbClr>
                  </a:outerShdw>
                </a:effectLst>
                <a:latin typeface="Leawood-MediumItalic"/>
              </a:rPr>
              <a:t>God is shaping us, not for time but eternity.</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466072" y="1671170"/>
            <a:ext cx="8399745" cy="3108543"/>
          </a:xfrm>
          <a:prstGeom prst="rect">
            <a:avLst/>
          </a:prstGeom>
          <a:noFill/>
        </p:spPr>
        <p:txBody>
          <a:bodyPr wrap="square" rtlCol="0">
            <a:spAutoFit/>
          </a:bodyPr>
          <a:lstStyle/>
          <a:p>
            <a:pPr marL="457200" indent="-457200">
              <a:buFont typeface="Wingdings" pitchFamily="2" charset="2"/>
              <a:buChar char="Ø"/>
            </a:pPr>
            <a:r>
              <a:rPr lang="en-US" sz="2800" dirty="0">
                <a:solidFill>
                  <a:srgbClr val="000000"/>
                </a:solidFill>
                <a:effectLst>
                  <a:outerShdw blurRad="38100" dist="38100" dir="2700000" algn="tl">
                    <a:srgbClr val="000000">
                      <a:alpha val="43137"/>
                    </a:srgbClr>
                  </a:outerShdw>
                </a:effectLst>
                <a:latin typeface="Leawood-Book"/>
                <a:ea typeface="+mj-ea"/>
                <a:cs typeface="+mj-cs"/>
              </a:rPr>
              <a:t>What is the danger in teaching that God wants all Christians to be </a:t>
            </a:r>
            <a:r>
              <a:rPr lang="en-US" sz="2800" dirty="0" smtClean="0">
                <a:solidFill>
                  <a:srgbClr val="000000"/>
                </a:solidFill>
                <a:effectLst>
                  <a:outerShdw blurRad="38100" dist="38100" dir="2700000" algn="tl">
                    <a:srgbClr val="000000">
                      <a:alpha val="43137"/>
                    </a:srgbClr>
                  </a:outerShdw>
                </a:effectLst>
                <a:latin typeface="Leawood-Book"/>
                <a:ea typeface="+mj-ea"/>
                <a:cs typeface="+mj-cs"/>
              </a:rPr>
              <a:t>prosperous?</a:t>
            </a:r>
          </a:p>
          <a:p>
            <a:pPr marL="457200" indent="-457200">
              <a:buFont typeface="Wingdings" pitchFamily="2" charset="2"/>
              <a:buChar char="Ø"/>
            </a:pPr>
            <a:r>
              <a:rPr lang="en-US" sz="2800" dirty="0" smtClean="0">
                <a:solidFill>
                  <a:srgbClr val="000000"/>
                </a:solidFill>
                <a:effectLst>
                  <a:outerShdw blurRad="38100" dist="38100" dir="2700000" algn="tl">
                    <a:srgbClr val="000000">
                      <a:alpha val="43137"/>
                    </a:srgbClr>
                  </a:outerShdw>
                </a:effectLst>
                <a:latin typeface="Leawood-Book"/>
                <a:ea typeface="+mj-ea"/>
                <a:cs typeface="+mj-cs"/>
              </a:rPr>
              <a:t>What </a:t>
            </a:r>
            <a:r>
              <a:rPr lang="en-US" sz="2800" dirty="0">
                <a:solidFill>
                  <a:srgbClr val="000000"/>
                </a:solidFill>
                <a:effectLst>
                  <a:outerShdw blurRad="38100" dist="38100" dir="2700000" algn="tl">
                    <a:srgbClr val="000000">
                      <a:alpha val="43137"/>
                    </a:srgbClr>
                  </a:outerShdw>
                </a:effectLst>
                <a:latin typeface="Leawood-Book"/>
                <a:ea typeface="+mj-ea"/>
                <a:cs typeface="+mj-cs"/>
              </a:rPr>
              <a:t>is the danger in teaching that God wants all Christians to be in good </a:t>
            </a:r>
            <a:r>
              <a:rPr lang="en-US" sz="2800" dirty="0" smtClean="0">
                <a:solidFill>
                  <a:srgbClr val="000000"/>
                </a:solidFill>
                <a:effectLst>
                  <a:outerShdw blurRad="38100" dist="38100" dir="2700000" algn="tl">
                    <a:srgbClr val="000000">
                      <a:alpha val="43137"/>
                    </a:srgbClr>
                  </a:outerShdw>
                </a:effectLst>
                <a:latin typeface="Leawood-Book"/>
                <a:ea typeface="+mj-ea"/>
                <a:cs typeface="+mj-cs"/>
              </a:rPr>
              <a:t>health?</a:t>
            </a:r>
          </a:p>
          <a:p>
            <a:pPr marL="457200" indent="-457200">
              <a:buFont typeface="Wingdings" pitchFamily="2" charset="2"/>
              <a:buChar char="Ø"/>
            </a:pPr>
            <a:r>
              <a:rPr lang="en-US" sz="2800" dirty="0" smtClean="0">
                <a:solidFill>
                  <a:srgbClr val="000000"/>
                </a:solidFill>
                <a:effectLst>
                  <a:outerShdw blurRad="38100" dist="38100" dir="2700000" algn="tl">
                    <a:srgbClr val="000000">
                      <a:alpha val="43137"/>
                    </a:srgbClr>
                  </a:outerShdw>
                </a:effectLst>
                <a:latin typeface="Leawood-Book"/>
                <a:ea typeface="+mj-ea"/>
                <a:cs typeface="+mj-cs"/>
              </a:rPr>
              <a:t>Can </a:t>
            </a:r>
            <a:r>
              <a:rPr lang="en-US" sz="2800" dirty="0">
                <a:solidFill>
                  <a:srgbClr val="000000"/>
                </a:solidFill>
                <a:effectLst>
                  <a:outerShdw blurRad="38100" dist="38100" dir="2700000" algn="tl">
                    <a:srgbClr val="000000">
                      <a:alpha val="43137"/>
                    </a:srgbClr>
                  </a:outerShdw>
                </a:effectLst>
                <a:latin typeface="Leawood-Book"/>
                <a:ea typeface="+mj-ea"/>
                <a:cs typeface="+mj-cs"/>
              </a:rPr>
              <a:t>you name some “giants of the faith” who suffered </a:t>
            </a:r>
            <a:r>
              <a:rPr lang="en-US" sz="2800" dirty="0" smtClean="0">
                <a:solidFill>
                  <a:srgbClr val="000000"/>
                </a:solidFill>
                <a:effectLst>
                  <a:outerShdw blurRad="38100" dist="38100" dir="2700000" algn="tl">
                    <a:srgbClr val="000000">
                      <a:alpha val="43137"/>
                    </a:srgbClr>
                  </a:outerShdw>
                </a:effectLst>
                <a:latin typeface="Leawood-Book"/>
                <a:ea typeface="+mj-ea"/>
                <a:cs typeface="+mj-cs"/>
              </a:rPr>
              <a:t>affliction?</a:t>
            </a:r>
          </a:p>
          <a:p>
            <a:pPr marL="457200" indent="-457200">
              <a:buFont typeface="Wingdings" pitchFamily="2" charset="2"/>
              <a:buChar char="Ø"/>
            </a:pPr>
            <a:r>
              <a:rPr lang="en-US" sz="2800" dirty="0" smtClean="0">
                <a:solidFill>
                  <a:srgbClr val="000000"/>
                </a:solidFill>
                <a:effectLst>
                  <a:outerShdw blurRad="38100" dist="38100" dir="2700000" algn="tl">
                    <a:srgbClr val="000000">
                      <a:alpha val="43137"/>
                    </a:srgbClr>
                  </a:outerShdw>
                </a:effectLst>
                <a:latin typeface="Leawood-Book"/>
                <a:ea typeface="+mj-ea"/>
                <a:cs typeface="+mj-cs"/>
              </a:rPr>
              <a:t>What </a:t>
            </a:r>
            <a:r>
              <a:rPr lang="en-US" sz="2800" dirty="0">
                <a:solidFill>
                  <a:srgbClr val="000000"/>
                </a:solidFill>
                <a:effectLst>
                  <a:outerShdw blurRad="38100" dist="38100" dir="2700000" algn="tl">
                    <a:srgbClr val="000000">
                      <a:alpha val="43137"/>
                    </a:srgbClr>
                  </a:outerShdw>
                </a:effectLst>
                <a:latin typeface="Leawood-Book"/>
                <a:ea typeface="+mj-ea"/>
                <a:cs typeface="+mj-cs"/>
              </a:rPr>
              <a:t>are you doing to take care of your body?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2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8" fill="hold" nodeType="after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additive="base">
                                        <p:cTn id="45"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smtClean="0">
                <a:solidFill>
                  <a:schemeClr val="tx1"/>
                </a:solidFill>
                <a:effectLst>
                  <a:outerShdw blurRad="38100" dist="38100" dir="2700000" algn="tl">
                    <a:srgbClr val="000000">
                      <a:alpha val="43137"/>
                    </a:srgbClr>
                  </a:outerShdw>
                </a:effectLst>
              </a:rPr>
              <a:t>Our Churches</a:t>
            </a:r>
            <a:endParaRPr lang="en-US" b="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2590800" y="3505200"/>
            <a:ext cx="6477000" cy="2677656"/>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Copperplate Gothic Bold" pitchFamily="34" charset="0"/>
              </a:rPr>
              <a:t>handprint: </a:t>
            </a:r>
            <a:r>
              <a:rPr lang="en-US" sz="2800" dirty="0" smtClean="0">
                <a:effectLst>
                  <a:outerShdw blurRad="38100" dist="38100" dir="2700000" algn="tl">
                    <a:srgbClr val="000000">
                      <a:alpha val="43137"/>
                    </a:srgbClr>
                  </a:outerShdw>
                </a:effectLst>
              </a:rPr>
              <a:t>We can identify the work of the Enemy in our churches.</a:t>
            </a:r>
          </a:p>
          <a:p>
            <a:r>
              <a:rPr lang="en-US" sz="2800" b="1" dirty="0" smtClean="0">
                <a:solidFill>
                  <a:srgbClr val="C00000"/>
                </a:solidFill>
                <a:effectLst>
                  <a:outerShdw blurRad="38100" dist="38100" dir="2700000" algn="tl">
                    <a:srgbClr val="000000">
                      <a:alpha val="43137"/>
                    </a:srgbClr>
                  </a:outerShdw>
                </a:effectLst>
                <a:latin typeface="Copperplate Gothic Bold" pitchFamily="34" charset="0"/>
              </a:rPr>
              <a:t>Handwriting </a:t>
            </a:r>
            <a:r>
              <a:rPr lang="en-US" sz="2800" b="1" dirty="0">
                <a:solidFill>
                  <a:srgbClr val="C00000"/>
                </a:solidFill>
                <a:effectLst>
                  <a:outerShdw blurRad="38100" dist="38100" dir="2700000" algn="tl">
                    <a:srgbClr val="000000">
                      <a:alpha val="43137"/>
                    </a:srgbClr>
                  </a:outerShdw>
                </a:effectLst>
                <a:latin typeface="Copperplate Gothic Bold" pitchFamily="34" charset="0"/>
              </a:rPr>
              <a:t>on the heart: </a:t>
            </a:r>
            <a:r>
              <a:rPr lang="en-US" sz="2800" i="1" dirty="0" smtClean="0">
                <a:effectLst>
                  <a:outerShdw blurRad="38100" dist="38100" dir="2700000" algn="tl">
                    <a:srgbClr val="000000">
                      <a:alpha val="43137"/>
                    </a:srgbClr>
                  </a:outerShdw>
                </a:effectLst>
              </a:rPr>
              <a:t>“For no man ever yet hated his own flesh; but </a:t>
            </a:r>
            <a:r>
              <a:rPr lang="en-US" sz="2800" i="1" dirty="0" err="1" smtClean="0">
                <a:effectLst>
                  <a:outerShdw blurRad="38100" dist="38100" dir="2700000" algn="tl">
                    <a:srgbClr val="000000">
                      <a:alpha val="43137"/>
                    </a:srgbClr>
                  </a:outerShdw>
                </a:effectLst>
              </a:rPr>
              <a:t>nourisheth</a:t>
            </a:r>
            <a:r>
              <a:rPr lang="en-US" sz="2800" i="1" dirty="0" smtClean="0">
                <a:effectLst>
                  <a:outerShdw blurRad="38100" dist="38100" dir="2700000" algn="tl">
                    <a:srgbClr val="000000">
                      <a:alpha val="43137"/>
                    </a:srgbClr>
                  </a:outerShdw>
                </a:effectLst>
              </a:rPr>
              <a:t> and </a:t>
            </a:r>
            <a:r>
              <a:rPr lang="en-US" sz="2800" i="1" dirty="0" err="1" smtClean="0">
                <a:effectLst>
                  <a:outerShdw blurRad="38100" dist="38100" dir="2700000" algn="tl">
                    <a:srgbClr val="000000">
                      <a:alpha val="43137"/>
                    </a:srgbClr>
                  </a:outerShdw>
                </a:effectLst>
              </a:rPr>
              <a:t>cherisheth</a:t>
            </a:r>
            <a:r>
              <a:rPr lang="en-US" sz="2800" i="1" dirty="0" smtClean="0">
                <a:effectLst>
                  <a:outerShdw blurRad="38100" dist="38100" dir="2700000" algn="tl">
                    <a:srgbClr val="000000">
                      <a:alpha val="43137"/>
                    </a:srgbClr>
                  </a:outerShdw>
                </a:effectLst>
              </a:rPr>
              <a:t> it, even as the Lord the church” (Ephesians 5:29).</a:t>
            </a:r>
            <a:endParaRPr lang="en-US" sz="28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9182" y="381000"/>
            <a:ext cx="3248418" cy="32484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451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smtClean="0">
                <a:solidFill>
                  <a:schemeClr val="tx1"/>
                </a:solidFill>
                <a:effectLst>
                  <a:outerShdw blurRad="38100" dist="38100" dir="2700000" algn="tl">
                    <a:srgbClr val="000000">
                      <a:alpha val="43137"/>
                    </a:srgbClr>
                  </a:outerShdw>
                </a:effectLst>
              </a:rPr>
              <a:t>Our Churches</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3410211" y="2438400"/>
            <a:ext cx="5562600" cy="4616648"/>
          </a:xfrm>
          <a:prstGeom prst="rect">
            <a:avLst/>
          </a:prstGeom>
          <a:noFill/>
        </p:spPr>
        <p:txBody>
          <a:bodyPr wrap="square" rtlCol="0">
            <a:spAutoFit/>
          </a:bodyPr>
          <a:lstStyle/>
          <a:p>
            <a:pPr marL="571500" indent="-571500">
              <a:buFont typeface="+mj-lt"/>
              <a:buAutoNum type="romanUcPeriod" startAt="3"/>
            </a:pPr>
            <a:r>
              <a:rPr lang="en-US" sz="2800" dirty="0" smtClean="0">
                <a:effectLst>
                  <a:outerShdw blurRad="38100" dist="38100" dir="2700000" algn="tl">
                    <a:srgbClr val="000000">
                      <a:alpha val="43137"/>
                    </a:srgbClr>
                  </a:outerShdw>
                </a:effectLst>
              </a:rPr>
              <a:t>The enemy’s greatest foe is the church</a:t>
            </a:r>
          </a:p>
          <a:p>
            <a:pPr marL="1028700" lvl="1" indent="-571500">
              <a:buFont typeface="+mj-lt"/>
              <a:buAutoNum type="alphaUcPeriod"/>
            </a:pPr>
            <a:r>
              <a:rPr lang="en-US" sz="2800" dirty="0">
                <a:effectLst>
                  <a:outerShdw blurRad="38100" dist="38100" dir="2700000" algn="tl">
                    <a:srgbClr val="000000">
                      <a:alpha val="43137"/>
                    </a:srgbClr>
                  </a:outerShdw>
                </a:effectLst>
              </a:rPr>
              <a:t>H</a:t>
            </a:r>
            <a:r>
              <a:rPr lang="en-US" sz="2800" dirty="0" smtClean="0">
                <a:effectLst>
                  <a:outerShdw blurRad="38100" dist="38100" dir="2700000" algn="tl">
                    <a:srgbClr val="000000">
                      <a:alpha val="43137"/>
                    </a:srgbClr>
                  </a:outerShdw>
                </a:effectLst>
              </a:rPr>
              <a:t>e can disrupt, dismay, discourage, disable, bring about disunity</a:t>
            </a:r>
          </a:p>
          <a:p>
            <a:pPr marL="571500" indent="-571500">
              <a:buFont typeface="+mj-lt"/>
              <a:buAutoNum type="romanUcPeriod" startAt="3"/>
            </a:pPr>
            <a:r>
              <a:rPr lang="en-US" sz="2800" dirty="0" smtClean="0">
                <a:effectLst>
                  <a:outerShdw blurRad="38100" dist="38100" dir="2700000" algn="tl">
                    <a:srgbClr val="000000">
                      <a:alpha val="43137"/>
                    </a:srgbClr>
                  </a:outerShdw>
                </a:effectLst>
              </a:rPr>
              <a:t>The Local Church</a:t>
            </a:r>
          </a:p>
          <a:p>
            <a:pPr marL="1028700" lvl="1" indent="-571500">
              <a:buFont typeface="+mj-lt"/>
              <a:buAutoNum type="alphaUcPeriod"/>
            </a:pPr>
            <a:r>
              <a:rPr lang="en-US" sz="2800" dirty="0">
                <a:effectLst>
                  <a:outerShdw blurRad="38100" dist="38100" dir="2700000" algn="tl">
                    <a:srgbClr val="000000">
                      <a:alpha val="43137"/>
                    </a:srgbClr>
                  </a:outerShdw>
                </a:effectLst>
              </a:rPr>
              <a:t>I</a:t>
            </a:r>
            <a:r>
              <a:rPr lang="en-US" sz="2800" dirty="0" smtClean="0">
                <a:effectLst>
                  <a:outerShdw blurRad="38100" dist="38100" dir="2700000" algn="tl">
                    <a:srgbClr val="000000">
                      <a:alpha val="43137"/>
                    </a:srgbClr>
                  </a:outerShdw>
                </a:effectLst>
              </a:rPr>
              <a:t>dentify his activity</a:t>
            </a:r>
          </a:p>
          <a:p>
            <a:pPr marL="1485900" lvl="2" indent="-571500">
              <a:buFont typeface="+mj-lt"/>
              <a:buAutoNum type="arabicPeriod"/>
            </a:pPr>
            <a:r>
              <a:rPr lang="en-US" sz="2800" dirty="0" smtClean="0">
                <a:effectLst>
                  <a:outerShdw blurRad="38100" dist="38100" dir="2700000" algn="tl">
                    <a:srgbClr val="000000">
                      <a:alpha val="43137"/>
                    </a:srgbClr>
                  </a:outerShdw>
                </a:effectLst>
              </a:rPr>
              <a:t>believe he exists</a:t>
            </a:r>
          </a:p>
          <a:p>
            <a:pPr marL="1485900" lvl="2" indent="-571500">
              <a:buFont typeface="+mj-lt"/>
              <a:buAutoNum type="arabicPeriod"/>
            </a:pPr>
            <a:r>
              <a:rPr lang="en-US" sz="2800" dirty="0" smtClean="0">
                <a:effectLst>
                  <a:outerShdw blurRad="38100" dist="38100" dir="2700000" algn="tl">
                    <a:srgbClr val="000000">
                      <a:alpha val="43137"/>
                    </a:srgbClr>
                  </a:outerShdw>
                </a:effectLst>
              </a:rPr>
              <a:t>Identify worldliness</a:t>
            </a:r>
          </a:p>
          <a:p>
            <a:pPr marL="1485900" lvl="2" indent="-571500">
              <a:buFont typeface="+mj-lt"/>
              <a:buAutoNum type="arabicPeriod"/>
            </a:pPr>
            <a:r>
              <a:rPr lang="en-US" sz="2800" dirty="0" smtClean="0">
                <a:effectLst>
                  <a:outerShdw blurRad="38100" dist="38100" dir="2700000" algn="tl">
                    <a:srgbClr val="000000">
                      <a:alpha val="43137"/>
                    </a:srgbClr>
                  </a:outerShdw>
                </a:effectLst>
              </a:rPr>
              <a:t>Be alert</a:t>
            </a:r>
          </a:p>
          <a:p>
            <a:pPr marL="571500" indent="-571500">
              <a:buFont typeface="+mj-lt"/>
              <a:buAutoNum type="romanUcPeriod" startAt="3"/>
            </a:pPr>
            <a:endParaRPr lang="en-US" sz="1400" i="1"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 y="378912"/>
            <a:ext cx="3276600" cy="3276600"/>
          </a:xfrm>
          <a:prstGeom prst="rect">
            <a:avLst/>
          </a:prstGeom>
        </p:spPr>
      </p:pic>
      <p:sp>
        <p:nvSpPr>
          <p:cNvPr id="6" name="TextBox 5"/>
          <p:cNvSpPr txBox="1"/>
          <p:nvPr/>
        </p:nvSpPr>
        <p:spPr>
          <a:xfrm>
            <a:off x="319936" y="3810000"/>
            <a:ext cx="3090275" cy="2554545"/>
          </a:xfrm>
          <a:prstGeom prst="rect">
            <a:avLst/>
          </a:prstGeom>
          <a:noFill/>
        </p:spPr>
        <p:txBody>
          <a:bodyPr wrap="square" rtlCol="0">
            <a:spAutoFit/>
          </a:bodyPr>
          <a:lstStyle/>
          <a:p>
            <a:r>
              <a:rPr lang="en-US"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Enemy keeps his eye on the church because she is his greatest foe.</a:t>
            </a:r>
            <a:endParaRPr lang="en-US" sz="3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381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1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1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1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1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1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26512" y="990600"/>
            <a:ext cx="8915400" cy="1524000"/>
          </a:xfrm>
        </p:spPr>
        <p:txBody>
          <a:bodyPr>
            <a:noAutofit/>
          </a:bodyPr>
          <a:lstStyle/>
          <a:p>
            <a:pPr algn="l"/>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from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Read the account of the seven churches in chapters 2 and 3 of the Book of Revelation.</a:t>
            </a:r>
            <a: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t/>
            </a:r>
            <a:b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br>
            <a:endParaRPr lang="en-US" sz="2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TextBox 7"/>
          <p:cNvSpPr txBox="1"/>
          <p:nvPr/>
        </p:nvSpPr>
        <p:spPr>
          <a:xfrm>
            <a:off x="228600" y="1905000"/>
            <a:ext cx="8796925" cy="4339650"/>
          </a:xfrm>
          <a:prstGeom prst="rect">
            <a:avLst/>
          </a:prstGeom>
          <a:noFill/>
        </p:spPr>
        <p:txBody>
          <a:bodyPr wrap="square" rtlCol="0">
            <a:spAutoFit/>
          </a:bodyPr>
          <a:lstStyle/>
          <a:p>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trace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Note especially the specific tactics of the Enemy and write these next to the location and description of each church.</a:t>
            </a:r>
          </a:p>
          <a:p>
            <a:endParaRPr lang="en-US" sz="2400" b="0" i="0" u="none" strike="noStrike" baseline="0" dirty="0" smtClean="0">
              <a:solidFill>
                <a:srgbClr val="000000"/>
              </a:solidFill>
              <a:effectLst>
                <a:outerShdw blurRad="38100" dist="38100" dir="2700000" algn="tl">
                  <a:srgbClr val="000000">
                    <a:alpha val="43137"/>
                  </a:srgbClr>
                </a:outerShdw>
              </a:effectLst>
              <a:latin typeface="Leawood-Book"/>
            </a:endParaRP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Ephesus</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a:t>
            </a:r>
            <a:r>
              <a:rPr lang="en-US" sz="2400" b="0" i="1" u="none" strike="noStrike" baseline="0" dirty="0" smtClean="0">
                <a:solidFill>
                  <a:srgbClr val="000000"/>
                </a:solidFill>
                <a:effectLst>
                  <a:outerShdw blurRad="38100" dist="38100" dir="2700000" algn="tl">
                    <a:srgbClr val="000000">
                      <a:alpha val="43137"/>
                    </a:srgbClr>
                  </a:outerShdw>
                </a:effectLst>
                <a:latin typeface="Leawood-Book"/>
              </a:rPr>
              <a:t>the Loveless Church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(2:2) </a:t>
            </a:r>
            <a:r>
              <a:rPr lang="en-US" sz="3600" b="0" i="0" u="none" strike="noStrike" baseline="0" dirty="0" smtClean="0">
                <a:solidFill>
                  <a:srgbClr val="000000"/>
                </a:solidFill>
                <a:effectLst>
                  <a:outerShdw blurRad="38100" dist="38100" dir="2700000" algn="tl">
                    <a:srgbClr val="000000">
                      <a:alpha val="43137"/>
                    </a:srgbClr>
                  </a:outerShdw>
                </a:effectLst>
                <a:latin typeface="Brush Script MT" pitchFamily="66" charset="0"/>
              </a:rPr>
              <a:t>false teachers</a:t>
            </a: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Smyrna</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a:t>
            </a:r>
            <a:r>
              <a:rPr lang="en-US" sz="2400" b="0" i="1" u="none" strike="noStrike" baseline="0" dirty="0" smtClean="0">
                <a:solidFill>
                  <a:srgbClr val="000000"/>
                </a:solidFill>
                <a:effectLst>
                  <a:outerShdw blurRad="38100" dist="38100" dir="2700000" algn="tl">
                    <a:srgbClr val="000000">
                      <a:alpha val="43137"/>
                    </a:srgbClr>
                  </a:outerShdw>
                </a:effectLst>
                <a:latin typeface="Leawood-Book"/>
              </a:rPr>
              <a:t>the Suffering Church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(2:10)</a:t>
            </a:r>
          </a:p>
          <a:p>
            <a:r>
              <a:rPr lang="en-US" sz="2400" b="1" i="0" u="none" strike="noStrike" baseline="0" dirty="0" err="1" smtClean="0">
                <a:solidFill>
                  <a:srgbClr val="000000"/>
                </a:solidFill>
                <a:effectLst>
                  <a:outerShdw blurRad="38100" dist="38100" dir="2700000" algn="tl">
                    <a:srgbClr val="000000">
                      <a:alpha val="43137"/>
                    </a:srgbClr>
                  </a:outerShdw>
                </a:effectLst>
                <a:latin typeface="Leawood-Book"/>
              </a:rPr>
              <a:t>Pergamos</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a:t>
            </a:r>
            <a:r>
              <a:rPr lang="en-US" sz="2400" b="0" i="1" u="none" strike="noStrike" baseline="0" dirty="0" smtClean="0">
                <a:solidFill>
                  <a:srgbClr val="000000"/>
                </a:solidFill>
                <a:effectLst>
                  <a:outerShdw blurRad="38100" dist="38100" dir="2700000" algn="tl">
                    <a:srgbClr val="000000">
                      <a:alpha val="43137"/>
                    </a:srgbClr>
                  </a:outerShdw>
                </a:effectLst>
                <a:latin typeface="Leawood-Book"/>
              </a:rPr>
              <a:t>the Compromising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Church (2:13,14) .</a:t>
            </a: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Thyatira</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a:t>
            </a:r>
            <a:r>
              <a:rPr lang="en-US" sz="2400" b="0" i="1" u="none" strike="noStrike" baseline="0" dirty="0" smtClean="0">
                <a:solidFill>
                  <a:srgbClr val="000000"/>
                </a:solidFill>
                <a:effectLst>
                  <a:outerShdw blurRad="38100" dist="38100" dir="2700000" algn="tl">
                    <a:srgbClr val="000000">
                      <a:alpha val="43137"/>
                    </a:srgbClr>
                  </a:outerShdw>
                </a:effectLst>
                <a:latin typeface="Leawood-Book"/>
              </a:rPr>
              <a:t>the Corrupt Church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(2: 20)</a:t>
            </a: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Sardis</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a:t>
            </a:r>
            <a:r>
              <a:rPr lang="en-US" sz="2400" b="0" i="1" u="none" strike="noStrike" baseline="0" dirty="0" smtClean="0">
                <a:solidFill>
                  <a:srgbClr val="000000"/>
                </a:solidFill>
                <a:effectLst>
                  <a:outerShdw blurRad="38100" dist="38100" dir="2700000" algn="tl">
                    <a:srgbClr val="000000">
                      <a:alpha val="43137"/>
                    </a:srgbClr>
                  </a:outerShdw>
                </a:effectLst>
                <a:latin typeface="Leawood-Book"/>
              </a:rPr>
              <a:t>the Dead Church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(3:4)</a:t>
            </a: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Philadelphia</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a:t>
            </a:r>
            <a:r>
              <a:rPr lang="en-US" sz="2400" b="0" i="1" u="none" strike="noStrike" baseline="0" dirty="0" smtClean="0">
                <a:solidFill>
                  <a:srgbClr val="000000"/>
                </a:solidFill>
                <a:effectLst>
                  <a:outerShdw blurRad="38100" dist="38100" dir="2700000" algn="tl">
                    <a:srgbClr val="000000">
                      <a:alpha val="43137"/>
                    </a:srgbClr>
                  </a:outerShdw>
                </a:effectLst>
                <a:latin typeface="Leawood-Book"/>
              </a:rPr>
              <a:t>the Faithful Church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(3:9)</a:t>
            </a:r>
          </a:p>
          <a:p>
            <a:r>
              <a:rPr lang="en-US" sz="2400" b="1" i="0" u="none" strike="noStrike" baseline="0" dirty="0" smtClean="0">
                <a:solidFill>
                  <a:srgbClr val="000000"/>
                </a:solidFill>
                <a:effectLst>
                  <a:outerShdw blurRad="38100" dist="38100" dir="2700000" algn="tl">
                    <a:srgbClr val="000000">
                      <a:alpha val="43137"/>
                    </a:srgbClr>
                  </a:outerShdw>
                </a:effectLst>
                <a:latin typeface="Leawood-Book"/>
              </a:rPr>
              <a:t>Laodicea</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 </a:t>
            </a:r>
            <a:r>
              <a:rPr lang="en-US" sz="2400" b="0" i="1" u="none" strike="noStrike" baseline="0" dirty="0" smtClean="0">
                <a:solidFill>
                  <a:srgbClr val="000000"/>
                </a:solidFill>
                <a:effectLst>
                  <a:outerShdw blurRad="38100" dist="38100" dir="2700000" algn="tl">
                    <a:srgbClr val="000000">
                      <a:alpha val="43137"/>
                    </a:srgbClr>
                  </a:outerShdw>
                </a:effectLst>
                <a:latin typeface="Leawood-Book"/>
              </a:rPr>
              <a:t>the Lukewarm Church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(3:16)</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3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2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2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20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56468" y="1143000"/>
            <a:ext cx="8618951" cy="685800"/>
          </a:xfrm>
        </p:spPr>
        <p:txBody>
          <a:bodyPr>
            <a:noAutofit/>
          </a:bodyPr>
          <a:lstStyle/>
          <a:p>
            <a:pPr algn="l"/>
            <a:r>
              <a:rPr lang="en-US" sz="28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lift your hands: </a:t>
            </a:r>
            <a:br>
              <a:rPr lang="en-US" sz="28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br>
            <a:endParaRPr lang="en-US" sz="24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TextBox 2"/>
          <p:cNvSpPr txBox="1"/>
          <p:nvPr/>
        </p:nvSpPr>
        <p:spPr>
          <a:xfrm>
            <a:off x="337159" y="1447800"/>
            <a:ext cx="8595985" cy="1815882"/>
          </a:xfrm>
          <a:prstGeom prst="rect">
            <a:avLst/>
          </a:prstGeom>
          <a:noFill/>
        </p:spPr>
        <p:txBody>
          <a:bodyPr wrap="square" rtlCol="0">
            <a:spAutoFit/>
          </a:bodyPr>
          <a:lstStyle/>
          <a:p>
            <a:pPr marL="457200" indent="-457200">
              <a:buFont typeface="Wingdings" pitchFamily="2" charset="2"/>
              <a:buChar char="Ø"/>
            </a:pPr>
            <a:r>
              <a:rPr lang="en-US" sz="2800" dirty="0" smtClean="0">
                <a:solidFill>
                  <a:srgbClr val="000000"/>
                </a:solidFill>
                <a:effectLst>
                  <a:outerShdw blurRad="38100" dist="38100" dir="2700000" algn="tl">
                    <a:srgbClr val="000000">
                      <a:alpha val="43137"/>
                    </a:srgbClr>
                  </a:outerShdw>
                </a:effectLst>
                <a:latin typeface="Leawood-Book"/>
                <a:ea typeface="+mj-ea"/>
                <a:cs typeface="+mj-cs"/>
              </a:rPr>
              <a:t>Pray that you would make a real contribution to the spiritual life of the church. Ask Him to help you be faithful in attendance, attentive to the teaching, and sensitive to the needs of others.</a:t>
            </a:r>
            <a:endParaRPr lang="en-US" dirty="0"/>
          </a:p>
        </p:txBody>
      </p:sp>
      <p:sp>
        <p:nvSpPr>
          <p:cNvPr id="6" name="TextBox 5"/>
          <p:cNvSpPr txBox="1"/>
          <p:nvPr/>
        </p:nvSpPr>
        <p:spPr>
          <a:xfrm>
            <a:off x="398744" y="3429000"/>
            <a:ext cx="8534400" cy="3108543"/>
          </a:xfrm>
          <a:prstGeom prst="rect">
            <a:avLst/>
          </a:prstGeom>
          <a:noFill/>
        </p:spPr>
        <p:txBody>
          <a:bodyPr wrap="square" rtlCol="0">
            <a:spAutoFit/>
          </a:bodyPr>
          <a:lstStyle/>
          <a:p>
            <a:r>
              <a:rPr lang="en-US" sz="2800" b="1" dirty="0">
                <a:solidFill>
                  <a:srgbClr val="E22229"/>
                </a:solidFill>
                <a:effectLst>
                  <a:outerShdw blurRad="38100" dist="38100" dir="2700000" algn="tl">
                    <a:srgbClr val="000000">
                      <a:alpha val="43137"/>
                    </a:srgbClr>
                  </a:outerShdw>
                </a:effectLst>
                <a:latin typeface="Copperplate Gothic Bold" pitchFamily="34" charset="0"/>
                <a:ea typeface="+mj-ea"/>
                <a:cs typeface="+mj-cs"/>
              </a:rPr>
              <a:t>lend a hand:</a:t>
            </a:r>
          </a:p>
          <a:p>
            <a:pPr marL="342900" indent="-342900">
              <a:buFont typeface="Wingdings" pitchFamily="2" charset="2"/>
              <a:buChar char="Ø"/>
            </a:pPr>
            <a:r>
              <a:rPr lang="en-US" sz="2800" dirty="0" smtClean="0">
                <a:effectLst>
                  <a:outerShdw blurRad="38100" dist="38100" dir="2700000" algn="tl">
                    <a:srgbClr val="000000">
                      <a:alpha val="43137"/>
                    </a:srgbClr>
                  </a:outerShdw>
                </a:effectLst>
                <a:latin typeface="Leawood-Book"/>
              </a:rPr>
              <a:t>Is </a:t>
            </a:r>
            <a:r>
              <a:rPr lang="en-US" sz="2800" dirty="0">
                <a:effectLst>
                  <a:outerShdw blurRad="38100" dist="38100" dir="2700000" algn="tl">
                    <a:srgbClr val="000000">
                      <a:alpha val="43137"/>
                    </a:srgbClr>
                  </a:outerShdw>
                </a:effectLst>
                <a:latin typeface="Leawood-Book"/>
              </a:rPr>
              <a:t>there such a thing as a perfect church? Why or why not? </a:t>
            </a:r>
            <a:r>
              <a:rPr lang="en-US" sz="2800" dirty="0" smtClean="0">
                <a:effectLst>
                  <a:outerShdw blurRad="38100" dist="38100" dir="2700000" algn="tl">
                    <a:srgbClr val="000000">
                      <a:alpha val="43137"/>
                    </a:srgbClr>
                  </a:outerShdw>
                </a:effectLst>
                <a:latin typeface="Leawood-Book"/>
              </a:rPr>
              <a:t>Have you </a:t>
            </a:r>
            <a:r>
              <a:rPr lang="en-US" sz="2800" dirty="0">
                <a:effectLst>
                  <a:outerShdw blurRad="38100" dist="38100" dir="2700000" algn="tl">
                    <a:srgbClr val="000000">
                      <a:alpha val="43137"/>
                    </a:srgbClr>
                  </a:outerShdw>
                </a:effectLst>
                <a:latin typeface="Leawood-Book"/>
              </a:rPr>
              <a:t>ever been in one?</a:t>
            </a:r>
          </a:p>
          <a:p>
            <a:pPr marL="342900" indent="-342900">
              <a:buFont typeface="Wingdings" pitchFamily="2" charset="2"/>
              <a:buChar char="Ø"/>
            </a:pPr>
            <a:r>
              <a:rPr lang="en-US" sz="2800" dirty="0" smtClean="0">
                <a:effectLst>
                  <a:outerShdw blurRad="38100" dist="38100" dir="2700000" algn="tl">
                    <a:srgbClr val="000000">
                      <a:alpha val="43137"/>
                    </a:srgbClr>
                  </a:outerShdw>
                </a:effectLst>
                <a:latin typeface="Leawood-Book"/>
              </a:rPr>
              <a:t>In </a:t>
            </a:r>
            <a:r>
              <a:rPr lang="en-US" sz="2800" dirty="0">
                <a:effectLst>
                  <a:outerShdw blurRad="38100" dist="38100" dir="2700000" algn="tl">
                    <a:srgbClr val="000000">
                      <a:alpha val="43137"/>
                    </a:srgbClr>
                  </a:outerShdw>
                </a:effectLst>
                <a:latin typeface="Leawood-Book"/>
              </a:rPr>
              <a:t>what sense is a church a family? A support group? A </a:t>
            </a:r>
            <a:r>
              <a:rPr lang="en-US" sz="2800" dirty="0" smtClean="0">
                <a:effectLst>
                  <a:outerShdw blurRad="38100" dist="38100" dir="2700000" algn="tl">
                    <a:srgbClr val="000000">
                      <a:alpha val="43137"/>
                    </a:srgbClr>
                  </a:outerShdw>
                </a:effectLst>
                <a:latin typeface="Leawood-Book"/>
              </a:rPr>
              <a:t>learning center</a:t>
            </a:r>
            <a:r>
              <a:rPr lang="en-US" sz="2800" dirty="0">
                <a:effectLst>
                  <a:outerShdw blurRad="38100" dist="38100" dir="2700000" algn="tl">
                    <a:srgbClr val="000000">
                      <a:alpha val="43137"/>
                    </a:srgbClr>
                  </a:outerShdw>
                </a:effectLst>
                <a:latin typeface="Leawood-Book"/>
              </a:rPr>
              <a:t>?</a:t>
            </a:r>
          </a:p>
          <a:p>
            <a:pPr marL="342900" indent="-342900">
              <a:buFont typeface="Wingdings" pitchFamily="2" charset="2"/>
              <a:buChar char="Ø"/>
            </a:pPr>
            <a:r>
              <a:rPr lang="en-US" sz="2800" dirty="0" smtClean="0">
                <a:effectLst>
                  <a:outerShdw blurRad="38100" dist="38100" dir="2700000" algn="tl">
                    <a:srgbClr val="000000">
                      <a:alpha val="43137"/>
                    </a:srgbClr>
                  </a:outerShdw>
                </a:effectLst>
                <a:latin typeface="Leawood-Book"/>
              </a:rPr>
              <a:t>What </a:t>
            </a:r>
            <a:r>
              <a:rPr lang="en-US" sz="2800" dirty="0">
                <a:effectLst>
                  <a:outerShdw blurRad="38100" dist="38100" dir="2700000" algn="tl">
                    <a:srgbClr val="000000">
                      <a:alpha val="43137"/>
                    </a:srgbClr>
                  </a:outerShdw>
                </a:effectLst>
                <a:latin typeface="Leawood-Book"/>
              </a:rPr>
              <a:t>can a church do to show it loves those whom Christ loves?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65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1+#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398744" y="2286000"/>
            <a:ext cx="8534400" cy="1015663"/>
          </a:xfrm>
          <a:prstGeom prst="rect">
            <a:avLst/>
          </a:prstGeom>
          <a:noFill/>
        </p:spPr>
        <p:txBody>
          <a:bodyPr wrap="square" rtlCol="0">
            <a:spAutoFit/>
          </a:bodyPr>
          <a:lstStyle/>
          <a:p>
            <a:r>
              <a:rPr lang="en-US" sz="3200" b="1" i="0" u="none" strike="noStrike" baseline="0" dirty="0" err="1" smtClean="0">
                <a:solidFill>
                  <a:srgbClr val="E22229"/>
                </a:solidFill>
                <a:effectLst>
                  <a:outerShdw blurRad="38100" dist="38100" dir="2700000" algn="tl">
                    <a:srgbClr val="000000">
                      <a:alpha val="43137"/>
                    </a:srgbClr>
                  </a:outerShdw>
                </a:effectLst>
                <a:latin typeface="Copperplate Gothic Bold" pitchFamily="34" charset="0"/>
              </a:rPr>
              <a:t>touchpoint</a:t>
            </a:r>
            <a:r>
              <a:rPr lang="en-US" sz="32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 </a:t>
            </a:r>
            <a:r>
              <a:rPr lang="en-US" sz="2800" b="0" i="1" u="none" strike="noStrike" baseline="0" dirty="0" smtClean="0">
                <a:solidFill>
                  <a:srgbClr val="000000"/>
                </a:solidFill>
                <a:effectLst>
                  <a:outerShdw blurRad="38100" dist="38100" dir="2700000" algn="tl">
                    <a:srgbClr val="000000">
                      <a:alpha val="43137"/>
                    </a:srgbClr>
                  </a:outerShdw>
                </a:effectLst>
                <a:latin typeface="Leawood-MediumItalic"/>
              </a:rPr>
              <a:t>If everyone in my church were just like me, what kind of church would my church be?</a:t>
            </a:r>
            <a:endParaRPr lang="en-US" sz="2800" dirty="0">
              <a:effectLst>
                <a:outerShdw blurRad="38100" dist="38100" dir="2700000" algn="tl">
                  <a:srgbClr val="000000">
                    <a:alpha val="43137"/>
                  </a:srgbClr>
                </a:outerShdw>
              </a:effectLst>
            </a:endParaRPr>
          </a:p>
        </p:txBody>
      </p:sp>
      <p:sp>
        <p:nvSpPr>
          <p:cNvPr id="4" name="TextBox 3"/>
          <p:cNvSpPr txBox="1"/>
          <p:nvPr/>
        </p:nvSpPr>
        <p:spPr>
          <a:xfrm>
            <a:off x="533400" y="3505200"/>
            <a:ext cx="8370980" cy="1384995"/>
          </a:xfrm>
          <a:prstGeom prst="rect">
            <a:avLst/>
          </a:prstGeom>
          <a:noFill/>
        </p:spPr>
        <p:txBody>
          <a:bodyPr wrap="square" rtlCol="0">
            <a:spAutoFit/>
          </a:bodyPr>
          <a:lstStyle/>
          <a:p>
            <a:r>
              <a:rPr lang="en-US" sz="2800" b="1" i="1" dirty="0">
                <a:solidFill>
                  <a:srgbClr val="FF0000"/>
                </a:solidFill>
                <a:effectLst>
                  <a:outerShdw blurRad="38100" dist="38100" dir="2700000" algn="tl">
                    <a:srgbClr val="000000">
                      <a:alpha val="43137"/>
                    </a:srgbClr>
                  </a:outerShdw>
                </a:effectLst>
              </a:rPr>
              <a:t>“In essentials, unity; in nonessentials, liberty; in all things, charity</a:t>
            </a:r>
            <a:r>
              <a:rPr lang="en-US" sz="2800" b="1" i="1" dirty="0" smtClean="0">
                <a:solidFill>
                  <a:srgbClr val="FF0000"/>
                </a:solidFill>
                <a:effectLst>
                  <a:outerShdw blurRad="38100" dist="38100" dir="2700000" algn="tl">
                    <a:srgbClr val="000000">
                      <a:alpha val="43137"/>
                    </a:srgbClr>
                  </a:outerShdw>
                </a:effectLst>
              </a:rPr>
              <a:t>.”</a:t>
            </a:r>
          </a:p>
          <a:p>
            <a:r>
              <a:rPr lang="en-US" sz="2800" b="1" i="1" dirty="0" smtClean="0">
                <a:solidFill>
                  <a:srgbClr val="FF0000"/>
                </a:solidFill>
                <a:effectLst>
                  <a:outerShdw blurRad="38100" dist="38100" dir="2700000" algn="tl">
                    <a:srgbClr val="000000">
                      <a:alpha val="43137"/>
                    </a:srgbClr>
                  </a:outerShdw>
                </a:effectLst>
              </a:rPr>
              <a:t>                                            —</a:t>
            </a:r>
            <a:r>
              <a:rPr lang="en-US" sz="2800" b="1" i="1" dirty="0">
                <a:solidFill>
                  <a:srgbClr val="FF0000"/>
                </a:solidFill>
                <a:effectLst>
                  <a:outerShdw blurRad="38100" dist="38100" dir="2700000" algn="tl">
                    <a:srgbClr val="000000">
                      <a:alpha val="43137"/>
                    </a:srgbClr>
                  </a:outerShdw>
                </a:effectLst>
              </a:rPr>
              <a:t>Augustine of hippo</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6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a:solidFill>
                  <a:schemeClr val="tx1"/>
                </a:solidFill>
                <a:effectLst>
                  <a:outerShdw blurRad="38100" dist="38100" dir="2700000" algn="tl">
                    <a:srgbClr val="000000">
                      <a:alpha val="43137"/>
                    </a:srgbClr>
                  </a:outerShdw>
                </a:effectLst>
              </a:rPr>
              <a:t>Our Marriages</a:t>
            </a:r>
            <a:endParaRPr lang="en-US" b="1"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457200"/>
            <a:ext cx="3352800" cy="3352800"/>
          </a:xfrm>
          <a:prstGeom prst="rect">
            <a:avLst/>
          </a:prstGeom>
        </p:spPr>
      </p:pic>
      <p:sp>
        <p:nvSpPr>
          <p:cNvPr id="5" name="TextBox 4"/>
          <p:cNvSpPr txBox="1"/>
          <p:nvPr/>
        </p:nvSpPr>
        <p:spPr>
          <a:xfrm>
            <a:off x="2514600" y="3657601"/>
            <a:ext cx="6553200" cy="2677656"/>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latin typeface="Copperplate Gothic Bold" pitchFamily="34" charset="0"/>
              </a:rPr>
              <a:t>handprint: </a:t>
            </a:r>
            <a:r>
              <a:rPr lang="en-US" sz="2800" dirty="0">
                <a:effectLst>
                  <a:outerShdw blurRad="38100" dist="38100" dir="2700000" algn="tl">
                    <a:srgbClr val="000000">
                      <a:alpha val="43137"/>
                    </a:srgbClr>
                  </a:outerShdw>
                </a:effectLst>
              </a:rPr>
              <a:t>We must work to preserve</a:t>
            </a:r>
          </a:p>
          <a:p>
            <a:r>
              <a:rPr lang="en-US" sz="2800" dirty="0">
                <a:effectLst>
                  <a:outerShdw blurRad="38100" dist="38100" dir="2700000" algn="tl">
                    <a:srgbClr val="000000">
                      <a:alpha val="43137"/>
                    </a:srgbClr>
                  </a:outerShdw>
                </a:effectLst>
              </a:rPr>
              <a:t>our marriages from enemy fire.</a:t>
            </a:r>
          </a:p>
          <a:p>
            <a:r>
              <a:rPr lang="en-US" sz="2800" b="1" dirty="0">
                <a:solidFill>
                  <a:srgbClr val="C00000"/>
                </a:solidFill>
                <a:effectLst>
                  <a:outerShdw blurRad="38100" dist="38100" dir="2700000" algn="tl">
                    <a:srgbClr val="000000">
                      <a:alpha val="43137"/>
                    </a:srgbClr>
                  </a:outerShdw>
                </a:effectLst>
                <a:latin typeface="Copperplate Gothic Bold" pitchFamily="34" charset="0"/>
              </a:rPr>
              <a:t>Handwriting on the heart: </a:t>
            </a:r>
            <a:r>
              <a:rPr lang="en-US" sz="2800" i="1" dirty="0">
                <a:effectLst>
                  <a:outerShdw blurRad="38100" dist="38100" dir="2700000" algn="tl">
                    <a:srgbClr val="000000">
                      <a:alpha val="43137"/>
                    </a:srgbClr>
                  </a:outerShdw>
                </a:effectLst>
              </a:rPr>
              <a:t>“</a:t>
            </a:r>
            <a:r>
              <a:rPr lang="en-US" sz="2800" i="1" dirty="0" smtClean="0">
                <a:effectLst>
                  <a:outerShdw blurRad="38100" dist="38100" dir="2700000" algn="tl">
                    <a:srgbClr val="000000">
                      <a:alpha val="43137"/>
                    </a:srgbClr>
                  </a:outerShdw>
                </a:effectLst>
              </a:rPr>
              <a:t>Therefore shall </a:t>
            </a:r>
            <a:r>
              <a:rPr lang="en-US" sz="2800" i="1" dirty="0">
                <a:effectLst>
                  <a:outerShdw blurRad="38100" dist="38100" dir="2700000" algn="tl">
                    <a:srgbClr val="000000">
                      <a:alpha val="43137"/>
                    </a:srgbClr>
                  </a:outerShdw>
                </a:effectLst>
              </a:rPr>
              <a:t>a man leave his father and his mother, and shall </a:t>
            </a:r>
            <a:r>
              <a:rPr lang="en-US" sz="2800" i="1" dirty="0" smtClean="0">
                <a:effectLst>
                  <a:outerShdw blurRad="38100" dist="38100" dir="2700000" algn="tl">
                    <a:srgbClr val="000000">
                      <a:alpha val="43137"/>
                    </a:srgbClr>
                  </a:outerShdw>
                </a:effectLst>
              </a:rPr>
              <a:t>cleave unto </a:t>
            </a:r>
            <a:r>
              <a:rPr lang="en-US" sz="2800" i="1" dirty="0">
                <a:effectLst>
                  <a:outerShdw blurRad="38100" dist="38100" dir="2700000" algn="tl">
                    <a:srgbClr val="000000">
                      <a:alpha val="43137"/>
                    </a:srgbClr>
                  </a:outerShdw>
                </a:effectLst>
              </a:rPr>
              <a:t>his wife: and they shall be one flesh” (Genesis 2:24).</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1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1000"/>
                                        <p:tgtEl>
                                          <p:spTgt spid="5">
                                            <p:txEl>
                                              <p:pRg st="2" end="2"/>
                                            </p:txEl>
                                          </p:spTgt>
                                        </p:tgtEl>
                                      </p:cBhvr>
                                    </p:animEffect>
                                    <p:anim calcmode="lin" valueType="num">
                                      <p:cBhvr>
                                        <p:cTn id="3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a:solidFill>
                  <a:schemeClr val="tx1"/>
                </a:solidFill>
                <a:effectLst>
                  <a:outerShdw blurRad="38100" dist="38100" dir="2700000" algn="tl">
                    <a:srgbClr val="000000">
                      <a:alpha val="43137"/>
                    </a:srgbClr>
                  </a:outerShdw>
                </a:effectLst>
              </a:rPr>
              <a:t>Our Marriages</a:t>
            </a:r>
            <a:endParaRPr lang="en-US" b="1"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457200"/>
            <a:ext cx="3352800" cy="3352800"/>
          </a:xfrm>
          <a:prstGeom prst="rect">
            <a:avLst/>
          </a:prstGeom>
        </p:spPr>
      </p:pic>
      <p:sp>
        <p:nvSpPr>
          <p:cNvPr id="6" name="TextBox 5"/>
          <p:cNvSpPr txBox="1"/>
          <p:nvPr/>
        </p:nvSpPr>
        <p:spPr>
          <a:xfrm>
            <a:off x="457200" y="3810000"/>
            <a:ext cx="8305800" cy="2246769"/>
          </a:xfrm>
          <a:prstGeom prst="rect">
            <a:avLst/>
          </a:prstGeom>
          <a:noFill/>
        </p:spPr>
        <p:txBody>
          <a:bodyPr wrap="square" rtlCol="0">
            <a:spAutoFit/>
          </a:bodyPr>
          <a:lstStyle/>
          <a:p>
            <a:pPr marL="400050" indent="-400050">
              <a:buFont typeface="+mj-lt"/>
              <a:buAutoNum type="romanUcPeriod"/>
            </a:pPr>
            <a:r>
              <a:rPr lang="en-US" sz="2800" b="1" dirty="0" smtClean="0">
                <a:effectLst>
                  <a:outerShdw blurRad="38100" dist="38100" dir="2700000" algn="tl">
                    <a:srgbClr val="000000">
                      <a:alpha val="43137"/>
                    </a:srgbClr>
                  </a:outerShdw>
                </a:effectLst>
              </a:rPr>
              <a:t>Marriage Relationship</a:t>
            </a:r>
          </a:p>
          <a:p>
            <a:pPr marL="1257300" lvl="2" indent="-857250">
              <a:buFont typeface="+mj-lt"/>
              <a:buAutoNum type="alphaUcPeriod"/>
              <a:tabLst>
                <a:tab pos="1089025" algn="l"/>
              </a:tabLst>
            </a:pPr>
            <a:r>
              <a:rPr lang="en-US" sz="2800" b="1" dirty="0" smtClean="0">
                <a:effectLst>
                  <a:outerShdw blurRad="38100" dist="38100" dir="2700000" algn="tl">
                    <a:srgbClr val="000000">
                      <a:alpha val="43137"/>
                    </a:srgbClr>
                  </a:outerShdw>
                </a:effectLst>
              </a:rPr>
              <a:t>Serves </a:t>
            </a:r>
            <a:r>
              <a:rPr lang="en-US" sz="2800" b="1" dirty="0">
                <a:effectLst>
                  <a:outerShdw blurRad="38100" dist="38100" dir="2700000" algn="tl">
                    <a:srgbClr val="000000">
                      <a:alpha val="43137"/>
                    </a:srgbClr>
                  </a:outerShdw>
                </a:effectLst>
              </a:rPr>
              <a:t>as an object </a:t>
            </a:r>
            <a:r>
              <a:rPr lang="en-US" sz="2800" b="1" dirty="0" smtClean="0">
                <a:effectLst>
                  <a:outerShdw blurRad="38100" dist="38100" dir="2700000" algn="tl">
                    <a:srgbClr val="000000">
                      <a:alpha val="43137"/>
                    </a:srgbClr>
                  </a:outerShdw>
                </a:effectLst>
              </a:rPr>
              <a:t>lesson of </a:t>
            </a:r>
            <a:r>
              <a:rPr lang="en-US" sz="2800" b="1" dirty="0">
                <a:effectLst>
                  <a:outerShdw blurRad="38100" dist="38100" dir="2700000" algn="tl">
                    <a:srgbClr val="000000">
                      <a:alpha val="43137"/>
                    </a:srgbClr>
                  </a:outerShdw>
                </a:effectLst>
              </a:rPr>
              <a:t>the relationship God desires </a:t>
            </a:r>
            <a:r>
              <a:rPr lang="en-US" sz="2800" b="1" dirty="0" smtClean="0">
                <a:effectLst>
                  <a:outerShdw blurRad="38100" dist="38100" dir="2700000" algn="tl">
                    <a:srgbClr val="000000">
                      <a:alpha val="43137"/>
                    </a:srgbClr>
                  </a:outerShdw>
                </a:effectLst>
              </a:rPr>
              <a:t>to have </a:t>
            </a:r>
            <a:r>
              <a:rPr lang="en-US" sz="2800" b="1" dirty="0">
                <a:effectLst>
                  <a:outerShdw blurRad="38100" dist="38100" dir="2700000" algn="tl">
                    <a:srgbClr val="000000">
                      <a:alpha val="43137"/>
                    </a:srgbClr>
                  </a:outerShdw>
                </a:effectLst>
              </a:rPr>
              <a:t>with His </a:t>
            </a:r>
            <a:r>
              <a:rPr lang="en-US" sz="2800" b="1" dirty="0" smtClean="0">
                <a:effectLst>
                  <a:outerShdw blurRad="38100" dist="38100" dir="2700000" algn="tl">
                    <a:srgbClr val="000000">
                      <a:alpha val="43137"/>
                    </a:srgbClr>
                  </a:outerShdw>
                </a:effectLst>
              </a:rPr>
              <a:t>church</a:t>
            </a:r>
          </a:p>
          <a:p>
            <a:pPr marL="1257300" lvl="2" indent="-857250">
              <a:buFont typeface="+mj-lt"/>
              <a:buAutoNum type="alphaUcPeriod"/>
              <a:tabLst>
                <a:tab pos="1089025" algn="l"/>
              </a:tabLst>
            </a:pPr>
            <a:r>
              <a:rPr lang="en-US" sz="2800" b="1" dirty="0" smtClean="0">
                <a:effectLst>
                  <a:outerShdw blurRad="38100" dist="38100" dir="2700000" algn="tl">
                    <a:srgbClr val="000000">
                      <a:alpha val="43137"/>
                    </a:srgbClr>
                  </a:outerShdw>
                </a:effectLst>
              </a:rPr>
              <a:t>Complex</a:t>
            </a:r>
          </a:p>
          <a:p>
            <a:pPr marL="857250" lvl="2" indent="-457200">
              <a:buFont typeface="Wingdings" pitchFamily="2" charset="2"/>
              <a:buChar char="Ø"/>
              <a:tabLst>
                <a:tab pos="1089025" algn="l"/>
              </a:tabLst>
            </a:pPr>
            <a:r>
              <a:rPr lang="en-US" sz="2800" b="1" dirty="0" smtClean="0">
                <a:effectLst>
                  <a:outerShdw blurRad="38100" dist="38100" dir="2700000" algn="tl">
                    <a:srgbClr val="000000">
                      <a:alpha val="43137"/>
                    </a:srgbClr>
                  </a:outerShdw>
                </a:effectLst>
              </a:rPr>
              <a:t>Our husbands are not the enemy</a:t>
            </a:r>
            <a:endParaRPr lang="en-US" sz="2800" b="1" dirty="0">
              <a:effectLst>
                <a:outerShdw blurRad="38100" dist="38100" dir="2700000" algn="tl">
                  <a:srgbClr val="000000">
                    <a:alpha val="43137"/>
                  </a:srgbClr>
                </a:outerShdw>
              </a:effectLst>
            </a:endParaRPr>
          </a:p>
        </p:txBody>
      </p:sp>
      <p:sp>
        <p:nvSpPr>
          <p:cNvPr id="7" name="TextBox 6"/>
          <p:cNvSpPr txBox="1"/>
          <p:nvPr/>
        </p:nvSpPr>
        <p:spPr>
          <a:xfrm>
            <a:off x="3810000" y="2590800"/>
            <a:ext cx="5105400" cy="1200329"/>
          </a:xfrm>
          <a:prstGeom prst="rect">
            <a:avLst/>
          </a:prstGeom>
          <a:noFill/>
        </p:spPr>
        <p:txBody>
          <a:bodyPr wrap="square" rtlCol="0">
            <a:spAutoFit/>
          </a:bodyPr>
          <a:lstStyle/>
          <a:p>
            <a:r>
              <a:rPr lang="en-US" sz="2400" b="1" i="1" u="none" strike="noStrike" baseline="0" dirty="0" smtClean="0">
                <a:solidFill>
                  <a:srgbClr val="E22229"/>
                </a:solidFill>
                <a:effectLst>
                  <a:outerShdw blurRad="38100" dist="38100" dir="2700000" algn="tl">
                    <a:srgbClr val="000000">
                      <a:alpha val="43137"/>
                    </a:srgbClr>
                  </a:outerShdw>
                </a:effectLst>
                <a:latin typeface="Frutiger-Cn"/>
              </a:rPr>
              <a:t>If Satan wants to derail God’s church, he begins with Christian marriages.</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517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00416" y="3810000"/>
            <a:ext cx="8915400" cy="2677656"/>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____ To mirror God’s image (Genesis 1:26)</a:t>
            </a:r>
          </a:p>
          <a:p>
            <a:r>
              <a:rPr lang="en-US" sz="2800" dirty="0">
                <a:effectLst>
                  <a:outerShdw blurRad="38100" dist="38100" dir="2700000" algn="tl">
                    <a:srgbClr val="000000">
                      <a:alpha val="43137"/>
                    </a:srgbClr>
                  </a:outerShdw>
                </a:effectLst>
              </a:rPr>
              <a:t>____ To multiply a godly heritage (Genesis 1:28)</a:t>
            </a:r>
          </a:p>
          <a:p>
            <a:r>
              <a:rPr lang="en-US" sz="2800" dirty="0">
                <a:effectLst>
                  <a:outerShdw blurRad="38100" dist="38100" dir="2700000" algn="tl">
                    <a:srgbClr val="000000">
                      <a:alpha val="43137"/>
                    </a:srgbClr>
                  </a:outerShdw>
                </a:effectLst>
              </a:rPr>
              <a:t>____ To manage God’s realm (Genesis 1:28)</a:t>
            </a:r>
          </a:p>
          <a:p>
            <a:r>
              <a:rPr lang="en-US" sz="2800" dirty="0">
                <a:effectLst>
                  <a:outerShdw blurRad="38100" dist="38100" dir="2700000" algn="tl">
                    <a:srgbClr val="000000">
                      <a:alpha val="43137"/>
                    </a:srgbClr>
                  </a:outerShdw>
                </a:effectLst>
              </a:rPr>
              <a:t>____ To mutually complete one another (Genesis 2:18, 24)</a:t>
            </a:r>
          </a:p>
          <a:p>
            <a:r>
              <a:rPr lang="en-US" sz="2800" dirty="0">
                <a:effectLst>
                  <a:outerShdw blurRad="38100" dist="38100" dir="2700000" algn="tl">
                    <a:srgbClr val="000000">
                      <a:alpha val="43137"/>
                    </a:srgbClr>
                  </a:outerShdw>
                </a:effectLst>
              </a:rPr>
              <a:t>____ To model Christ’s relationship to the church (Ephesians 5)</a:t>
            </a:r>
            <a:endParaRPr lang="en-US" sz="2800" b="1" dirty="0" smtClean="0">
              <a:effectLst>
                <a:outerShdw blurRad="38100" dist="38100" dir="2700000" algn="tl">
                  <a:srgbClr val="000000">
                    <a:alpha val="43137"/>
                  </a:srgbClr>
                </a:outerShdw>
              </a:effectLst>
            </a:endParaRPr>
          </a:p>
        </p:txBody>
      </p:sp>
      <p:sp>
        <p:nvSpPr>
          <p:cNvPr id="5" name="Title 4"/>
          <p:cNvSpPr>
            <a:spLocks noGrp="1"/>
          </p:cNvSpPr>
          <p:nvPr>
            <p:ph type="ctrTitle"/>
          </p:nvPr>
        </p:nvSpPr>
        <p:spPr>
          <a:xfrm>
            <a:off x="380999" y="1143000"/>
            <a:ext cx="8618951" cy="1295400"/>
          </a:xfrm>
        </p:spPr>
        <p:txBody>
          <a:bodyPr>
            <a:noAutofit/>
          </a:bodyPr>
          <a:lstStyle/>
          <a:p>
            <a:pPr algn="l"/>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from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Read Ephesians 5:22-33. If you are comfortable using different versions, read this passage in as many as you can find.</a:t>
            </a:r>
            <a:endParaRPr lang="en-US" sz="24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TextBox 7"/>
          <p:cNvSpPr txBox="1"/>
          <p:nvPr/>
        </p:nvSpPr>
        <p:spPr>
          <a:xfrm>
            <a:off x="380999" y="2240340"/>
            <a:ext cx="8299537" cy="1569660"/>
          </a:xfrm>
          <a:prstGeom prst="rect">
            <a:avLst/>
          </a:prstGeom>
          <a:noFill/>
        </p:spPr>
        <p:txBody>
          <a:bodyPr wrap="square" rtlCol="0">
            <a:spAutoFit/>
          </a:bodyPr>
          <a:lstStyle/>
          <a:p>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trace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Precept Ministries lists five purposes for a godly marriage. If you are currently married, rate your marriage, using this scale from 1 to 5:1=weak; 2=fair; 3=improving; 4= strong; 5=excellent</a:t>
            </a:r>
            <a:r>
              <a:rPr lang="en-US" b="0" i="0" u="none" strike="noStrike" baseline="0" dirty="0" smtClean="0">
                <a:solidFill>
                  <a:srgbClr val="000000"/>
                </a:solidFill>
                <a:effectLst>
                  <a:outerShdw blurRad="38100" dist="38100" dir="2700000" algn="tl">
                    <a:srgbClr val="000000">
                      <a:alpha val="43137"/>
                    </a:srgbClr>
                  </a:outerShdw>
                </a:effectLst>
                <a:latin typeface="Leawood-Book"/>
              </a:rPr>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91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250" fill="hold"/>
                                        <p:tgtEl>
                                          <p:spTgt spid="6"/>
                                        </p:tgtEl>
                                        <p:attrNameLst>
                                          <p:attrName>ppt_x</p:attrName>
                                        </p:attrNameLst>
                                      </p:cBhvr>
                                      <p:tavLst>
                                        <p:tav tm="0">
                                          <p:val>
                                            <p:strVal val="#ppt_x"/>
                                          </p:val>
                                        </p:tav>
                                        <p:tav tm="100000">
                                          <p:val>
                                            <p:strVal val="#ppt_x"/>
                                          </p:val>
                                        </p:tav>
                                      </p:tavLst>
                                    </p:anim>
                                    <p:anim calcmode="lin" valueType="num">
                                      <p:cBhvr additive="base">
                                        <p:cTn id="20"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80999" y="1447800"/>
            <a:ext cx="8618951" cy="2667000"/>
          </a:xfrm>
        </p:spPr>
        <p:txBody>
          <a:bodyPr>
            <a:noAutofit/>
          </a:bodyPr>
          <a:lstStyle/>
          <a:p>
            <a:pPr algn="l"/>
            <a:r>
              <a:rPr lang="en-US" sz="28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lift your hands: </a:t>
            </a:r>
            <a:r>
              <a:rPr lang="en-US" sz="2800" b="0" i="0" u="none" strike="noStrike" baseline="0" dirty="0" smtClean="0">
                <a:solidFill>
                  <a:srgbClr val="000000"/>
                </a:solidFill>
                <a:effectLst>
                  <a:outerShdw blurRad="38100" dist="38100" dir="2700000" algn="tl">
                    <a:srgbClr val="000000">
                      <a:alpha val="43137"/>
                    </a:srgbClr>
                  </a:outerShdw>
                </a:effectLst>
                <a:latin typeface="Leawood-Book"/>
              </a:rPr>
              <a:t>Ask God to give you deeper insights into marriage as an object lesson of the relationship He desires to have with us. If you are married, pray that your marriage would mirror that relationship; ask Him to show you needed changes to make it so.</a:t>
            </a:r>
            <a:endParaRPr lang="en-US" sz="24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381000" y="4191000"/>
            <a:ext cx="8534400" cy="1077218"/>
          </a:xfrm>
          <a:prstGeom prst="rect">
            <a:avLst/>
          </a:prstGeom>
          <a:noFill/>
        </p:spPr>
        <p:txBody>
          <a:bodyPr wrap="square" rtlCol="0">
            <a:spAutoFit/>
          </a:bodyPr>
          <a:lstStyle/>
          <a:p>
            <a:r>
              <a:rPr lang="en-US" sz="3200" b="1" i="0" u="none" strike="noStrike" baseline="0" dirty="0" err="1" smtClean="0">
                <a:solidFill>
                  <a:srgbClr val="E22229"/>
                </a:solidFill>
                <a:effectLst>
                  <a:outerShdw blurRad="38100" dist="38100" dir="2700000" algn="tl">
                    <a:srgbClr val="000000">
                      <a:alpha val="43137"/>
                    </a:srgbClr>
                  </a:outerShdw>
                </a:effectLst>
                <a:latin typeface="Copperplate Gothic Bold" pitchFamily="34" charset="0"/>
              </a:rPr>
              <a:t>touchpoint</a:t>
            </a:r>
            <a:r>
              <a:rPr lang="en-US" sz="32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 </a:t>
            </a:r>
            <a:r>
              <a:rPr lang="en-US" sz="3200" b="0" i="1" u="none" strike="noStrike" baseline="0" dirty="0" smtClean="0">
                <a:solidFill>
                  <a:srgbClr val="000000"/>
                </a:solidFill>
                <a:effectLst>
                  <a:outerShdw blurRad="38100" dist="38100" dir="2700000" algn="tl">
                    <a:srgbClr val="000000">
                      <a:alpha val="43137"/>
                    </a:srgbClr>
                  </a:outerShdw>
                </a:effectLst>
                <a:latin typeface="Leawood-MediumItalic"/>
              </a:rPr>
              <a:t>“What therefore God hath joined together, let not man put asunder.”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52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a:solidFill>
                  <a:schemeClr val="tx1"/>
                </a:solidFill>
                <a:effectLst>
                  <a:outerShdw blurRad="38100" dist="38100" dir="2700000" algn="tl">
                    <a:srgbClr val="000000">
                      <a:alpha val="43137"/>
                    </a:srgbClr>
                  </a:outerShdw>
                </a:effectLst>
              </a:rPr>
              <a:t>Our </a:t>
            </a:r>
            <a:r>
              <a:rPr lang="en-US" b="1" i="1" dirty="0" smtClean="0">
                <a:solidFill>
                  <a:schemeClr val="tx1"/>
                </a:solidFill>
                <a:effectLst>
                  <a:outerShdw blurRad="38100" dist="38100" dir="2700000" algn="tl">
                    <a:srgbClr val="000000">
                      <a:alpha val="43137"/>
                    </a:srgbClr>
                  </a:outerShdw>
                </a:effectLst>
              </a:rPr>
              <a:t>Families</a:t>
            </a:r>
            <a:endParaRPr lang="en-US" b="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2514600" y="3657601"/>
            <a:ext cx="6553200" cy="2677656"/>
          </a:xfrm>
          <a:prstGeom prst="rect">
            <a:avLst/>
          </a:prstGeom>
          <a:noFill/>
        </p:spPr>
        <p:txBody>
          <a:bodyPr wrap="square" rtlCol="0">
            <a:spAutoFit/>
          </a:bodyPr>
          <a:lstStyle/>
          <a:p>
            <a:r>
              <a:rPr lang="en-US" sz="2800" b="1" dirty="0">
                <a:solidFill>
                  <a:srgbClr val="C00000"/>
                </a:solidFill>
                <a:latin typeface="Copperplate Gothic Bold" pitchFamily="34" charset="0"/>
              </a:rPr>
              <a:t>handprint: </a:t>
            </a:r>
            <a:r>
              <a:rPr lang="en-US" sz="2800" dirty="0" smtClean="0"/>
              <a:t>We see the havoc resulting from enemy attacks in our families.</a:t>
            </a:r>
          </a:p>
          <a:p>
            <a:r>
              <a:rPr lang="en-US" sz="2800" b="1" dirty="0" smtClean="0">
                <a:solidFill>
                  <a:srgbClr val="C00000"/>
                </a:solidFill>
                <a:latin typeface="Copperplate Gothic Bold" pitchFamily="34" charset="0"/>
              </a:rPr>
              <a:t>Handwriting </a:t>
            </a:r>
            <a:r>
              <a:rPr lang="en-US" sz="2800" b="1" dirty="0">
                <a:solidFill>
                  <a:srgbClr val="C00000"/>
                </a:solidFill>
                <a:latin typeface="Copperplate Gothic Bold" pitchFamily="34" charset="0"/>
              </a:rPr>
              <a:t>on the heart: </a:t>
            </a:r>
            <a:r>
              <a:rPr lang="en-US" sz="2800" i="1" dirty="0" smtClean="0"/>
              <a:t>“Behold, children are a heritage from the</a:t>
            </a:r>
          </a:p>
          <a:p>
            <a:r>
              <a:rPr lang="en-US" sz="2800" i="1" dirty="0" smtClean="0"/>
              <a:t>Lord, the fruit of the womb is a reward” (Psalm 127:3).</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381001"/>
            <a:ext cx="3276600" cy="3276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16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1000"/>
                                        <p:tgtEl>
                                          <p:spTgt spid="5">
                                            <p:txEl>
                                              <p:pRg st="2" end="2"/>
                                            </p:txEl>
                                          </p:spTgt>
                                        </p:tgtEl>
                                      </p:cBhvr>
                                    </p:animEffect>
                                    <p:anim calcmode="lin" valueType="num">
                                      <p:cBhvr>
                                        <p:cTn id="3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5490" y="770198"/>
            <a:ext cx="5029200" cy="1344613"/>
          </a:xfrm>
        </p:spPr>
        <p:txBody>
          <a:bodyPr/>
          <a:lstStyle/>
          <a:p>
            <a:r>
              <a:rPr lang="en-US" b="1" dirty="0">
                <a:solidFill>
                  <a:srgbClr val="FF0000"/>
                </a:solidFill>
                <a:effectLst>
                  <a:outerShdw blurRad="38100" dist="38100" dir="2700000" algn="tl">
                    <a:srgbClr val="000000">
                      <a:alpha val="43137"/>
                    </a:srgbClr>
                  </a:outerShdw>
                </a:effectLst>
                <a:latin typeface="Algerian" pitchFamily="82" charset="0"/>
              </a:rPr>
              <a:t>enemy targets</a:t>
            </a:r>
            <a:endParaRPr lang="en-US" dirty="0">
              <a:solidFill>
                <a:srgbClr val="FF000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a:xfrm>
            <a:off x="4267200" y="1905000"/>
            <a:ext cx="4114800" cy="762000"/>
          </a:xfrm>
        </p:spPr>
        <p:txBody>
          <a:bodyPr/>
          <a:lstStyle/>
          <a:p>
            <a:r>
              <a:rPr lang="en-US" b="1" i="1" dirty="0">
                <a:solidFill>
                  <a:schemeClr val="tx1"/>
                </a:solidFill>
                <a:effectLst>
                  <a:outerShdw blurRad="38100" dist="38100" dir="2700000" algn="tl">
                    <a:srgbClr val="000000">
                      <a:alpha val="43137"/>
                    </a:srgbClr>
                  </a:outerShdw>
                </a:effectLst>
              </a:rPr>
              <a:t>Our </a:t>
            </a:r>
            <a:r>
              <a:rPr lang="en-US" b="1" i="1" dirty="0" smtClean="0">
                <a:solidFill>
                  <a:schemeClr val="tx1"/>
                </a:solidFill>
                <a:effectLst>
                  <a:outerShdw blurRad="38100" dist="38100" dir="2700000" algn="tl">
                    <a:srgbClr val="000000">
                      <a:alpha val="43137"/>
                    </a:srgbClr>
                  </a:outerShdw>
                </a:effectLst>
              </a:rPr>
              <a:t>Families</a:t>
            </a:r>
            <a:endParaRPr lang="en-US" b="1" dirty="0">
              <a:solidFill>
                <a:schemeClr val="tx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381001"/>
            <a:ext cx="3276600" cy="3276600"/>
          </a:xfrm>
          <a:prstGeom prst="rect">
            <a:avLst/>
          </a:prstGeom>
        </p:spPr>
      </p:pic>
      <p:sp>
        <p:nvSpPr>
          <p:cNvPr id="7" name="TextBox 6"/>
          <p:cNvSpPr txBox="1"/>
          <p:nvPr/>
        </p:nvSpPr>
        <p:spPr>
          <a:xfrm>
            <a:off x="457200" y="3810000"/>
            <a:ext cx="8305800" cy="2677656"/>
          </a:xfrm>
          <a:prstGeom prst="rect">
            <a:avLst/>
          </a:prstGeom>
          <a:noFill/>
        </p:spPr>
        <p:txBody>
          <a:bodyPr wrap="square" rtlCol="0">
            <a:spAutoFit/>
          </a:bodyPr>
          <a:lstStyle/>
          <a:p>
            <a:pPr marL="571500" indent="-571500">
              <a:buFont typeface="+mj-lt"/>
              <a:buAutoNum type="romanUcPeriod" startAt="2"/>
            </a:pPr>
            <a:r>
              <a:rPr lang="en-US" sz="2800" b="1" dirty="0" smtClean="0">
                <a:effectLst>
                  <a:outerShdw blurRad="38100" dist="38100" dir="2700000" algn="tl">
                    <a:srgbClr val="000000">
                      <a:alpha val="43137"/>
                    </a:srgbClr>
                  </a:outerShdw>
                </a:effectLst>
              </a:rPr>
              <a:t>Our Children</a:t>
            </a:r>
          </a:p>
          <a:p>
            <a:pPr marL="1257300" lvl="2" indent="-857250">
              <a:buFont typeface="+mj-lt"/>
              <a:buAutoNum type="alphaUcPeriod"/>
              <a:tabLst>
                <a:tab pos="1089025" algn="l"/>
              </a:tabLst>
            </a:pPr>
            <a:r>
              <a:rPr lang="en-US" sz="2800" b="1" dirty="0" smtClean="0">
                <a:effectLst>
                  <a:outerShdw blurRad="38100" dist="38100" dir="2700000" algn="tl">
                    <a:srgbClr val="000000">
                      <a:alpha val="43137"/>
                    </a:srgbClr>
                  </a:outerShdw>
                </a:effectLst>
              </a:rPr>
              <a:t>We pray for them</a:t>
            </a:r>
          </a:p>
          <a:p>
            <a:pPr marL="1714500" lvl="3" indent="-857250">
              <a:buFont typeface="+mj-lt"/>
              <a:buAutoNum type="alphaUcPeriod"/>
              <a:tabLst>
                <a:tab pos="1089025" algn="l"/>
              </a:tabLst>
            </a:pPr>
            <a:r>
              <a:rPr lang="en-US" sz="2800" b="1" dirty="0" smtClean="0">
                <a:effectLst>
                  <a:outerShdw blurRad="38100" dist="38100" dir="2700000" algn="tl">
                    <a:srgbClr val="000000">
                      <a:alpha val="43137"/>
                    </a:srgbClr>
                  </a:outerShdw>
                </a:effectLst>
              </a:rPr>
              <a:t>When they are young</a:t>
            </a:r>
          </a:p>
          <a:p>
            <a:pPr marL="1714500" lvl="3" indent="-857250">
              <a:buFont typeface="+mj-lt"/>
              <a:buAutoNum type="alphaUcPeriod"/>
              <a:tabLst>
                <a:tab pos="1089025" algn="l"/>
              </a:tabLst>
            </a:pPr>
            <a:r>
              <a:rPr lang="en-US" sz="2800" b="1" dirty="0" smtClean="0">
                <a:effectLst>
                  <a:outerShdw blurRad="38100" dist="38100" dir="2700000" algn="tl">
                    <a:srgbClr val="000000">
                      <a:alpha val="43137"/>
                    </a:srgbClr>
                  </a:outerShdw>
                </a:effectLst>
              </a:rPr>
              <a:t>When they grow up</a:t>
            </a:r>
          </a:p>
          <a:p>
            <a:pPr marL="1714500" lvl="3" indent="-857250">
              <a:buFont typeface="+mj-lt"/>
              <a:buAutoNum type="alphaUcPeriod"/>
              <a:tabLst>
                <a:tab pos="1089025" algn="l"/>
              </a:tabLst>
            </a:pPr>
            <a:r>
              <a:rPr lang="en-US" sz="2800" b="1" dirty="0" smtClean="0">
                <a:effectLst>
                  <a:outerShdw blurRad="38100" dist="38100" dir="2700000" algn="tl">
                    <a:srgbClr val="000000">
                      <a:alpha val="43137"/>
                    </a:srgbClr>
                  </a:outerShdw>
                </a:effectLst>
              </a:rPr>
              <a:t>When they are prodigals</a:t>
            </a:r>
          </a:p>
          <a:p>
            <a:pPr marL="857250" lvl="2" indent="-457200">
              <a:buFont typeface="Wingdings" pitchFamily="2" charset="2"/>
              <a:buChar char="Ø"/>
              <a:tabLst>
                <a:tab pos="1089025" algn="l"/>
              </a:tabLst>
            </a:pPr>
            <a:r>
              <a:rPr lang="en-US" sz="2800" b="1" dirty="0" smtClean="0">
                <a:effectLst>
                  <a:outerShdw blurRad="38100" dist="38100" dir="2700000" algn="tl">
                    <a:srgbClr val="000000">
                      <a:alpha val="43137"/>
                    </a:srgbClr>
                  </a:outerShdw>
                </a:effectLst>
              </a:rPr>
              <a:t>Our husbands are not the enemy</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3810000" y="2590800"/>
            <a:ext cx="5105400" cy="1200329"/>
          </a:xfrm>
          <a:prstGeom prst="rect">
            <a:avLst/>
          </a:prstGeom>
          <a:noFill/>
        </p:spPr>
        <p:txBody>
          <a:bodyPr wrap="square" rtlCol="0">
            <a:spAutoFit/>
          </a:bodyPr>
          <a:lstStyle/>
          <a:p>
            <a:r>
              <a:rPr lang="en-US" sz="2400" b="1" i="1" u="none" strike="noStrike" baseline="0" dirty="0" smtClean="0">
                <a:solidFill>
                  <a:srgbClr val="E22229"/>
                </a:solidFill>
                <a:effectLst>
                  <a:outerShdw blurRad="38100" dist="38100" dir="2700000" algn="tl">
                    <a:srgbClr val="000000">
                      <a:alpha val="43137"/>
                    </a:srgbClr>
                  </a:outerShdw>
                </a:effectLst>
                <a:latin typeface="Frutiger-Cn"/>
              </a:rPr>
              <a:t>After the enemy succeeds in wrecking our marriages, he goes after our children.</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40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arn(inVertic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arn(inVertical)">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barn(inVertical)">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90172" y="860560"/>
            <a:ext cx="8915400" cy="2514600"/>
          </a:xfrm>
        </p:spPr>
        <p:txBody>
          <a:bodyPr>
            <a:noAutofit/>
          </a:bodyPr>
          <a:lstStyle/>
          <a:p>
            <a:pPr algn="l"/>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from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The poem in your lesson mentions our children in four age groups roughly from ages 5-30. Let’s explore Scripture relating to each group.</a:t>
            </a:r>
            <a:b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br>
            <a: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t>Matthew 19:14 (ages 5-11)</a:t>
            </a:r>
            <a:b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br>
            <a: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t>Proverbs. 22:15 (ages 12-16)</a:t>
            </a:r>
            <a:br>
              <a:rPr lang="en-US" sz="2000" b="0" i="0" u="none" strike="noStrike" baseline="0" dirty="0" smtClean="0">
                <a:solidFill>
                  <a:srgbClr val="000000"/>
                </a:solidFill>
                <a:effectLst>
                  <a:outerShdw blurRad="38100" dist="38100" dir="2700000" algn="tl">
                    <a:srgbClr val="000000">
                      <a:alpha val="43137"/>
                    </a:srgbClr>
                  </a:outerShdw>
                </a:effectLst>
                <a:latin typeface="Leawood-Book"/>
              </a:rPr>
            </a:br>
            <a:endParaRPr lang="en-US" sz="20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TextBox 7"/>
          <p:cNvSpPr txBox="1"/>
          <p:nvPr/>
        </p:nvSpPr>
        <p:spPr>
          <a:xfrm>
            <a:off x="124619" y="2837642"/>
            <a:ext cx="8931177" cy="3785652"/>
          </a:xfrm>
          <a:prstGeom prst="rect">
            <a:avLst/>
          </a:prstGeom>
          <a:noFill/>
        </p:spPr>
        <p:txBody>
          <a:bodyPr wrap="square" rtlCol="0">
            <a:spAutoFit/>
          </a:bodyPr>
          <a:lstStyle/>
          <a:p>
            <a:r>
              <a:rPr lang="en-US" sz="24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trace his hand: </a:t>
            </a: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The Enemy wants to destroy our families. As parents, we can help avoid his attacks by answering these questions:</a:t>
            </a:r>
          </a:p>
          <a:p>
            <a:pPr marL="342900" indent="-342900">
              <a:buFont typeface="Wingdings" pitchFamily="2" charset="2"/>
              <a:buChar char="ü"/>
            </a:pP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Do I closely monitor my child’s TV, DVD’s, iPod, computer and cellphone activity? Do I know what my child writes on Facebook?</a:t>
            </a:r>
          </a:p>
          <a:p>
            <a:pPr marL="342900" indent="-342900">
              <a:buFont typeface="Wingdings" pitchFamily="2" charset="2"/>
              <a:buChar char="ü"/>
            </a:pP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Do I encourage my child to choose Christian friends? Do they meet him at home? Does my child keep a curfew?</a:t>
            </a:r>
          </a:p>
          <a:p>
            <a:pPr marL="342900" indent="-342900">
              <a:buFont typeface="Wingdings" pitchFamily="2" charset="2"/>
              <a:buChar char="ü"/>
            </a:pPr>
            <a:r>
              <a:rPr lang="en-US" sz="2400" b="0" i="0" u="none" strike="noStrike" baseline="0" dirty="0" smtClean="0">
                <a:solidFill>
                  <a:srgbClr val="000000"/>
                </a:solidFill>
                <a:effectLst>
                  <a:outerShdw blurRad="38100" dist="38100" dir="2700000" algn="tl">
                    <a:srgbClr val="000000">
                      <a:alpha val="43137"/>
                    </a:srgbClr>
                  </a:outerShdw>
                </a:effectLst>
                <a:latin typeface="Leawood-Book"/>
              </a:rPr>
              <a:t>Do I pray daily for the protection of my child’s mind—and mine?</a:t>
            </a:r>
            <a:endParaRPr lang="en-US" dirty="0"/>
          </a:p>
        </p:txBody>
      </p:sp>
      <p:sp>
        <p:nvSpPr>
          <p:cNvPr id="2" name="TextBox 1"/>
          <p:cNvSpPr txBox="1"/>
          <p:nvPr/>
        </p:nvSpPr>
        <p:spPr>
          <a:xfrm>
            <a:off x="4093924" y="2117860"/>
            <a:ext cx="5050076" cy="707886"/>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Leawood-Book"/>
              </a:rPr>
              <a:t>Proverbs 15:10; 29:17 (ages 17-25)</a:t>
            </a:r>
            <a:br>
              <a:rPr lang="en-US" sz="2000" dirty="0" smtClean="0">
                <a:effectLst>
                  <a:outerShdw blurRad="38100" dist="38100" dir="2700000" algn="tl">
                    <a:srgbClr val="000000">
                      <a:alpha val="43137"/>
                    </a:srgbClr>
                  </a:outerShdw>
                </a:effectLst>
                <a:latin typeface="Leawood-Book"/>
              </a:rPr>
            </a:br>
            <a:r>
              <a:rPr lang="en-US" sz="2000" dirty="0" smtClean="0">
                <a:effectLst>
                  <a:outerShdw blurRad="38100" dist="38100" dir="2700000" algn="tl">
                    <a:srgbClr val="000000">
                      <a:alpha val="43137"/>
                    </a:srgbClr>
                  </a:outerShdw>
                </a:effectLst>
                <a:latin typeface="Leawood-Book"/>
              </a:rPr>
              <a:t>Luke 15:20; Proverbs 22:6 (ages 25 &amp; up)</a:t>
            </a:r>
            <a:endParaRPr lang="en-US" sz="2000" dirty="0">
              <a:effectLst>
                <a:outerShdw blurRad="38100" dist="38100" dir="2700000" algn="tl">
                  <a:srgbClr val="000000">
                    <a:alpha val="43137"/>
                  </a:srgbClr>
                </a:outerShdw>
              </a:effectLst>
              <a:latin typeface="Leawood-Book"/>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13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additive="base">
                                        <p:cTn id="35"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380999" y="1371600"/>
            <a:ext cx="8618951" cy="3124200"/>
          </a:xfrm>
        </p:spPr>
        <p:txBody>
          <a:bodyPr>
            <a:noAutofit/>
          </a:bodyPr>
          <a:lstStyle/>
          <a:p>
            <a:pPr algn="l"/>
            <a:r>
              <a:rPr lang="en-US" sz="28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lift your hands: </a:t>
            </a:r>
            <a:r>
              <a:rPr lang="en-US" sz="2800" b="0" i="0" u="none" strike="noStrike" baseline="0" dirty="0" smtClean="0">
                <a:solidFill>
                  <a:srgbClr val="000000"/>
                </a:solidFill>
                <a:effectLst>
                  <a:outerShdw blurRad="38100" dist="38100" dir="2700000" algn="tl">
                    <a:srgbClr val="000000">
                      <a:alpha val="43137"/>
                    </a:srgbClr>
                  </a:outerShdw>
                </a:effectLst>
                <a:latin typeface="Leawood-Book"/>
              </a:rPr>
              <a:t>The Handwriting on the Heart verse is a good one to personalize and pray. Instead of the word “children,” replace it with your child’s name. For example, “Sarah, I pray you will always know that you are an heritage of the Lord…” Do this for each of your children, grandchildren, and even great grandchildren, if you have them.</a:t>
            </a:r>
            <a:endParaRPr lang="en-US" sz="24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1" y="84551"/>
            <a:ext cx="7808814" cy="9060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extBox 1"/>
          <p:cNvSpPr txBox="1"/>
          <p:nvPr/>
        </p:nvSpPr>
        <p:spPr>
          <a:xfrm>
            <a:off x="398745" y="4774494"/>
            <a:ext cx="8534400" cy="1569660"/>
          </a:xfrm>
          <a:prstGeom prst="rect">
            <a:avLst/>
          </a:prstGeom>
          <a:noFill/>
        </p:spPr>
        <p:txBody>
          <a:bodyPr wrap="square" rtlCol="0">
            <a:spAutoFit/>
          </a:bodyPr>
          <a:lstStyle/>
          <a:p>
            <a:r>
              <a:rPr lang="en-US" sz="3200" b="1" i="0" u="none" strike="noStrike" baseline="0" dirty="0" err="1" smtClean="0">
                <a:solidFill>
                  <a:srgbClr val="E22229"/>
                </a:solidFill>
                <a:effectLst>
                  <a:outerShdw blurRad="38100" dist="38100" dir="2700000" algn="tl">
                    <a:srgbClr val="000000">
                      <a:alpha val="43137"/>
                    </a:srgbClr>
                  </a:outerShdw>
                </a:effectLst>
                <a:latin typeface="Copperplate Gothic Bold" pitchFamily="34" charset="0"/>
              </a:rPr>
              <a:t>touchpoint</a:t>
            </a:r>
            <a:r>
              <a:rPr lang="en-US" sz="3200" b="1" i="0" u="none" strike="noStrike" baseline="0" dirty="0" smtClean="0">
                <a:solidFill>
                  <a:srgbClr val="E22229"/>
                </a:solidFill>
                <a:effectLst>
                  <a:outerShdw blurRad="38100" dist="38100" dir="2700000" algn="tl">
                    <a:srgbClr val="000000">
                      <a:alpha val="43137"/>
                    </a:srgbClr>
                  </a:outerShdw>
                </a:effectLst>
                <a:latin typeface="Copperplate Gothic Bold" pitchFamily="34" charset="0"/>
              </a:rPr>
              <a:t>: </a:t>
            </a:r>
            <a:r>
              <a:rPr lang="en-US" sz="3200" b="0" i="1" u="none" strike="noStrike" baseline="0" dirty="0" smtClean="0">
                <a:solidFill>
                  <a:srgbClr val="000000"/>
                </a:solidFill>
                <a:effectLst>
                  <a:outerShdw blurRad="38100" dist="38100" dir="2700000" algn="tl">
                    <a:srgbClr val="000000">
                      <a:alpha val="43137"/>
                    </a:srgbClr>
                  </a:outerShdw>
                </a:effectLst>
                <a:latin typeface="Leawood-MediumItalic"/>
              </a:rPr>
              <a:t>The time and commitment you invest in your family will pay higher dividends than any other project you undertake.</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248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1466</Words>
  <Application>Microsoft Macintosh PowerPoint</Application>
  <PresentationFormat>On-screen Show (4:3)</PresentationFormat>
  <Paragraphs>112</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Slide 1</vt:lpstr>
      <vt:lpstr>enemy targets</vt:lpstr>
      <vt:lpstr>enemy targets</vt:lpstr>
      <vt:lpstr>from his hand: Read Ephesians 5:22-33. If you are comfortable using different versions, read this passage in as many as you can find.</vt:lpstr>
      <vt:lpstr>lift your hands: Ask God to give you deeper insights into marriage as an object lesson of the relationship He desires to have with us. If you are married, pray that your marriage would mirror that relationship; ask Him to show you needed changes to make it so.</vt:lpstr>
      <vt:lpstr>enemy targets</vt:lpstr>
      <vt:lpstr>enemy targets</vt:lpstr>
      <vt:lpstr>from his hand: The poem in your lesson mentions our children in four age groups roughly from ages 5-30. Let’s explore Scripture relating to each group. Matthew 19:14 (ages 5-11) Proverbs. 22:15 (ages 12-16) </vt:lpstr>
      <vt:lpstr>lift your hands: The Handwriting on the Heart verse is a good one to personalize and pray. Instead of the word “children,” replace it with your child’s name. For example, “Sarah, I pray you will always know that you are an heritage of the Lord…” Do this for each of your children, grandchildren, and even great grandchildren, if you have them.</vt:lpstr>
      <vt:lpstr>enemy targets</vt:lpstr>
      <vt:lpstr>enemy targets</vt:lpstr>
      <vt:lpstr>enemy targets</vt:lpstr>
      <vt:lpstr>from his hand: Read these Scriptures concerning God’s laws for natural health and hygiene: Exodus 20:8-11; Leviticus 15:10; Deuteronomy 14:3-21; 23:12-14. </vt:lpstr>
      <vt:lpstr>lift your hands:  </vt:lpstr>
      <vt:lpstr>enemy targets</vt:lpstr>
      <vt:lpstr>enemy targets</vt:lpstr>
      <vt:lpstr>from his hand: Read the account of the seven churches in chapters 2 and 3 of the Book of Revelation. </vt:lpstr>
      <vt:lpstr>lift your hands: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dc:creator>
  <cp:lastModifiedBy>Sarah Fletcher</cp:lastModifiedBy>
  <cp:revision>26</cp:revision>
  <dcterms:created xsi:type="dcterms:W3CDTF">2013-04-23T17:10:32Z</dcterms:created>
  <dcterms:modified xsi:type="dcterms:W3CDTF">2013-04-23T17:11:03Z</dcterms:modified>
</cp:coreProperties>
</file>