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7" autoAdjust="0"/>
    <p:restoredTop sz="94627" autoAdjust="0"/>
  </p:normalViewPr>
  <p:slideViewPr>
    <p:cSldViewPr>
      <p:cViewPr varScale="1">
        <p:scale>
          <a:sx n="154" d="100"/>
          <a:sy n="154" d="100"/>
        </p:scale>
        <p:origin x="-114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199A4-B700-4B53-9A65-B4F6AB194451}"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80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9A4-B700-4B53-9A65-B4F6AB194451}"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511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9A4-B700-4B53-9A65-B4F6AB194451}"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57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9A4-B700-4B53-9A65-B4F6AB194451}"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685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199A4-B700-4B53-9A65-B4F6AB194451}"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544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199A4-B700-4B53-9A65-B4F6AB194451}"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249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199A4-B700-4B53-9A65-B4F6AB194451}" type="datetimeFigureOut">
              <a:rPr lang="en-US" smtClean="0"/>
              <a:pPr/>
              <a:t>7/2/13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24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199A4-B700-4B53-9A65-B4F6AB194451}" type="datetimeFigureOut">
              <a:rPr lang="en-US" smtClean="0"/>
              <a:pPr/>
              <a:t>7/2/13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854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199A4-B700-4B53-9A65-B4F6AB194451}" type="datetimeFigureOut">
              <a:rPr lang="en-US" smtClean="0"/>
              <a:pPr/>
              <a:t>7/2/13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12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199A4-B700-4B53-9A65-B4F6AB194451}"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51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199A4-B700-4B53-9A65-B4F6AB194451}"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045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199A4-B700-4B53-9A65-B4F6AB194451}" type="datetimeFigureOut">
              <a:rPr lang="en-US" smtClean="0"/>
              <a:pPr/>
              <a:t>7/2/13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34186-BE0C-4338-9D8B-ACC5AB8A474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079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32" y="-1"/>
            <a:ext cx="9124168" cy="68580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01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95600" y="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Within our Families</a:t>
            </a:r>
          </a:p>
        </p:txBody>
      </p:sp>
      <p:sp>
        <p:nvSpPr>
          <p:cNvPr id="3" name="TextBox 2"/>
          <p:cNvSpPr txBox="1"/>
          <p:nvPr/>
        </p:nvSpPr>
        <p:spPr>
          <a:xfrm>
            <a:off x="533400" y="2133600"/>
            <a:ext cx="8229600" cy="3724097"/>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FROM HIS HAND:   </a:t>
            </a:r>
            <a:r>
              <a:rPr lang="de-DE" sz="2400" b="1" dirty="0">
                <a:solidFill>
                  <a:srgbClr val="000000"/>
                </a:solidFill>
                <a:effectLst>
                  <a:outerShdw blurRad="38100" dist="38100" dir="2700000" algn="tl">
                    <a:srgbClr val="000000">
                      <a:alpha val="43137"/>
                    </a:srgbClr>
                  </a:outerShdw>
                </a:effectLst>
                <a:latin typeface="Leawood-Book"/>
              </a:rPr>
              <a:t>2 Peter 1; 1 Peter 3:1-12</a:t>
            </a:r>
            <a:r>
              <a:rPr lang="de-DE" sz="2400" b="1" dirty="0" smtClean="0">
                <a:solidFill>
                  <a:srgbClr val="000000"/>
                </a:solidFill>
                <a:effectLst>
                  <a:outerShdw blurRad="38100" dist="38100" dir="2700000" algn="tl">
                    <a:srgbClr val="000000">
                      <a:alpha val="43137"/>
                    </a:srgbClr>
                  </a:outerShdw>
                </a:effectLst>
                <a:latin typeface="Leawood-Book"/>
              </a:rPr>
              <a:t>.</a:t>
            </a:r>
            <a:endParaRPr lang="de-DE" sz="2400" b="1" dirty="0" smtClean="0">
              <a:solidFill>
                <a:srgbClr val="000000"/>
              </a:solidFill>
              <a:effectLst>
                <a:outerShdw blurRad="38100" dist="38100" dir="2700000" algn="tl">
                  <a:srgbClr val="000000">
                    <a:alpha val="43137"/>
                  </a:srgbClr>
                </a:outerShdw>
              </a:effectLst>
              <a:latin typeface="Leawood-Book"/>
            </a:endParaRPr>
          </a:p>
          <a:p>
            <a:endParaRPr lang="en-US" sz="2000" b="1" i="0" u="none" strike="noStrike" baseline="0" dirty="0" smtClean="0">
              <a:solidFill>
                <a:srgbClr val="F68125"/>
              </a:solidFill>
              <a:effectLst>
                <a:outerShdw blurRad="38100" dist="38100" dir="2700000" algn="tl">
                  <a:srgbClr val="000000">
                    <a:alpha val="43137"/>
                  </a:srgbClr>
                </a:outerShdw>
              </a:effectLst>
              <a:latin typeface="TrajanPro-Bold"/>
            </a:endParaRP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TRACE </a:t>
            </a: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HIS HAND: </a:t>
            </a:r>
            <a:r>
              <a:rPr lang="en-US" sz="2400" b="1" dirty="0">
                <a:solidFill>
                  <a:srgbClr val="000000"/>
                </a:solidFill>
                <a:effectLst>
                  <a:outerShdw blurRad="38100" dist="38100" dir="2700000" algn="tl">
                    <a:srgbClr val="000000">
                      <a:alpha val="43137"/>
                    </a:srgbClr>
                  </a:outerShdw>
                </a:effectLst>
                <a:latin typeface="Leawood-Book"/>
              </a:rPr>
              <a:t>What does grace look like in our homes? Much </a:t>
            </a:r>
            <a:r>
              <a:rPr lang="en-US" sz="2400" b="1" dirty="0" smtClean="0">
                <a:solidFill>
                  <a:srgbClr val="000000"/>
                </a:solidFill>
                <a:effectLst>
                  <a:outerShdw blurRad="38100" dist="38100" dir="2700000" algn="tl">
                    <a:srgbClr val="000000">
                      <a:alpha val="43137"/>
                    </a:srgbClr>
                  </a:outerShdw>
                </a:effectLst>
                <a:latin typeface="Leawood-Book"/>
              </a:rPr>
              <a:t>of that </a:t>
            </a:r>
            <a:r>
              <a:rPr lang="en-US" sz="2400" b="1" dirty="0">
                <a:solidFill>
                  <a:srgbClr val="000000"/>
                </a:solidFill>
                <a:effectLst>
                  <a:outerShdw blurRad="38100" dist="38100" dir="2700000" algn="tl">
                    <a:srgbClr val="000000">
                      <a:alpha val="43137"/>
                    </a:srgbClr>
                  </a:outerShdw>
                </a:effectLst>
                <a:latin typeface="Leawood-Book"/>
              </a:rPr>
              <a:t>hinges on us as women. 1 Peter 3:1-12 describes the look of grace</a:t>
            </a:r>
            <a:r>
              <a:rPr lang="en-US" sz="2400" b="1" dirty="0" smtClean="0">
                <a:solidFill>
                  <a:srgbClr val="000000"/>
                </a:solidFill>
                <a:effectLst>
                  <a:outerShdw blurRad="38100" dist="38100" dir="2700000" algn="tl">
                    <a:srgbClr val="000000">
                      <a:alpha val="43137"/>
                    </a:srgbClr>
                  </a:outerShdw>
                </a:effectLst>
                <a:latin typeface="Leawood-Book"/>
              </a:rPr>
              <a:t>.  Review </a:t>
            </a:r>
            <a:r>
              <a:rPr lang="en-US" sz="2400" b="1" dirty="0">
                <a:solidFill>
                  <a:srgbClr val="000000"/>
                </a:solidFill>
                <a:effectLst>
                  <a:outerShdw blurRad="38100" dist="38100" dir="2700000" algn="tl">
                    <a:srgbClr val="000000">
                      <a:alpha val="43137"/>
                    </a:srgbClr>
                  </a:outerShdw>
                </a:effectLst>
                <a:latin typeface="Leawood-Book"/>
              </a:rPr>
              <a:t>the passage. List all the things grace is not, then list any </a:t>
            </a:r>
            <a:r>
              <a:rPr lang="en-US" sz="2400" b="1" dirty="0" smtClean="0">
                <a:solidFill>
                  <a:srgbClr val="000000"/>
                </a:solidFill>
                <a:effectLst>
                  <a:outerShdw blurRad="38100" dist="38100" dir="2700000" algn="tl">
                    <a:srgbClr val="000000">
                      <a:alpha val="43137"/>
                    </a:srgbClr>
                  </a:outerShdw>
                </a:effectLst>
                <a:latin typeface="Leawood-Book"/>
              </a:rPr>
              <a:t>grace components </a:t>
            </a:r>
            <a:r>
              <a:rPr lang="en-US" sz="2400" b="1" dirty="0">
                <a:solidFill>
                  <a:srgbClr val="000000"/>
                </a:solidFill>
                <a:effectLst>
                  <a:outerShdw blurRad="38100" dist="38100" dir="2700000" algn="tl">
                    <a:srgbClr val="000000">
                      <a:alpha val="43137"/>
                    </a:srgbClr>
                  </a:outerShdw>
                </a:effectLst>
                <a:latin typeface="Leawood-Book"/>
              </a:rPr>
              <a:t>mentioned.</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a:p>
            <a:r>
              <a:rPr lang="en-US" sz="2400" b="1" dirty="0" smtClean="0">
                <a:solidFill>
                  <a:srgbClr val="000000"/>
                </a:solidFill>
                <a:effectLst>
                  <a:outerShdw blurRad="38100" dist="38100" dir="2700000" algn="tl">
                    <a:srgbClr val="000000">
                      <a:alpha val="43137"/>
                    </a:srgbClr>
                  </a:outerShdw>
                </a:effectLst>
                <a:latin typeface="Leawood-Book"/>
              </a:rPr>
              <a:t>GRACE </a:t>
            </a:r>
            <a:r>
              <a:rPr lang="en-US" sz="2400" b="1" dirty="0" smtClean="0">
                <a:solidFill>
                  <a:srgbClr val="000000"/>
                </a:solidFill>
                <a:effectLst>
                  <a:outerShdw blurRad="38100" dist="38100" dir="2700000" algn="tl">
                    <a:srgbClr val="000000">
                      <a:alpha val="43137"/>
                    </a:srgbClr>
                  </a:outerShdw>
                </a:effectLst>
                <a:latin typeface="Leawood-Book"/>
              </a:rPr>
              <a:t>IS NOT…                                         GRACE IS..</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2400" b="1" dirty="0" smtClean="0">
              <a:solidFill>
                <a:srgbClr val="000000"/>
              </a:solidFill>
              <a:effectLst>
                <a:outerShdw blurRad="38100" dist="38100" dir="2700000" algn="tl">
                  <a:srgbClr val="000000">
                    <a:alpha val="43137"/>
                  </a:srgbClr>
                </a:outerShdw>
              </a:effectLst>
              <a:latin typeface="Leawood-Book"/>
            </a:endParaRPr>
          </a:p>
          <a:p>
            <a:endParaRPr lang="en-US" sz="2400" b="1" i="0" u="none" strike="noStrike" baseline="0" dirty="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7"/>
          </a:xfrm>
          <a:prstGeom prst="rect">
            <a:avLst/>
          </a:prstGeom>
        </p:spPr>
      </p:pic>
      <p:sp>
        <p:nvSpPr>
          <p:cNvPr id="5" name="TextBox 4"/>
          <p:cNvSpPr txBox="1"/>
          <p:nvPr/>
        </p:nvSpPr>
        <p:spPr>
          <a:xfrm>
            <a:off x="2362200" y="12192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28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19400" y="1524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Within our Families</a:t>
            </a:r>
          </a:p>
        </p:txBody>
      </p:sp>
      <p:sp>
        <p:nvSpPr>
          <p:cNvPr id="3" name="TextBox 2"/>
          <p:cNvSpPr txBox="1"/>
          <p:nvPr/>
        </p:nvSpPr>
        <p:spPr>
          <a:xfrm>
            <a:off x="457200" y="1964353"/>
            <a:ext cx="8153400" cy="452431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Leawood-Book"/>
              </a:rPr>
              <a:t>In 1 Peter 3:6, Peter pointed to Sarah as an example of a submissive wife. Peter said we are Sarah’s daughters when we do well and are not afraid. Why do you think he mentions fear</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2400" b="1" dirty="0" smtClean="0">
              <a:solidFill>
                <a:srgbClr val="000000"/>
              </a:solidFill>
              <a:effectLst>
                <a:outerShdw blurRad="38100" dist="38100" dir="2700000" algn="tl">
                  <a:srgbClr val="000000">
                    <a:alpha val="43137"/>
                  </a:srgbClr>
                </a:outerShdw>
              </a:effectLst>
              <a:latin typeface="Leawood-Book"/>
            </a:endParaRPr>
          </a:p>
          <a:p>
            <a:r>
              <a:rPr lang="en-US" sz="2400" b="1" dirty="0" smtClean="0">
                <a:solidFill>
                  <a:srgbClr val="000000"/>
                </a:solidFill>
                <a:effectLst>
                  <a:outerShdw blurRad="38100" dist="38100" dir="2700000" algn="tl">
                    <a:srgbClr val="000000">
                      <a:alpha val="43137"/>
                    </a:srgbClr>
                  </a:outerShdw>
                </a:effectLst>
                <a:latin typeface="Leawood-Book"/>
              </a:rPr>
              <a:t>1 </a:t>
            </a:r>
            <a:r>
              <a:rPr lang="en-US" sz="2400" b="1" dirty="0">
                <a:solidFill>
                  <a:srgbClr val="000000"/>
                </a:solidFill>
                <a:effectLst>
                  <a:outerShdw blurRad="38100" dist="38100" dir="2700000" algn="tl">
                    <a:srgbClr val="000000">
                      <a:alpha val="43137"/>
                    </a:srgbClr>
                  </a:outerShdw>
                </a:effectLst>
                <a:latin typeface="Leawood-Book"/>
              </a:rPr>
              <a:t>Peter 3:7 suggests the way we view or treat a spouse can </a:t>
            </a:r>
            <a:r>
              <a:rPr lang="en-US" sz="2400" b="1" dirty="0" smtClean="0">
                <a:solidFill>
                  <a:srgbClr val="000000"/>
                </a:solidFill>
                <a:effectLst>
                  <a:outerShdw blurRad="38100" dist="38100" dir="2700000" algn="tl">
                    <a:srgbClr val="000000">
                      <a:alpha val="43137"/>
                    </a:srgbClr>
                  </a:outerShdw>
                </a:effectLst>
                <a:latin typeface="Leawood-Book"/>
              </a:rPr>
              <a:t>directly affect </a:t>
            </a:r>
            <a:r>
              <a:rPr lang="en-US" sz="2400" b="1" dirty="0">
                <a:solidFill>
                  <a:srgbClr val="000000"/>
                </a:solidFill>
                <a:effectLst>
                  <a:outerShdw blurRad="38100" dist="38100" dir="2700000" algn="tl">
                    <a:srgbClr val="000000">
                      <a:alpha val="43137"/>
                    </a:srgbClr>
                  </a:outerShdw>
                </a:effectLst>
                <a:latin typeface="Leawood-Book"/>
              </a:rPr>
              <a:t>our prayers. Why do you think this is so</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2400" b="1" dirty="0">
              <a:solidFill>
                <a:srgbClr val="000000"/>
              </a:solidFill>
              <a:effectLst>
                <a:outerShdw blurRad="38100" dist="38100" dir="2700000" algn="tl">
                  <a:srgbClr val="000000">
                    <a:alpha val="43137"/>
                  </a:srgbClr>
                </a:outerShdw>
              </a:effectLst>
              <a:latin typeface="Leawood-Book"/>
            </a:endParaRPr>
          </a:p>
          <a:p>
            <a:r>
              <a:rPr lang="en-US" sz="2400" b="1" dirty="0">
                <a:solidFill>
                  <a:srgbClr val="000000"/>
                </a:solidFill>
                <a:effectLst>
                  <a:outerShdw blurRad="38100" dist="38100" dir="2700000" algn="tl">
                    <a:srgbClr val="000000">
                      <a:alpha val="43137"/>
                    </a:srgbClr>
                  </a:outerShdw>
                </a:effectLst>
                <a:latin typeface="Leawood-Book"/>
              </a:rPr>
              <a:t>What are some major sources of conflict in your home</a:t>
            </a:r>
            <a:r>
              <a:rPr lang="en-US" sz="2400" b="1" dirty="0" smtClean="0">
                <a:solidFill>
                  <a:srgbClr val="000000"/>
                </a:solidFill>
                <a:effectLst>
                  <a:outerShdw blurRad="38100" dist="38100" dir="2700000" algn="tl">
                    <a:srgbClr val="000000">
                      <a:alpha val="43137"/>
                    </a:srgbClr>
                  </a:outerShdw>
                </a:effectLst>
                <a:latin typeface="Leawood-Book"/>
              </a:rPr>
              <a:t>? List </a:t>
            </a:r>
            <a:r>
              <a:rPr lang="en-US" sz="2400" b="1" dirty="0">
                <a:solidFill>
                  <a:srgbClr val="000000"/>
                </a:solidFill>
                <a:effectLst>
                  <a:outerShdw blurRad="38100" dist="38100" dir="2700000" algn="tl">
                    <a:srgbClr val="000000">
                      <a:alpha val="43137"/>
                    </a:srgbClr>
                  </a:outerShdw>
                </a:effectLst>
                <a:latin typeface="Leawood-Book"/>
              </a:rPr>
              <a:t>one way you could approach each of these with grace?</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7"/>
          </a:xfrm>
          <a:prstGeom prst="rect">
            <a:avLst/>
          </a:prstGeom>
        </p:spPr>
      </p:pic>
      <p:sp>
        <p:nvSpPr>
          <p:cNvPr id="5" name="TextBox 4"/>
          <p:cNvSpPr txBox="1"/>
          <p:nvPr/>
        </p:nvSpPr>
        <p:spPr>
          <a:xfrm>
            <a:off x="2590800" y="10668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525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19400" y="2286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Within our Families</a:t>
            </a:r>
          </a:p>
        </p:txBody>
      </p:sp>
      <p:sp>
        <p:nvSpPr>
          <p:cNvPr id="3" name="TextBox 2"/>
          <p:cNvSpPr txBox="1"/>
          <p:nvPr/>
        </p:nvSpPr>
        <p:spPr>
          <a:xfrm>
            <a:off x="685800" y="2057400"/>
            <a:ext cx="7848600" cy="4231927"/>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LEND A HAND: </a:t>
            </a:r>
            <a:r>
              <a:rPr lang="en-US" sz="2400" b="1" dirty="0">
                <a:solidFill>
                  <a:srgbClr val="000000"/>
                </a:solidFill>
                <a:effectLst>
                  <a:outerShdw blurRad="38100" dist="38100" dir="2700000" algn="tl">
                    <a:srgbClr val="000000">
                      <a:alpha val="43137"/>
                    </a:srgbClr>
                  </a:outerShdw>
                </a:effectLst>
                <a:latin typeface="Leawood-Book"/>
              </a:rPr>
              <a:t>What are some unique challenges women with </a:t>
            </a:r>
            <a:r>
              <a:rPr lang="en-US" sz="2400" b="1" dirty="0" smtClean="0">
                <a:solidFill>
                  <a:srgbClr val="000000"/>
                </a:solidFill>
                <a:effectLst>
                  <a:outerShdw blurRad="38100" dist="38100" dir="2700000" algn="tl">
                    <a:srgbClr val="000000">
                      <a:alpha val="43137"/>
                    </a:srgbClr>
                  </a:outerShdw>
                </a:effectLst>
                <a:latin typeface="Leawood-Book"/>
              </a:rPr>
              <a:t>unsaved husbands </a:t>
            </a:r>
            <a:r>
              <a:rPr lang="en-US" sz="2400" b="1" dirty="0">
                <a:solidFill>
                  <a:srgbClr val="000000"/>
                </a:solidFill>
                <a:effectLst>
                  <a:outerShdw blurRad="38100" dist="38100" dir="2700000" algn="tl">
                    <a:srgbClr val="000000">
                      <a:alpha val="43137"/>
                    </a:srgbClr>
                  </a:outerShdw>
                </a:effectLst>
                <a:latin typeface="Leawood-Book"/>
              </a:rPr>
              <a:t>face? Do you know of a husband who came to </a:t>
            </a:r>
            <a:r>
              <a:rPr lang="en-US" sz="2400" b="1" dirty="0" smtClean="0">
                <a:solidFill>
                  <a:srgbClr val="000000"/>
                </a:solidFill>
                <a:effectLst>
                  <a:outerShdw blurRad="38100" dist="38100" dir="2700000" algn="tl">
                    <a:srgbClr val="000000">
                      <a:alpha val="43137"/>
                    </a:srgbClr>
                  </a:outerShdw>
                </a:effectLst>
                <a:latin typeface="Leawood-Book"/>
              </a:rPr>
              <a:t>Christ because </a:t>
            </a:r>
            <a:r>
              <a:rPr lang="en-US" sz="2400" b="1" dirty="0">
                <a:solidFill>
                  <a:srgbClr val="000000"/>
                </a:solidFill>
                <a:effectLst>
                  <a:outerShdw blurRad="38100" dist="38100" dir="2700000" algn="tl">
                    <a:srgbClr val="000000">
                      <a:alpha val="43137"/>
                    </a:srgbClr>
                  </a:outerShdw>
                </a:effectLst>
                <a:latin typeface="Leawood-Book"/>
              </a:rPr>
              <a:t>of his wife’s silent witness? Can a wife be obedient to Christ </a:t>
            </a:r>
            <a:r>
              <a:rPr lang="en-US" sz="2400" b="1" dirty="0" smtClean="0">
                <a:solidFill>
                  <a:srgbClr val="000000"/>
                </a:solidFill>
                <a:effectLst>
                  <a:outerShdw blurRad="38100" dist="38100" dir="2700000" algn="tl">
                    <a:srgbClr val="000000">
                      <a:alpha val="43137"/>
                    </a:srgbClr>
                  </a:outerShdw>
                </a:effectLst>
                <a:latin typeface="Leawood-Book"/>
              </a:rPr>
              <a:t>if she </a:t>
            </a:r>
            <a:r>
              <a:rPr lang="en-US" sz="2400" b="1" dirty="0">
                <a:solidFill>
                  <a:srgbClr val="000000"/>
                </a:solidFill>
                <a:effectLst>
                  <a:outerShdw blurRad="38100" dist="38100" dir="2700000" algn="tl">
                    <a:srgbClr val="000000">
                      <a:alpha val="43137"/>
                    </a:srgbClr>
                  </a:outerShdw>
                </a:effectLst>
                <a:latin typeface="Leawood-Book"/>
              </a:rPr>
              <a:t>is not submissive to her husband</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a:p>
            <a:pPr>
              <a:spcAft>
                <a:spcPts val="600"/>
              </a:spcAft>
            </a:pP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TOUCHPOINT</a:t>
            </a: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 </a:t>
            </a:r>
            <a:r>
              <a:rPr lang="en-US" sz="2400" b="1" i="1" dirty="0">
                <a:solidFill>
                  <a:srgbClr val="000000"/>
                </a:solidFill>
                <a:effectLst>
                  <a:outerShdw blurRad="38100" dist="38100" dir="2700000" algn="tl">
                    <a:srgbClr val="000000">
                      <a:alpha val="43137"/>
                    </a:srgbClr>
                  </a:outerShdw>
                </a:effectLst>
                <a:latin typeface="Leawood-MediumItalic"/>
              </a:rPr>
              <a:t>“If you live grace and extend it freely in your home, </a:t>
            </a:r>
            <a:r>
              <a:rPr lang="en-US" sz="2400" b="1" i="1" dirty="0" smtClean="0">
                <a:solidFill>
                  <a:srgbClr val="000000"/>
                </a:solidFill>
                <a:effectLst>
                  <a:outerShdw blurRad="38100" dist="38100" dir="2700000" algn="tl">
                    <a:srgbClr val="000000">
                      <a:alpha val="43137"/>
                    </a:srgbClr>
                  </a:outerShdw>
                </a:effectLst>
                <a:latin typeface="Leawood-MediumItalic"/>
              </a:rPr>
              <a:t>the light </a:t>
            </a:r>
            <a:r>
              <a:rPr lang="en-US" sz="2400" b="1" i="1" dirty="0">
                <a:solidFill>
                  <a:srgbClr val="000000"/>
                </a:solidFill>
                <a:effectLst>
                  <a:outerShdw blurRad="38100" dist="38100" dir="2700000" algn="tl">
                    <a:srgbClr val="000000">
                      <a:alpha val="43137"/>
                    </a:srgbClr>
                  </a:outerShdw>
                </a:effectLst>
                <a:latin typeface="Leawood-MediumItalic"/>
              </a:rPr>
              <a:t>of Jesus will shine from there into your community and </a:t>
            </a:r>
            <a:r>
              <a:rPr lang="en-US" sz="2400" b="1" i="1" dirty="0" smtClean="0">
                <a:solidFill>
                  <a:srgbClr val="000000"/>
                </a:solidFill>
                <a:effectLst>
                  <a:outerShdw blurRad="38100" dist="38100" dir="2700000" algn="tl">
                    <a:srgbClr val="000000">
                      <a:alpha val="43137"/>
                    </a:srgbClr>
                  </a:outerShdw>
                </a:effectLst>
                <a:latin typeface="Leawood-MediumItalic"/>
              </a:rPr>
              <a:t>everywhere you </a:t>
            </a:r>
            <a:r>
              <a:rPr lang="en-US" sz="2400" b="1" i="1" dirty="0">
                <a:solidFill>
                  <a:srgbClr val="000000"/>
                </a:solidFill>
                <a:effectLst>
                  <a:outerShdw blurRad="38100" dist="38100" dir="2700000" algn="tl">
                    <a:srgbClr val="000000">
                      <a:alpha val="43137"/>
                    </a:srgbClr>
                  </a:outerShdw>
                </a:effectLst>
                <a:latin typeface="Leawood-MediumItalic"/>
              </a:rPr>
              <a:t>go.</a:t>
            </a:r>
            <a:r>
              <a:rPr lang="en-US" sz="2400" b="1" i="1" dirty="0" smtClean="0">
                <a:solidFill>
                  <a:srgbClr val="000000"/>
                </a:solidFill>
                <a:effectLst>
                  <a:outerShdw blurRad="38100" dist="38100" dir="2700000" algn="tl">
                    <a:srgbClr val="000000">
                      <a:alpha val="43137"/>
                    </a:srgbClr>
                  </a:outerShdw>
                </a:effectLst>
                <a:latin typeface="Leawood-MediumItalic"/>
              </a:rPr>
              <a:t>”</a:t>
            </a:r>
          </a:p>
          <a:p>
            <a:pPr algn="r">
              <a:spcAft>
                <a:spcPts val="600"/>
              </a:spcAft>
            </a:pPr>
            <a:r>
              <a:rPr lang="en-US" sz="2400" b="1" i="1" dirty="0" smtClean="0">
                <a:solidFill>
                  <a:srgbClr val="000000"/>
                </a:solidFill>
                <a:effectLst>
                  <a:outerShdw blurRad="38100" dist="38100" dir="2700000" algn="tl">
                    <a:srgbClr val="000000">
                      <a:alpha val="43137"/>
                    </a:srgbClr>
                  </a:outerShdw>
                </a:effectLst>
                <a:latin typeface="Leawood-MediumItalic"/>
              </a:rPr>
              <a:t>—</a:t>
            </a:r>
            <a:r>
              <a:rPr lang="en-US" sz="2400" b="1" i="1" dirty="0">
                <a:solidFill>
                  <a:srgbClr val="000000"/>
                </a:solidFill>
                <a:effectLst>
                  <a:outerShdw blurRad="38100" dist="38100" dir="2700000" algn="tl">
                    <a:srgbClr val="000000">
                      <a:alpha val="43137"/>
                    </a:srgbClr>
                  </a:outerShdw>
                </a:effectLst>
                <a:latin typeface="Leawood-MediumItalic"/>
              </a:rPr>
              <a:t>Kevin Harney (Outreach Magazine)</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7"/>
          </a:xfrm>
          <a:prstGeom prst="rect">
            <a:avLst/>
          </a:prstGeom>
        </p:spPr>
      </p:pic>
      <p:sp>
        <p:nvSpPr>
          <p:cNvPr id="5" name="TextBox 4"/>
          <p:cNvSpPr txBox="1"/>
          <p:nvPr/>
        </p:nvSpPr>
        <p:spPr>
          <a:xfrm>
            <a:off x="2438400" y="12192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36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76600" y="609600"/>
            <a:ext cx="4800600" cy="1508105"/>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SHOW</a:t>
            </a:r>
          </a:p>
          <a:p>
            <a:pPr algn="ctr"/>
            <a:r>
              <a:rPr lang="en-US" sz="3200" b="1" i="1" dirty="0">
                <a:effectLst>
                  <a:outerShdw blurRad="38100" dist="38100" dir="2700000" algn="tl">
                    <a:srgbClr val="000000">
                      <a:alpha val="43137"/>
                    </a:srgbClr>
                  </a:outerShdw>
                </a:effectLst>
              </a:rPr>
              <a:t>Grace to Other Believers</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304800" y="2590800"/>
            <a:ext cx="8610600" cy="3046988"/>
          </a:xfrm>
          <a:prstGeom prst="rect">
            <a:avLst/>
          </a:prstGeom>
          <a:noFill/>
        </p:spPr>
        <p:txBody>
          <a:bodyPr wrap="square" rtlCol="0">
            <a:spAutoFit/>
          </a:bodyPr>
          <a:lstStyle/>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HANDWRITING ON THE HEART: </a:t>
            </a:r>
            <a:r>
              <a:rPr lang="en-US" sz="2400" b="1" i="1" dirty="0">
                <a:solidFill>
                  <a:srgbClr val="000000"/>
                </a:solidFill>
                <a:effectLst>
                  <a:outerShdw blurRad="38100" dist="38100" dir="2700000" algn="tl">
                    <a:srgbClr val="000000">
                      <a:alpha val="43137"/>
                    </a:srgbClr>
                  </a:outerShdw>
                </a:effectLst>
                <a:latin typeface="Leawood-BookItalic"/>
              </a:rPr>
              <a:t>“As every man hath received the gift</a:t>
            </a:r>
            <a:r>
              <a:rPr lang="en-US" sz="2400" b="1" i="1" dirty="0" smtClean="0">
                <a:solidFill>
                  <a:srgbClr val="000000"/>
                </a:solidFill>
                <a:effectLst>
                  <a:outerShdw blurRad="38100" dist="38100" dir="2700000" algn="tl">
                    <a:srgbClr val="000000">
                      <a:alpha val="43137"/>
                    </a:srgbClr>
                  </a:outerShdw>
                </a:effectLst>
                <a:latin typeface="Leawood-BookItalic"/>
              </a:rPr>
              <a:t>, even </a:t>
            </a:r>
            <a:r>
              <a:rPr lang="en-US" sz="2400" b="1" i="1" dirty="0">
                <a:solidFill>
                  <a:srgbClr val="000000"/>
                </a:solidFill>
                <a:effectLst>
                  <a:outerShdw blurRad="38100" dist="38100" dir="2700000" algn="tl">
                    <a:srgbClr val="000000">
                      <a:alpha val="43137"/>
                    </a:srgbClr>
                  </a:outerShdw>
                </a:effectLst>
                <a:latin typeface="Leawood-BookItalic"/>
              </a:rPr>
              <a:t>so minister the same one to another, as good stewards of the manifold </a:t>
            </a:r>
            <a:r>
              <a:rPr lang="en-US" sz="2400" b="1" i="1" dirty="0" smtClean="0">
                <a:solidFill>
                  <a:srgbClr val="000000"/>
                </a:solidFill>
                <a:effectLst>
                  <a:outerShdw blurRad="38100" dist="38100" dir="2700000" algn="tl">
                    <a:srgbClr val="000000">
                      <a:alpha val="43137"/>
                    </a:srgbClr>
                  </a:outerShdw>
                </a:effectLst>
                <a:latin typeface="Leawood-BookItalic"/>
              </a:rPr>
              <a:t>grace of </a:t>
            </a:r>
            <a:r>
              <a:rPr lang="en-US" sz="2400" b="1" i="1" dirty="0">
                <a:solidFill>
                  <a:srgbClr val="000000"/>
                </a:solidFill>
                <a:effectLst>
                  <a:outerShdw blurRad="38100" dist="38100" dir="2700000" algn="tl">
                    <a:srgbClr val="000000">
                      <a:alpha val="43137"/>
                    </a:srgbClr>
                  </a:outerShdw>
                </a:effectLst>
                <a:latin typeface="Leawood-BookItalic"/>
              </a:rPr>
              <a:t>God” (1 Peter 4:10</a:t>
            </a:r>
            <a:r>
              <a:rPr lang="en-US" sz="2400" b="1" i="1" dirty="0" smtClean="0">
                <a:solidFill>
                  <a:srgbClr val="000000"/>
                </a:solidFill>
                <a:effectLst>
                  <a:outerShdw blurRad="38100" dist="38100" dir="2700000" algn="tl">
                    <a:srgbClr val="000000">
                      <a:alpha val="43137"/>
                    </a:srgbClr>
                  </a:outerShdw>
                </a:effectLst>
                <a:latin typeface="Leawood-BookItalic"/>
              </a:rPr>
              <a:t>).</a:t>
            </a:r>
          </a:p>
          <a:p>
            <a:endParaRPr lang="en-US" sz="2400" b="1" i="1" u="none" strike="noStrike" baseline="0" dirty="0">
              <a:solidFill>
                <a:srgbClr val="000000"/>
              </a:solidFill>
              <a:effectLst>
                <a:outerShdw blurRad="38100" dist="38100" dir="2700000" algn="tl">
                  <a:srgbClr val="000000">
                    <a:alpha val="43137"/>
                  </a:srgbClr>
                </a:outerShdw>
              </a:effectLst>
              <a:latin typeface="Leawood-BookItalic"/>
            </a:endParaRPr>
          </a:p>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HANDPRINT: </a:t>
            </a:r>
            <a:r>
              <a:rPr lang="en-US" sz="2400" b="1" dirty="0">
                <a:solidFill>
                  <a:srgbClr val="000000"/>
                </a:solidFill>
                <a:effectLst>
                  <a:outerShdw blurRad="38100" dist="38100" dir="2700000" algn="tl">
                    <a:srgbClr val="000000">
                      <a:alpha val="43137"/>
                    </a:srgbClr>
                  </a:outerShdw>
                </a:effectLst>
                <a:latin typeface="Leawood-Book"/>
              </a:rPr>
              <a:t>Showing grace among believers involves love, humility, acceptance</a:t>
            </a:r>
            <a:r>
              <a:rPr lang="en-US" sz="2400" b="1" dirty="0" smtClean="0">
                <a:solidFill>
                  <a:srgbClr val="000000"/>
                </a:solidFill>
                <a:effectLst>
                  <a:outerShdw blurRad="38100" dist="38100" dir="2700000" algn="tl">
                    <a:srgbClr val="000000">
                      <a:alpha val="43137"/>
                    </a:srgbClr>
                  </a:outerShdw>
                </a:effectLst>
                <a:latin typeface="Leawood-Book"/>
              </a:rPr>
              <a:t>, hospitality</a:t>
            </a:r>
            <a:r>
              <a:rPr lang="en-US" sz="2400" b="1" dirty="0">
                <a:solidFill>
                  <a:srgbClr val="000000"/>
                </a:solidFill>
                <a:effectLst>
                  <a:outerShdw blurRad="38100" dist="38100" dir="2700000" algn="tl">
                    <a:srgbClr val="000000">
                      <a:alpha val="43137"/>
                    </a:srgbClr>
                  </a:outerShdw>
                </a:effectLst>
                <a:latin typeface="Leawood-Book"/>
              </a:rPr>
              <a:t>, genuineness, and blessing others.</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3352800" cy="29270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91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971800" y="8382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Other Believers</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1981200" y="1828800"/>
            <a:ext cx="6858000" cy="4401204"/>
          </a:xfrm>
          <a:prstGeom prst="rect">
            <a:avLst/>
          </a:prstGeom>
          <a:noFill/>
        </p:spPr>
        <p:txBody>
          <a:bodyPr wrap="square" rtlCol="0">
            <a:spAutoFit/>
          </a:bodyPr>
          <a:lstStyle/>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Rally</a:t>
            </a:r>
            <a:r>
              <a:rPr lang="en-US" sz="2400" b="1" i="1" u="none" strike="noStrike" dirty="0" smtClean="0">
                <a:solidFill>
                  <a:srgbClr val="000000"/>
                </a:solidFill>
                <a:effectLst>
                  <a:outerShdw blurRad="38100" dist="38100" dir="2700000" algn="tl">
                    <a:srgbClr val="000000">
                      <a:alpha val="43137"/>
                    </a:srgbClr>
                  </a:outerShdw>
                </a:effectLst>
                <a:latin typeface="Leawood-BookItalic"/>
              </a:rPr>
              <a:t> together under the umbrella of grace</a:t>
            </a:r>
          </a:p>
          <a:p>
            <a:endParaRPr lang="en-US" sz="2400" b="1" i="1" u="none" strike="noStrike"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a:solidFill>
                  <a:srgbClr val="000000"/>
                </a:solidFill>
                <a:effectLst>
                  <a:outerShdw blurRad="38100" dist="38100" dir="2700000" algn="tl">
                    <a:srgbClr val="000000">
                      <a:alpha val="43137"/>
                    </a:srgbClr>
                  </a:outerShdw>
                </a:effectLst>
                <a:latin typeface="Leawood-BookItalic"/>
              </a:rPr>
              <a:t>Principles for gracious living</a:t>
            </a:r>
          </a:p>
          <a:p>
            <a:pPr marL="342900" indent="-342900">
              <a:buFont typeface="+mj-lt"/>
              <a:buAutoNum type="alphaLcPeriod"/>
            </a:pPr>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requires love.</a:t>
            </a:r>
            <a:endParaRPr lang="en-US" sz="1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mirrors humility.</a:t>
            </a:r>
            <a:endParaRPr lang="en-US" sz="1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acknowledges diversity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extends hospitality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defies hypocrisy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Grace </a:t>
            </a:r>
            <a:r>
              <a:rPr lang="en-US" sz="2400" b="1" i="1" dirty="0">
                <a:solidFill>
                  <a:srgbClr val="000000"/>
                </a:solidFill>
                <a:effectLst>
                  <a:outerShdw blurRad="38100" dist="38100" dir="2700000" algn="tl">
                    <a:srgbClr val="000000">
                      <a:alpha val="43137"/>
                    </a:srgbClr>
                  </a:outerShdw>
                </a:effectLst>
                <a:latin typeface="Leawood-BookItalic"/>
              </a:rPr>
              <a:t>offers blessings.</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78428"/>
            <a:ext cx="2621454" cy="22885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70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95600" y="2286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Other Believers</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228600" y="1981200"/>
            <a:ext cx="8534400" cy="4470455"/>
          </a:xfrm>
          <a:prstGeom prst="rect">
            <a:avLst/>
          </a:prstGeom>
          <a:noFill/>
        </p:spPr>
        <p:txBody>
          <a:bodyPr wrap="square" rtlCol="0">
            <a:spAutoFit/>
          </a:bodyPr>
          <a:lstStyle/>
          <a:p>
            <a:pPr>
              <a:spcAft>
                <a:spcPts val="600"/>
              </a:spcAft>
            </a:pP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FROM HIS HAND:   </a:t>
            </a:r>
            <a:r>
              <a:rPr lang="en-US" sz="2400" b="1" dirty="0">
                <a:solidFill>
                  <a:srgbClr val="000000"/>
                </a:solidFill>
                <a:effectLst>
                  <a:outerShdw blurRad="38100" dist="38100" dir="2700000" algn="tl">
                    <a:srgbClr val="000000">
                      <a:alpha val="43137"/>
                    </a:srgbClr>
                  </a:outerShdw>
                </a:effectLst>
                <a:latin typeface="Leawood-Book"/>
              </a:rPr>
              <a:t>Read 2 Peter 2:1, 22; 1 Peter 3:8-12, </a:t>
            </a:r>
            <a:r>
              <a:rPr lang="en-US" sz="2400" b="1" dirty="0" smtClean="0">
                <a:solidFill>
                  <a:srgbClr val="000000"/>
                </a:solidFill>
                <a:effectLst>
                  <a:outerShdw blurRad="38100" dist="38100" dir="2700000" algn="tl">
                    <a:srgbClr val="000000">
                      <a:alpha val="43137"/>
                    </a:srgbClr>
                  </a:outerShdw>
                </a:effectLst>
                <a:latin typeface="Leawood-Book"/>
              </a:rPr>
              <a:t>4:8-11</a:t>
            </a:r>
          </a:p>
          <a:p>
            <a:pPr>
              <a:spcAft>
                <a:spcPts val="600"/>
              </a:spcAft>
            </a:pP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TRACE HIS HAND: </a:t>
            </a:r>
            <a:r>
              <a:rPr lang="en-US" sz="2400" b="1" dirty="0">
                <a:solidFill>
                  <a:srgbClr val="000000"/>
                </a:solidFill>
                <a:effectLst>
                  <a:outerShdw blurRad="38100" dist="38100" dir="2700000" algn="tl">
                    <a:srgbClr val="000000">
                      <a:alpha val="43137"/>
                    </a:srgbClr>
                  </a:outerShdw>
                </a:effectLst>
                <a:latin typeface="Leawood-Book"/>
              </a:rPr>
              <a:t>Look up these passages concerning these six </a:t>
            </a:r>
            <a:r>
              <a:rPr lang="en-US" sz="2400" b="1" dirty="0" smtClean="0">
                <a:solidFill>
                  <a:srgbClr val="000000"/>
                </a:solidFill>
                <a:effectLst>
                  <a:outerShdw blurRad="38100" dist="38100" dir="2700000" algn="tl">
                    <a:srgbClr val="000000">
                      <a:alpha val="43137"/>
                    </a:srgbClr>
                  </a:outerShdw>
                </a:effectLst>
                <a:latin typeface="Leawood-Book"/>
              </a:rPr>
              <a:t>principles of </a:t>
            </a:r>
            <a:r>
              <a:rPr lang="en-US" sz="2400" b="1" dirty="0">
                <a:solidFill>
                  <a:srgbClr val="000000"/>
                </a:solidFill>
                <a:effectLst>
                  <a:outerShdw blurRad="38100" dist="38100" dir="2700000" algn="tl">
                    <a:srgbClr val="000000">
                      <a:alpha val="43137"/>
                    </a:srgbClr>
                  </a:outerShdw>
                </a:effectLst>
                <a:latin typeface="Leawood-Book"/>
              </a:rPr>
              <a:t>gracious conduct toward believers. Write down your insights</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1050" b="1" dirty="0">
              <a:solidFill>
                <a:srgbClr val="000000"/>
              </a:solidFill>
              <a:effectLst>
                <a:outerShdw blurRad="38100" dist="38100" dir="2700000" algn="tl">
                  <a:srgbClr val="000000">
                    <a:alpha val="43137"/>
                  </a:srgbClr>
                </a:outerShdw>
              </a:effectLst>
              <a:latin typeface="Leawood-Book"/>
            </a:endParaRP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Love: </a:t>
            </a:r>
            <a:r>
              <a:rPr lang="en-US" sz="2400" b="1" dirty="0" smtClean="0">
                <a:solidFill>
                  <a:srgbClr val="000000"/>
                </a:solidFill>
                <a:effectLst>
                  <a:outerShdw blurRad="38100" dist="38100" dir="2700000" algn="tl">
                    <a:srgbClr val="000000">
                      <a:alpha val="43137"/>
                    </a:srgbClr>
                  </a:outerShdw>
                </a:effectLst>
                <a:latin typeface="Leawood-Book"/>
              </a:rPr>
              <a:t>	1 </a:t>
            </a:r>
            <a:r>
              <a:rPr lang="en-US" sz="2400" b="1" dirty="0">
                <a:solidFill>
                  <a:srgbClr val="000000"/>
                </a:solidFill>
                <a:effectLst>
                  <a:outerShdw blurRad="38100" dist="38100" dir="2700000" algn="tl">
                    <a:srgbClr val="000000">
                      <a:alpha val="43137"/>
                    </a:srgbClr>
                  </a:outerShdw>
                </a:effectLst>
                <a:latin typeface="Leawood-Book"/>
              </a:rPr>
              <a:t>Peter 1:22; 1 Peter 3:8; 1 Peter 4:8.</a:t>
            </a: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Humility: </a:t>
            </a:r>
            <a:r>
              <a:rPr lang="en-US" sz="2400" b="1" dirty="0" smtClean="0">
                <a:solidFill>
                  <a:srgbClr val="000000"/>
                </a:solidFill>
                <a:effectLst>
                  <a:outerShdw blurRad="38100" dist="38100" dir="2700000" algn="tl">
                    <a:srgbClr val="000000">
                      <a:alpha val="43137"/>
                    </a:srgbClr>
                  </a:outerShdw>
                </a:effectLst>
                <a:latin typeface="Leawood-Book"/>
              </a:rPr>
              <a:t>	1 </a:t>
            </a:r>
            <a:r>
              <a:rPr lang="en-US" sz="2400" b="1" dirty="0">
                <a:solidFill>
                  <a:srgbClr val="000000"/>
                </a:solidFill>
                <a:effectLst>
                  <a:outerShdw blurRad="38100" dist="38100" dir="2700000" algn="tl">
                    <a:srgbClr val="000000">
                      <a:alpha val="43137"/>
                    </a:srgbClr>
                  </a:outerShdw>
                </a:effectLst>
                <a:latin typeface="Leawood-Book"/>
              </a:rPr>
              <a:t>Peter 3:8; 1 Peter 5:5-6.</a:t>
            </a: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Acceptance: </a:t>
            </a:r>
            <a:r>
              <a:rPr lang="en-US" sz="2400" b="1" dirty="0" smtClean="0">
                <a:solidFill>
                  <a:srgbClr val="000000"/>
                </a:solidFill>
                <a:effectLst>
                  <a:outerShdw blurRad="38100" dist="38100" dir="2700000" algn="tl">
                    <a:srgbClr val="000000">
                      <a:alpha val="43137"/>
                    </a:srgbClr>
                  </a:outerShdw>
                </a:effectLst>
                <a:latin typeface="Leawood-Book"/>
              </a:rPr>
              <a:t>	1 </a:t>
            </a:r>
            <a:r>
              <a:rPr lang="en-US" sz="2400" b="1" dirty="0">
                <a:solidFill>
                  <a:srgbClr val="000000"/>
                </a:solidFill>
                <a:effectLst>
                  <a:outerShdw blurRad="38100" dist="38100" dir="2700000" algn="tl">
                    <a:srgbClr val="000000">
                      <a:alpha val="43137"/>
                    </a:srgbClr>
                  </a:outerShdw>
                </a:effectLst>
                <a:latin typeface="Leawood-Book"/>
              </a:rPr>
              <a:t>Peter 3:8; 1 Peter 4:10-11.</a:t>
            </a: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Hospitality: </a:t>
            </a:r>
            <a:r>
              <a:rPr lang="en-US" sz="2400" b="1" dirty="0" smtClean="0">
                <a:solidFill>
                  <a:srgbClr val="000000"/>
                </a:solidFill>
                <a:effectLst>
                  <a:outerShdw blurRad="38100" dist="38100" dir="2700000" algn="tl">
                    <a:srgbClr val="000000">
                      <a:alpha val="43137"/>
                    </a:srgbClr>
                  </a:outerShdw>
                </a:effectLst>
                <a:latin typeface="Leawood-Book"/>
              </a:rPr>
              <a:t>	1 </a:t>
            </a:r>
            <a:r>
              <a:rPr lang="en-US" sz="2400" b="1" dirty="0">
                <a:solidFill>
                  <a:srgbClr val="000000"/>
                </a:solidFill>
                <a:effectLst>
                  <a:outerShdw blurRad="38100" dist="38100" dir="2700000" algn="tl">
                    <a:srgbClr val="000000">
                      <a:alpha val="43137"/>
                    </a:srgbClr>
                  </a:outerShdw>
                </a:effectLst>
                <a:latin typeface="Leawood-Book"/>
              </a:rPr>
              <a:t>Peter 4:9.</a:t>
            </a: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Genuineness: </a:t>
            </a:r>
            <a:r>
              <a:rPr lang="en-US" sz="2400" b="1" dirty="0" smtClean="0">
                <a:solidFill>
                  <a:srgbClr val="000000"/>
                </a:solidFill>
                <a:effectLst>
                  <a:outerShdw blurRad="38100" dist="38100" dir="2700000" algn="tl">
                    <a:srgbClr val="000000">
                      <a:alpha val="43137"/>
                    </a:srgbClr>
                  </a:outerShdw>
                </a:effectLst>
                <a:latin typeface="Leawood-Book"/>
              </a:rPr>
              <a:t>	Acts </a:t>
            </a:r>
            <a:r>
              <a:rPr lang="en-US" sz="2400" b="1" dirty="0">
                <a:solidFill>
                  <a:srgbClr val="000000"/>
                </a:solidFill>
                <a:effectLst>
                  <a:outerShdw blurRad="38100" dist="38100" dir="2700000" algn="tl">
                    <a:srgbClr val="000000">
                      <a:alpha val="43137"/>
                    </a:srgbClr>
                  </a:outerShdw>
                </a:effectLst>
                <a:latin typeface="Leawood-Book"/>
              </a:rPr>
              <a:t>15:10; 1 Peter 2:1.</a:t>
            </a:r>
          </a:p>
          <a:p>
            <a:pPr>
              <a:tabLst>
                <a:tab pos="2230438" algn="l"/>
              </a:tabLst>
            </a:pPr>
            <a:r>
              <a:rPr lang="en-US" sz="2400" b="1" dirty="0">
                <a:solidFill>
                  <a:srgbClr val="000000"/>
                </a:solidFill>
                <a:effectLst>
                  <a:outerShdw blurRad="38100" dist="38100" dir="2700000" algn="tl">
                    <a:srgbClr val="000000">
                      <a:alpha val="43137"/>
                    </a:srgbClr>
                  </a:outerShdw>
                </a:effectLst>
                <a:latin typeface="Leawood-Book"/>
              </a:rPr>
              <a:t>Blessing: </a:t>
            </a:r>
            <a:r>
              <a:rPr lang="en-US" sz="2400" b="1" dirty="0" smtClean="0">
                <a:solidFill>
                  <a:srgbClr val="000000"/>
                </a:solidFill>
                <a:effectLst>
                  <a:outerShdw blurRad="38100" dist="38100" dir="2700000" algn="tl">
                    <a:srgbClr val="000000">
                      <a:alpha val="43137"/>
                    </a:srgbClr>
                  </a:outerShdw>
                </a:effectLst>
                <a:latin typeface="Leawood-Book"/>
              </a:rPr>
              <a:t>	1 </a:t>
            </a:r>
            <a:r>
              <a:rPr lang="en-US" sz="2400" b="1" dirty="0">
                <a:solidFill>
                  <a:srgbClr val="000000"/>
                </a:solidFill>
                <a:effectLst>
                  <a:outerShdw blurRad="38100" dist="38100" dir="2700000" algn="tl">
                    <a:srgbClr val="000000">
                      <a:alpha val="43137"/>
                    </a:srgbClr>
                  </a:outerShdw>
                </a:effectLst>
                <a:latin typeface="Leawood-Book"/>
              </a:rPr>
              <a:t>Peter 3:8-11</a:t>
            </a:r>
            <a:r>
              <a:rPr lang="en-US" sz="2400" b="1" dirty="0" smtClean="0">
                <a:solidFill>
                  <a:srgbClr val="000000"/>
                </a:solidFill>
                <a:effectLst>
                  <a:outerShdw blurRad="38100" dist="38100" dir="2700000" algn="tl">
                    <a:srgbClr val="000000">
                      <a:alpha val="43137"/>
                    </a:srgbClr>
                  </a:outerShdw>
                </a:effectLst>
                <a:latin typeface="Leawood-Book"/>
              </a:rPr>
              <a:t>.</a:t>
            </a:r>
            <a:endParaRPr lang="en-US" sz="2400" b="1" i="0" u="none" strike="noStrike" baseline="0" dirty="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32276"/>
            <a:ext cx="2286000" cy="1995715"/>
          </a:xfrm>
          <a:prstGeom prst="rect">
            <a:avLst/>
          </a:prstGeom>
        </p:spPr>
      </p:pic>
      <p:sp>
        <p:nvSpPr>
          <p:cNvPr id="5" name="TextBox 4"/>
          <p:cNvSpPr txBox="1"/>
          <p:nvPr/>
        </p:nvSpPr>
        <p:spPr>
          <a:xfrm>
            <a:off x="2590800" y="10668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70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900"/>
                                        <p:tgtEl>
                                          <p:spTgt spid="3">
                                            <p:txEl>
                                              <p:pRg st="3" end="3"/>
                                            </p:txEl>
                                          </p:spTgt>
                                        </p:tgtEl>
                                      </p:cBhvr>
                                    </p:animEffect>
                                    <p:anim calcmode="lin" valueType="num">
                                      <p:cBhvr>
                                        <p:cTn id="20" dur="9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19400" y="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Other Believers</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533400" y="2057400"/>
            <a:ext cx="8229601" cy="4247316"/>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LEND A HAND: </a:t>
            </a:r>
            <a:r>
              <a:rPr lang="en-US" sz="2400" b="1" dirty="0">
                <a:solidFill>
                  <a:srgbClr val="000000"/>
                </a:solidFill>
                <a:effectLst>
                  <a:outerShdw blurRad="38100" dist="38100" dir="2700000" algn="tl">
                    <a:srgbClr val="000000">
                      <a:alpha val="43137"/>
                    </a:srgbClr>
                  </a:outerShdw>
                </a:effectLst>
                <a:latin typeface="Leawood-Book"/>
              </a:rPr>
              <a:t>Read 2 Peter 3:15-16 and Galatians 2:1-2, 7-10. </a:t>
            </a:r>
            <a:endParaRPr lang="en-US" sz="2400" b="1" dirty="0" smtClean="0">
              <a:solidFill>
                <a:srgbClr val="000000"/>
              </a:solidFill>
              <a:effectLst>
                <a:outerShdw blurRad="38100" dist="38100" dir="2700000" algn="tl">
                  <a:srgbClr val="000000">
                    <a:alpha val="43137"/>
                  </a:srgbClr>
                </a:outerShdw>
              </a:effectLst>
              <a:latin typeface="Leawood-Book"/>
            </a:endParaRPr>
          </a:p>
          <a:p>
            <a:endParaRPr lang="en-US" sz="1000" b="1" dirty="0">
              <a:solidFill>
                <a:srgbClr val="000000"/>
              </a:solidFill>
              <a:effectLst>
                <a:outerShdw blurRad="38100" dist="38100" dir="2700000" algn="tl">
                  <a:srgbClr val="000000">
                    <a:alpha val="43137"/>
                  </a:srgbClr>
                </a:outerShdw>
              </a:effectLst>
              <a:latin typeface="Leawood-Book"/>
            </a:endParaRPr>
          </a:p>
          <a:p>
            <a:r>
              <a:rPr lang="en-US" sz="2400" b="1" dirty="0" smtClean="0">
                <a:solidFill>
                  <a:srgbClr val="000000"/>
                </a:solidFill>
                <a:effectLst>
                  <a:outerShdw blurRad="38100" dist="38100" dir="2700000" algn="tl">
                    <a:srgbClr val="000000">
                      <a:alpha val="43137"/>
                    </a:srgbClr>
                  </a:outerShdw>
                </a:effectLst>
                <a:latin typeface="Leawood-Book"/>
              </a:rPr>
              <a:t>Why </a:t>
            </a:r>
            <a:r>
              <a:rPr lang="en-US" sz="2400" b="1" dirty="0">
                <a:solidFill>
                  <a:srgbClr val="000000"/>
                </a:solidFill>
                <a:effectLst>
                  <a:outerShdw blurRad="38100" dist="38100" dir="2700000" algn="tl">
                    <a:srgbClr val="000000">
                      <a:alpha val="43137"/>
                    </a:srgbClr>
                  </a:outerShdw>
                </a:effectLst>
                <a:latin typeface="Leawood-Book"/>
              </a:rPr>
              <a:t>is leadership style often misunderstood in </a:t>
            </a:r>
            <a:r>
              <a:rPr lang="en-US" sz="2400" b="1" dirty="0" smtClean="0">
                <a:solidFill>
                  <a:srgbClr val="000000"/>
                </a:solidFill>
                <a:effectLst>
                  <a:outerShdw blurRad="38100" dist="38100" dir="2700000" algn="tl">
                    <a:srgbClr val="000000">
                      <a:alpha val="43137"/>
                    </a:srgbClr>
                  </a:outerShdw>
                </a:effectLst>
                <a:latin typeface="Leawood-Book"/>
              </a:rPr>
              <a:t>the church</a:t>
            </a:r>
            <a:r>
              <a:rPr lang="en-US" sz="2400" b="1" dirty="0">
                <a:solidFill>
                  <a:srgbClr val="000000"/>
                </a:solidFill>
                <a:effectLst>
                  <a:outerShdw blurRad="38100" dist="38100" dir="2700000" algn="tl">
                    <a:srgbClr val="000000">
                      <a:alpha val="43137"/>
                    </a:srgbClr>
                  </a:outerShdw>
                </a:effectLst>
                <a:latin typeface="Leawood-Book"/>
              </a:rPr>
              <a:t>? </a:t>
            </a:r>
            <a:endParaRPr lang="en-US" sz="2400" b="1" dirty="0" smtClean="0">
              <a:solidFill>
                <a:srgbClr val="000000"/>
              </a:solidFill>
              <a:effectLst>
                <a:outerShdw blurRad="38100" dist="38100" dir="2700000" algn="tl">
                  <a:srgbClr val="000000">
                    <a:alpha val="43137"/>
                  </a:srgbClr>
                </a:outerShdw>
              </a:effectLst>
              <a:latin typeface="Leawood-Book"/>
            </a:endParaRPr>
          </a:p>
          <a:p>
            <a:r>
              <a:rPr lang="en-US" sz="2400" b="1" dirty="0" smtClean="0">
                <a:solidFill>
                  <a:srgbClr val="000000"/>
                </a:solidFill>
                <a:effectLst>
                  <a:outerShdw blurRad="38100" dist="38100" dir="2700000" algn="tl">
                    <a:srgbClr val="000000">
                      <a:alpha val="43137"/>
                    </a:srgbClr>
                  </a:outerShdw>
                </a:effectLst>
                <a:latin typeface="Leawood-Book"/>
              </a:rPr>
              <a:t>How </a:t>
            </a:r>
            <a:r>
              <a:rPr lang="en-US" sz="2400" b="1" dirty="0">
                <a:solidFill>
                  <a:srgbClr val="000000"/>
                </a:solidFill>
                <a:effectLst>
                  <a:outerShdw blurRad="38100" dist="38100" dir="2700000" algn="tl">
                    <a:srgbClr val="000000">
                      <a:alpha val="43137"/>
                    </a:srgbClr>
                  </a:outerShdw>
                </a:effectLst>
                <a:latin typeface="Leawood-Book"/>
              </a:rPr>
              <a:t>can we get past this and extend the right hand of </a:t>
            </a:r>
            <a:r>
              <a:rPr lang="en-US" sz="2400" b="1" dirty="0" smtClean="0">
                <a:solidFill>
                  <a:srgbClr val="000000"/>
                </a:solidFill>
                <a:effectLst>
                  <a:outerShdw blurRad="38100" dist="38100" dir="2700000" algn="tl">
                    <a:srgbClr val="000000">
                      <a:alpha val="43137"/>
                    </a:srgbClr>
                  </a:outerShdw>
                </a:effectLst>
                <a:latin typeface="Leawood-Book"/>
              </a:rPr>
              <a:t>fellowship to other Christians?</a:t>
            </a:r>
          </a:p>
          <a:p>
            <a:endParaRPr lang="en-US" sz="1000" b="1" i="0" u="none" strike="noStrike" baseline="0" dirty="0" smtClean="0">
              <a:solidFill>
                <a:srgbClr val="000000"/>
              </a:solidFill>
              <a:effectLst>
                <a:outerShdw blurRad="38100" dist="38100" dir="2700000" algn="tl">
                  <a:srgbClr val="000000">
                    <a:alpha val="43137"/>
                  </a:srgbClr>
                </a:outerShdw>
              </a:effectLst>
              <a:latin typeface="Leawood-Book"/>
            </a:endParaRPr>
          </a:p>
          <a:p>
            <a:endParaRPr lang="en-US" sz="1000" b="1" dirty="0" smtClean="0">
              <a:solidFill>
                <a:srgbClr val="000000"/>
              </a:solidFill>
              <a:effectLst>
                <a:outerShdw blurRad="38100" dist="38100" dir="2700000" algn="tl">
                  <a:srgbClr val="000000">
                    <a:alpha val="43137"/>
                  </a:srgbClr>
                </a:outerShdw>
              </a:effectLst>
              <a:latin typeface="Leawood-Book"/>
            </a:endParaRP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TOUCHPOINT: </a:t>
            </a:r>
            <a:r>
              <a:rPr lang="en-US" sz="2400" b="1" i="1" dirty="0">
                <a:solidFill>
                  <a:srgbClr val="000000"/>
                </a:solidFill>
                <a:effectLst>
                  <a:outerShdw blurRad="38100" dist="38100" dir="2700000" algn="tl">
                    <a:srgbClr val="000000">
                      <a:alpha val="43137"/>
                    </a:srgbClr>
                  </a:outerShdw>
                </a:effectLst>
                <a:latin typeface="Leawood-MediumItalic"/>
              </a:rPr>
              <a:t>“By judging others we blind ourselves to our </a:t>
            </a:r>
            <a:r>
              <a:rPr lang="en-US" sz="2400" b="1" i="1" dirty="0" smtClean="0">
                <a:solidFill>
                  <a:srgbClr val="000000"/>
                </a:solidFill>
                <a:effectLst>
                  <a:outerShdw blurRad="38100" dist="38100" dir="2700000" algn="tl">
                    <a:srgbClr val="000000">
                      <a:alpha val="43137"/>
                    </a:srgbClr>
                  </a:outerShdw>
                </a:effectLst>
                <a:latin typeface="Leawood-MediumItalic"/>
              </a:rPr>
              <a:t>own evil </a:t>
            </a:r>
            <a:r>
              <a:rPr lang="en-US" sz="2400" b="1" i="1" dirty="0">
                <a:solidFill>
                  <a:srgbClr val="000000"/>
                </a:solidFill>
                <a:effectLst>
                  <a:outerShdw blurRad="38100" dist="38100" dir="2700000" algn="tl">
                    <a:srgbClr val="000000">
                      <a:alpha val="43137"/>
                    </a:srgbClr>
                  </a:outerShdw>
                </a:effectLst>
                <a:latin typeface="Leawood-MediumItalic"/>
              </a:rPr>
              <a:t>and to the grace which others are just as entitled to as we are</a:t>
            </a:r>
            <a:r>
              <a:rPr lang="en-US" sz="2400" b="1" i="1" dirty="0" smtClean="0">
                <a:solidFill>
                  <a:srgbClr val="000000"/>
                </a:solidFill>
                <a:effectLst>
                  <a:outerShdw blurRad="38100" dist="38100" dir="2700000" algn="tl">
                    <a:srgbClr val="000000">
                      <a:alpha val="43137"/>
                    </a:srgbClr>
                  </a:outerShdw>
                </a:effectLst>
                <a:latin typeface="Leawood-MediumItalic"/>
              </a:rPr>
              <a:t>.</a:t>
            </a:r>
            <a:r>
              <a:rPr lang="en-US" sz="2400" b="1" i="1" dirty="0" smtClean="0">
                <a:solidFill>
                  <a:srgbClr val="000000"/>
                </a:solidFill>
                <a:effectLst>
                  <a:outerShdw blurRad="38100" dist="38100" dir="2700000" algn="tl">
                    <a:srgbClr val="000000">
                      <a:alpha val="43137"/>
                    </a:srgbClr>
                  </a:outerShdw>
                </a:effectLst>
                <a:latin typeface="Leawood-MediumItalic"/>
              </a:rPr>
              <a:t>” </a:t>
            </a:r>
            <a:br>
              <a:rPr lang="en-US" sz="2400" b="1" i="1" dirty="0" smtClean="0">
                <a:solidFill>
                  <a:srgbClr val="000000"/>
                </a:solidFill>
                <a:effectLst>
                  <a:outerShdw blurRad="38100" dist="38100" dir="2700000" algn="tl">
                    <a:srgbClr val="000000">
                      <a:alpha val="43137"/>
                    </a:srgbClr>
                  </a:outerShdw>
                </a:effectLst>
                <a:latin typeface="Leawood-MediumItalic"/>
              </a:rPr>
            </a:br>
            <a:r>
              <a:rPr lang="en-US" sz="2400" b="1" i="1" dirty="0" smtClean="0">
                <a:solidFill>
                  <a:srgbClr val="000000"/>
                </a:solidFill>
                <a:effectLst>
                  <a:outerShdw blurRad="38100" dist="38100" dir="2700000" algn="tl">
                    <a:srgbClr val="000000">
                      <a:alpha val="43137"/>
                    </a:srgbClr>
                  </a:outerShdw>
                </a:effectLst>
                <a:latin typeface="Leawood-MediumItalic"/>
              </a:rPr>
              <a:t>—</a:t>
            </a:r>
            <a:r>
              <a:rPr lang="en-US" sz="2400" b="1" i="1" dirty="0">
                <a:solidFill>
                  <a:srgbClr val="000000"/>
                </a:solidFill>
                <a:effectLst>
                  <a:outerShdw blurRad="38100" dist="38100" dir="2700000" algn="tl">
                    <a:srgbClr val="000000">
                      <a:alpha val="43137"/>
                    </a:srgbClr>
                  </a:outerShdw>
                </a:effectLst>
                <a:latin typeface="Leawood-MediumItalic"/>
              </a:rPr>
              <a:t>Dietrich </a:t>
            </a:r>
            <a:r>
              <a:rPr lang="en-US" sz="2400" b="1" i="1" dirty="0" err="1">
                <a:solidFill>
                  <a:srgbClr val="000000"/>
                </a:solidFill>
                <a:effectLst>
                  <a:outerShdw blurRad="38100" dist="38100" dir="2700000" algn="tl">
                    <a:srgbClr val="000000">
                      <a:alpha val="43137"/>
                    </a:srgbClr>
                  </a:outerShdw>
                </a:effectLst>
                <a:latin typeface="Leawood-MediumItalic"/>
              </a:rPr>
              <a:t>Bonhoeffer</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319313"/>
            <a:ext cx="2514600" cy="2195286"/>
          </a:xfrm>
          <a:prstGeom prst="rect">
            <a:avLst/>
          </a:prstGeom>
        </p:spPr>
      </p:pic>
      <p:sp>
        <p:nvSpPr>
          <p:cNvPr id="5" name="TextBox 4"/>
          <p:cNvSpPr txBox="1"/>
          <p:nvPr/>
        </p:nvSpPr>
        <p:spPr>
          <a:xfrm>
            <a:off x="2819400" y="8382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7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00400" y="1076235"/>
            <a:ext cx="4800600" cy="1508105"/>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SHOW</a:t>
            </a:r>
          </a:p>
          <a:p>
            <a:pPr algn="ctr"/>
            <a:r>
              <a:rPr lang="en-US" sz="3200" b="1" i="1" dirty="0">
                <a:effectLst>
                  <a:outerShdw blurRad="38100" dist="38100" dir="2700000" algn="tl">
                    <a:srgbClr val="000000">
                      <a:alpha val="43137"/>
                    </a:srgbClr>
                  </a:outerShdw>
                </a:effectLst>
              </a:rPr>
              <a:t>Grace to the World</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381000" y="2971800"/>
            <a:ext cx="8493690" cy="2677656"/>
          </a:xfrm>
          <a:prstGeom prst="rect">
            <a:avLst/>
          </a:prstGeom>
          <a:noFill/>
        </p:spPr>
        <p:txBody>
          <a:bodyPr wrap="square" rtlCol="0">
            <a:spAutoFit/>
          </a:bodyPr>
          <a:lstStyle/>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HANDWRITING ON THE HEART: </a:t>
            </a:r>
            <a:r>
              <a:rPr lang="en-US" sz="2400" b="1" i="1" dirty="0">
                <a:solidFill>
                  <a:srgbClr val="000000"/>
                </a:solidFill>
                <a:effectLst>
                  <a:outerShdw blurRad="38100" dist="38100" dir="2700000" algn="tl">
                    <a:srgbClr val="000000">
                      <a:alpha val="43137"/>
                    </a:srgbClr>
                  </a:outerShdw>
                </a:effectLst>
                <a:latin typeface="Leawood-BookItalic"/>
              </a:rPr>
              <a:t>“But sanctify the Lord God </a:t>
            </a:r>
            <a:r>
              <a:rPr lang="en-US" sz="2400" b="1" i="1" dirty="0" smtClean="0">
                <a:solidFill>
                  <a:srgbClr val="000000"/>
                </a:solidFill>
                <a:effectLst>
                  <a:outerShdw blurRad="38100" dist="38100" dir="2700000" algn="tl">
                    <a:srgbClr val="000000">
                      <a:alpha val="43137"/>
                    </a:srgbClr>
                  </a:outerShdw>
                </a:effectLst>
                <a:latin typeface="Leawood-BookItalic"/>
              </a:rPr>
              <a:t>in your </a:t>
            </a:r>
            <a:r>
              <a:rPr lang="en-US" sz="2400" b="1" i="1" dirty="0">
                <a:solidFill>
                  <a:srgbClr val="000000"/>
                </a:solidFill>
                <a:effectLst>
                  <a:outerShdw blurRad="38100" dist="38100" dir="2700000" algn="tl">
                    <a:srgbClr val="000000">
                      <a:alpha val="43137"/>
                    </a:srgbClr>
                  </a:outerShdw>
                </a:effectLst>
                <a:latin typeface="Leawood-BookItalic"/>
              </a:rPr>
              <a:t>hearts: and be ready always to give an answer to every man that </a:t>
            </a:r>
            <a:r>
              <a:rPr lang="en-US" sz="2400" b="1" i="1" dirty="0" err="1">
                <a:solidFill>
                  <a:srgbClr val="000000"/>
                </a:solidFill>
                <a:effectLst>
                  <a:outerShdw blurRad="38100" dist="38100" dir="2700000" algn="tl">
                    <a:srgbClr val="000000">
                      <a:alpha val="43137"/>
                    </a:srgbClr>
                  </a:outerShdw>
                </a:effectLst>
                <a:latin typeface="Leawood-BookItalic"/>
              </a:rPr>
              <a:t>asketh</a:t>
            </a:r>
            <a:r>
              <a:rPr lang="en-US" sz="2400" b="1" i="1" dirty="0">
                <a:solidFill>
                  <a:srgbClr val="000000"/>
                </a:solidFill>
                <a:effectLst>
                  <a:outerShdw blurRad="38100" dist="38100" dir="2700000" algn="tl">
                    <a:srgbClr val="000000">
                      <a:alpha val="43137"/>
                    </a:srgbClr>
                  </a:outerShdw>
                </a:effectLst>
                <a:latin typeface="Leawood-BookItalic"/>
              </a:rPr>
              <a:t> you </a:t>
            </a:r>
            <a:r>
              <a:rPr lang="en-US" sz="2400" b="1" i="1" dirty="0" smtClean="0">
                <a:solidFill>
                  <a:srgbClr val="000000"/>
                </a:solidFill>
                <a:effectLst>
                  <a:outerShdw blurRad="38100" dist="38100" dir="2700000" algn="tl">
                    <a:srgbClr val="000000">
                      <a:alpha val="43137"/>
                    </a:srgbClr>
                  </a:outerShdw>
                </a:effectLst>
                <a:latin typeface="Leawood-BookItalic"/>
              </a:rPr>
              <a:t>a reason </a:t>
            </a:r>
            <a:r>
              <a:rPr lang="en-US" sz="2400" b="1" i="1" dirty="0">
                <a:solidFill>
                  <a:srgbClr val="000000"/>
                </a:solidFill>
                <a:effectLst>
                  <a:outerShdw blurRad="38100" dist="38100" dir="2700000" algn="tl">
                    <a:srgbClr val="000000">
                      <a:alpha val="43137"/>
                    </a:srgbClr>
                  </a:outerShdw>
                </a:effectLst>
                <a:latin typeface="Leawood-BookItalic"/>
              </a:rPr>
              <a:t>of the hope that is in you with meekness and fear” (1 Peter 3:15</a:t>
            </a:r>
            <a:r>
              <a:rPr lang="en-US" sz="2400" b="1" i="1" dirty="0" smtClean="0">
                <a:solidFill>
                  <a:srgbClr val="000000"/>
                </a:solidFill>
                <a:effectLst>
                  <a:outerShdw blurRad="38100" dist="38100" dir="2700000" algn="tl">
                    <a:srgbClr val="000000">
                      <a:alpha val="43137"/>
                    </a:srgbClr>
                  </a:outerShdw>
                </a:effectLst>
                <a:latin typeface="Leawood-BookItalic"/>
              </a:rPr>
              <a:t>).</a:t>
            </a:r>
          </a:p>
          <a:p>
            <a:endParaRPr lang="en-US" sz="2400" b="1" i="1" u="none" strike="noStrike" baseline="0" dirty="0">
              <a:solidFill>
                <a:srgbClr val="000000"/>
              </a:solidFill>
              <a:effectLst>
                <a:outerShdw blurRad="38100" dist="38100" dir="2700000" algn="tl">
                  <a:srgbClr val="000000">
                    <a:alpha val="43137"/>
                  </a:srgbClr>
                </a:outerShdw>
              </a:effectLst>
              <a:latin typeface="Leawood-BookItalic"/>
            </a:endParaRPr>
          </a:p>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HANDPRINT: </a:t>
            </a:r>
            <a:r>
              <a:rPr lang="en-US" sz="2400" b="1" dirty="0">
                <a:solidFill>
                  <a:srgbClr val="000000"/>
                </a:solidFill>
                <a:effectLst>
                  <a:outerShdw blurRad="38100" dist="38100" dir="2700000" algn="tl">
                    <a:srgbClr val="000000">
                      <a:alpha val="43137"/>
                    </a:srgbClr>
                  </a:outerShdw>
                </a:effectLst>
                <a:latin typeface="Leawood-Book"/>
              </a:rPr>
              <a:t>We show grace to the world through both words and actions.</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0343" y="358790"/>
            <a:ext cx="3840480" cy="25831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81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048000" y="3048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the World</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2743200" y="1219200"/>
            <a:ext cx="5638800" cy="5078313"/>
          </a:xfrm>
          <a:prstGeom prst="rect">
            <a:avLst/>
          </a:prstGeom>
          <a:noFill/>
        </p:spPr>
        <p:txBody>
          <a:bodyPr wrap="square" rtlCol="0">
            <a:spAutoFit/>
          </a:bodyPr>
          <a:lstStyle/>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Show and tell</a:t>
            </a:r>
            <a:endParaRPr lang="en-US" sz="2400" b="1" i="1" u="none" strike="noStrike" dirty="0" smtClean="0">
              <a:solidFill>
                <a:srgbClr val="000000"/>
              </a:solidFill>
              <a:effectLst>
                <a:outerShdw blurRad="38100" dist="38100" dir="2700000" algn="tl">
                  <a:srgbClr val="000000">
                    <a:alpha val="43137"/>
                  </a:srgbClr>
                </a:outerShdw>
              </a:effectLst>
              <a:latin typeface="Leawood-BookItalic"/>
            </a:endParaRPr>
          </a:p>
          <a:p>
            <a:endParaRPr lang="en-US" sz="2400" b="1" i="1" u="none" strike="noStrike" dirty="0" smtClean="0">
              <a:solidFill>
                <a:srgbClr val="000000"/>
              </a:solidFill>
              <a:effectLst>
                <a:outerShdw blurRad="38100" dist="38100" dir="2700000" algn="tl">
                  <a:srgbClr val="000000">
                    <a:alpha val="43137"/>
                  </a:srgbClr>
                </a:outerShdw>
              </a:effectLst>
              <a:latin typeface="Leawood-BookItalic"/>
            </a:endParaRPr>
          </a:p>
          <a:p>
            <a:pPr marL="342900" indent="-342900">
              <a:spcAft>
                <a:spcPts val="1200"/>
              </a:spcAft>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Showing </a:t>
            </a:r>
            <a:r>
              <a:rPr lang="en-US" sz="2400" b="1" i="1" dirty="0">
                <a:solidFill>
                  <a:srgbClr val="000000"/>
                </a:solidFill>
                <a:effectLst>
                  <a:outerShdw blurRad="38100" dist="38100" dir="2700000" algn="tl">
                    <a:srgbClr val="000000">
                      <a:alpha val="43137"/>
                    </a:srgbClr>
                  </a:outerShdw>
                </a:effectLst>
                <a:latin typeface="Leawood-BookItalic"/>
              </a:rPr>
              <a:t>grace involves </a:t>
            </a:r>
            <a:r>
              <a:rPr lang="en-US" sz="2400" b="1" i="1" dirty="0" smtClean="0">
                <a:solidFill>
                  <a:srgbClr val="000000"/>
                </a:solidFill>
                <a:effectLst>
                  <a:outerShdw blurRad="38100" dist="38100" dir="2700000" algn="tl">
                    <a:srgbClr val="000000">
                      <a:alpha val="43137"/>
                    </a:srgbClr>
                  </a:outerShdw>
                </a:effectLst>
                <a:latin typeface="Leawood-BookItalic"/>
              </a:rPr>
              <a:t>more than </a:t>
            </a:r>
            <a:r>
              <a:rPr lang="en-US" sz="2400" b="1" i="1" dirty="0">
                <a:solidFill>
                  <a:srgbClr val="000000"/>
                </a:solidFill>
                <a:effectLst>
                  <a:outerShdw blurRad="38100" dist="38100" dir="2700000" algn="tl">
                    <a:srgbClr val="000000">
                      <a:alpha val="43137"/>
                    </a:srgbClr>
                  </a:outerShdw>
                </a:effectLst>
                <a:latin typeface="Leawood-BookItalic"/>
              </a:rPr>
              <a:t>random acts of kindness,</a:t>
            </a:r>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Live </a:t>
            </a:r>
            <a:r>
              <a:rPr lang="en-US" sz="2400" b="1" i="1" dirty="0">
                <a:solidFill>
                  <a:srgbClr val="000000"/>
                </a:solidFill>
                <a:effectLst>
                  <a:outerShdw blurRad="38100" dist="38100" dir="2700000" algn="tl">
                    <a:srgbClr val="000000">
                      <a:alpha val="43137"/>
                    </a:srgbClr>
                  </a:outerShdw>
                </a:effectLst>
                <a:latin typeface="Leawood-BookItalic"/>
              </a:rPr>
              <a:t>Honorably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Submit </a:t>
            </a:r>
            <a:r>
              <a:rPr lang="en-US" sz="2400" b="1" i="1" dirty="0">
                <a:solidFill>
                  <a:srgbClr val="000000"/>
                </a:solidFill>
                <a:effectLst>
                  <a:outerShdw blurRad="38100" dist="38100" dir="2700000" algn="tl">
                    <a:srgbClr val="000000">
                      <a:alpha val="43137"/>
                    </a:srgbClr>
                  </a:outerShdw>
                </a:effectLst>
                <a:latin typeface="Leawood-BookItalic"/>
              </a:rPr>
              <a:t>Willingly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Choose </a:t>
            </a:r>
            <a:r>
              <a:rPr lang="en-US" sz="2400" b="1" i="1" dirty="0">
                <a:solidFill>
                  <a:srgbClr val="000000"/>
                </a:solidFill>
                <a:effectLst>
                  <a:outerShdw blurRad="38100" dist="38100" dir="2700000" algn="tl">
                    <a:srgbClr val="000000">
                      <a:alpha val="43137"/>
                    </a:srgbClr>
                  </a:outerShdw>
                </a:effectLst>
                <a:latin typeface="Leawood-BookItalic"/>
              </a:rPr>
              <a:t>Wisely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12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Respect </a:t>
            </a:r>
            <a:r>
              <a:rPr lang="en-US" sz="2400" b="1" i="1" dirty="0">
                <a:solidFill>
                  <a:srgbClr val="000000"/>
                </a:solidFill>
                <a:effectLst>
                  <a:outerShdw blurRad="38100" dist="38100" dir="2700000" algn="tl">
                    <a:srgbClr val="000000">
                      <a:alpha val="43137"/>
                    </a:srgbClr>
                  </a:outerShdw>
                </a:effectLst>
                <a:latin typeface="Leawood-BookItalic"/>
              </a:rPr>
              <a:t>Equally</a:t>
            </a:r>
            <a:r>
              <a:rPr lang="en-US" sz="2400" b="1" i="1" dirty="0" smtClean="0">
                <a:solidFill>
                  <a:srgbClr val="000000"/>
                </a:solidFill>
                <a:effectLst>
                  <a:outerShdw blurRad="38100" dist="38100" dir="2700000" algn="tl">
                    <a:srgbClr val="000000">
                      <a:alpha val="43137"/>
                    </a:srgbClr>
                  </a:outerShdw>
                </a:effectLst>
                <a:latin typeface="Leawood-BookItalic"/>
              </a:rPr>
              <a:t>.</a:t>
            </a:r>
            <a:endParaRPr lang="en-US" sz="2400" b="1" i="1" dirty="0" smtClean="0">
              <a:solidFill>
                <a:srgbClr val="000000"/>
              </a:solidFill>
              <a:effectLst>
                <a:outerShdw blurRad="38100" dist="38100" dir="2700000" algn="tl">
                  <a:srgbClr val="000000">
                    <a:alpha val="43137"/>
                  </a:srgbClr>
                </a:outerShdw>
              </a:effectLst>
              <a:latin typeface="Leawood-BookItalic"/>
            </a:endParaRPr>
          </a:p>
          <a:p>
            <a:pPr marL="914400" lvl="1" indent="-457200">
              <a:spcAft>
                <a:spcPts val="600"/>
              </a:spcAft>
              <a:buFont typeface="+mj-lt"/>
              <a:buAutoNum type="alphaLcPeriod"/>
            </a:pPr>
            <a:r>
              <a:rPr lang="en-US" sz="2400" b="1" i="1" dirty="0" smtClean="0">
                <a:solidFill>
                  <a:srgbClr val="000000"/>
                </a:solidFill>
                <a:effectLst>
                  <a:outerShdw blurRad="38100" dist="38100" dir="2700000" algn="tl">
                    <a:srgbClr val="000000">
                      <a:alpha val="43137"/>
                    </a:srgbClr>
                  </a:outerShdw>
                </a:effectLst>
                <a:latin typeface="Leawood-BookItalic"/>
              </a:rPr>
              <a:t> Answer </a:t>
            </a:r>
            <a:r>
              <a:rPr lang="en-US" sz="2400" b="1" i="1" dirty="0">
                <a:solidFill>
                  <a:srgbClr val="000000"/>
                </a:solidFill>
                <a:effectLst>
                  <a:outerShdw blurRad="38100" dist="38100" dir="2700000" algn="tl">
                    <a:srgbClr val="000000">
                      <a:alpha val="43137"/>
                    </a:srgbClr>
                  </a:outerShdw>
                </a:effectLst>
                <a:latin typeface="Leawood-BookItalic"/>
              </a:rPr>
              <a:t>readily</a:t>
            </a:r>
            <a:r>
              <a:rPr lang="en-US" sz="2400" b="1" i="1" dirty="0" smtClean="0">
                <a:solidFill>
                  <a:srgbClr val="000000"/>
                </a:solidFill>
                <a:effectLst>
                  <a:outerShdw blurRad="38100" dist="38100" dir="2700000" algn="tl">
                    <a:srgbClr val="000000">
                      <a:alpha val="43137"/>
                    </a:srgbClr>
                  </a:outerShdw>
                </a:effectLst>
                <a:latin typeface="Leawood-BookItalic"/>
              </a:rPr>
              <a:t>.</a:t>
            </a:r>
          </a:p>
          <a:p>
            <a:pPr marL="914400" lvl="1" indent="-457200">
              <a:spcAft>
                <a:spcPts val="600"/>
              </a:spcAft>
              <a:buFont typeface="+mj-lt"/>
              <a:buAutoNum type="alphaLcPeriod"/>
            </a:pPr>
            <a:endParaRPr lang="en-US" sz="2400" b="1" i="1" dirty="0" smtClean="0">
              <a:solidFill>
                <a:srgbClr val="000000"/>
              </a:solidFill>
              <a:effectLst>
                <a:outerShdw blurRad="38100" dist="38100" dir="2700000" algn="tl">
                  <a:srgbClr val="000000">
                    <a:alpha val="43137"/>
                  </a:srgbClr>
                </a:outerShdw>
              </a:effectLst>
              <a:latin typeface="Leawood-BookItalic"/>
            </a:endParaRPr>
          </a:p>
          <a:p>
            <a:pPr lvl="1"/>
            <a:r>
              <a:rPr lang="en-US" sz="2400" b="1" i="1" dirty="0" smtClean="0">
                <a:solidFill>
                  <a:srgbClr val="000000"/>
                </a:solidFill>
                <a:effectLst>
                  <a:outerShdw blurRad="38100" dist="38100" dir="2700000" algn="tl">
                    <a:srgbClr val="000000">
                      <a:alpha val="43137"/>
                    </a:srgbClr>
                  </a:outerShdw>
                </a:effectLst>
                <a:latin typeface="Leawood-BookItalic"/>
              </a:rPr>
              <a:t>            SHOW </a:t>
            </a:r>
            <a:r>
              <a:rPr lang="en-US" sz="2400" b="1" i="1" dirty="0" smtClean="0">
                <a:solidFill>
                  <a:srgbClr val="000000"/>
                </a:solidFill>
                <a:effectLst>
                  <a:outerShdw blurRad="38100" dist="38100" dir="2700000" algn="tl">
                    <a:srgbClr val="000000">
                      <a:alpha val="43137"/>
                    </a:srgbClr>
                  </a:outerShdw>
                </a:effectLst>
                <a:latin typeface="Leawood-BookItalic"/>
              </a:rPr>
              <a:t>GRACE</a:t>
            </a:r>
            <a:endParaRPr lang="en-US" sz="2400" b="1" i="1" dirty="0">
              <a:solidFill>
                <a:srgbClr val="000000"/>
              </a:solidFill>
              <a:effectLst>
                <a:outerShdw blurRad="38100" dist="38100" dir="2700000" algn="tl">
                  <a:srgbClr val="000000">
                    <a:alpha val="43137"/>
                  </a:srgbClr>
                </a:outerShdw>
              </a:effectLst>
              <a:latin typeface="Leawood-BookItalic"/>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6775" y="338122"/>
            <a:ext cx="2567149" cy="17267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678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1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514600" y="762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the World</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381000" y="1828800"/>
            <a:ext cx="8382000" cy="4624343"/>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FROM HIS HAND:   </a:t>
            </a:r>
            <a:r>
              <a:rPr lang="en-US" sz="2400" b="1" dirty="0">
                <a:solidFill>
                  <a:srgbClr val="000000"/>
                </a:solidFill>
                <a:effectLst>
                  <a:outerShdw blurRad="38100" dist="38100" dir="2700000" algn="tl">
                    <a:srgbClr val="000000">
                      <a:alpha val="43137"/>
                    </a:srgbClr>
                  </a:outerShdw>
                </a:effectLst>
                <a:latin typeface="Leawood-Book"/>
              </a:rPr>
              <a:t>Read 1 Peter </a:t>
            </a:r>
            <a:r>
              <a:rPr lang="en-US" sz="2400" b="1" dirty="0" smtClean="0">
                <a:solidFill>
                  <a:srgbClr val="000000"/>
                </a:solidFill>
                <a:effectLst>
                  <a:outerShdw blurRad="38100" dist="38100" dir="2700000" algn="tl">
                    <a:srgbClr val="000000">
                      <a:alpha val="43137"/>
                    </a:srgbClr>
                  </a:outerShdw>
                </a:effectLst>
                <a:latin typeface="Leawood-Book"/>
              </a:rPr>
              <a:t>2:9-17</a:t>
            </a: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TRACE HIS HAND: </a:t>
            </a:r>
            <a:r>
              <a:rPr lang="en-US" sz="2400" b="1" dirty="0">
                <a:solidFill>
                  <a:srgbClr val="000000"/>
                </a:solidFill>
                <a:effectLst>
                  <a:outerShdw blurRad="38100" dist="38100" dir="2700000" algn="tl">
                    <a:srgbClr val="000000">
                      <a:alpha val="43137"/>
                    </a:srgbClr>
                  </a:outerShdw>
                </a:effectLst>
                <a:latin typeface="Leawood-Book"/>
              </a:rPr>
              <a:t>Examine these principles from 1 Peter 2</a:t>
            </a:r>
            <a:r>
              <a:rPr lang="en-US" sz="2400" b="1" dirty="0" smtClean="0">
                <a:solidFill>
                  <a:srgbClr val="000000"/>
                </a:solidFill>
                <a:effectLst>
                  <a:outerShdw blurRad="38100" dist="38100" dir="2700000" algn="tl">
                    <a:srgbClr val="000000">
                      <a:alpha val="43137"/>
                    </a:srgbClr>
                  </a:outerShdw>
                </a:effectLst>
                <a:latin typeface="Leawood-Book"/>
              </a:rPr>
              <a:t> and 3 </a:t>
            </a:r>
            <a:r>
              <a:rPr lang="en-US" sz="2400" b="1" dirty="0" smtClean="0">
                <a:solidFill>
                  <a:srgbClr val="000000"/>
                </a:solidFill>
                <a:effectLst>
                  <a:outerShdw blurRad="38100" dist="38100" dir="2700000" algn="tl">
                    <a:srgbClr val="000000">
                      <a:alpha val="43137"/>
                    </a:srgbClr>
                  </a:outerShdw>
                </a:effectLst>
                <a:latin typeface="Leawood-Book"/>
              </a:rPr>
              <a:t>for showing </a:t>
            </a:r>
            <a:r>
              <a:rPr lang="en-US" sz="2400" b="1" dirty="0">
                <a:solidFill>
                  <a:srgbClr val="000000"/>
                </a:solidFill>
                <a:effectLst>
                  <a:outerShdw blurRad="38100" dist="38100" dir="2700000" algn="tl">
                    <a:srgbClr val="000000">
                      <a:alpha val="43137"/>
                    </a:srgbClr>
                  </a:outerShdw>
                </a:effectLst>
                <a:latin typeface="Leawood-Book"/>
              </a:rPr>
              <a:t>grace to unbelievers in our world. List at least one </a:t>
            </a:r>
            <a:r>
              <a:rPr lang="en-US" sz="2400" b="1" dirty="0" smtClean="0">
                <a:solidFill>
                  <a:srgbClr val="000000"/>
                </a:solidFill>
                <a:effectLst>
                  <a:outerShdw blurRad="38100" dist="38100" dir="2700000" algn="tl">
                    <a:srgbClr val="000000">
                      <a:alpha val="43137"/>
                    </a:srgbClr>
                  </a:outerShdw>
                </a:effectLst>
                <a:latin typeface="Leawood-Book"/>
              </a:rPr>
              <a:t>practical way </a:t>
            </a:r>
            <a:r>
              <a:rPr lang="en-US" sz="2400" b="1" dirty="0">
                <a:solidFill>
                  <a:srgbClr val="000000"/>
                </a:solidFill>
                <a:effectLst>
                  <a:outerShdw blurRad="38100" dist="38100" dir="2700000" algn="tl">
                    <a:srgbClr val="000000">
                      <a:alpha val="43137"/>
                    </a:srgbClr>
                  </a:outerShdw>
                </a:effectLst>
                <a:latin typeface="Leawood-Book"/>
              </a:rPr>
              <a:t>this applies in your relationships with unbelievers. Then add </a:t>
            </a:r>
            <a:r>
              <a:rPr lang="en-US" sz="2400" b="1" dirty="0" smtClean="0">
                <a:solidFill>
                  <a:srgbClr val="000000"/>
                </a:solidFill>
                <a:effectLst>
                  <a:outerShdw blurRad="38100" dist="38100" dir="2700000" algn="tl">
                    <a:srgbClr val="000000">
                      <a:alpha val="43137"/>
                    </a:srgbClr>
                  </a:outerShdw>
                </a:effectLst>
                <a:latin typeface="Leawood-Book"/>
              </a:rPr>
              <a:t>one </a:t>
            </a:r>
            <a:r>
              <a:rPr lang="en-US" sz="2400" b="1" dirty="0" err="1" smtClean="0">
                <a:solidFill>
                  <a:srgbClr val="000000"/>
                </a:solidFill>
                <a:effectLst>
                  <a:outerShdw blurRad="38100" dist="38100" dir="2700000" algn="tl">
                    <a:srgbClr val="000000">
                      <a:alpha val="43137"/>
                    </a:srgbClr>
                  </a:outerShdw>
                </a:effectLst>
                <a:latin typeface="Leawood-Book"/>
              </a:rPr>
              <a:t>im-provement</a:t>
            </a:r>
            <a:r>
              <a:rPr lang="en-US" sz="2400" b="1" dirty="0" smtClean="0">
                <a:solidFill>
                  <a:srgbClr val="000000"/>
                </a:solidFill>
                <a:effectLst>
                  <a:outerShdw blurRad="38100" dist="38100" dir="2700000" algn="tl">
                    <a:srgbClr val="000000">
                      <a:alpha val="43137"/>
                    </a:srgbClr>
                  </a:outerShdw>
                </a:effectLst>
                <a:latin typeface="Leawood-Book"/>
              </a:rPr>
              <a:t> </a:t>
            </a:r>
            <a:r>
              <a:rPr lang="en-US" sz="2400" b="1" dirty="0">
                <a:solidFill>
                  <a:srgbClr val="000000"/>
                </a:solidFill>
                <a:effectLst>
                  <a:outerShdw blurRad="38100" dist="38100" dir="2700000" algn="tl">
                    <a:srgbClr val="000000">
                      <a:alpha val="43137"/>
                    </a:srgbClr>
                  </a:outerShdw>
                </a:effectLst>
                <a:latin typeface="Leawood-Book"/>
              </a:rPr>
              <a:t>or a change you need to make in this area</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1050" b="1" dirty="0" smtClean="0">
              <a:solidFill>
                <a:srgbClr val="000000"/>
              </a:solidFill>
              <a:effectLst>
                <a:outerShdw blurRad="38100" dist="38100" dir="2700000" algn="tl">
                  <a:srgbClr val="000000">
                    <a:alpha val="43137"/>
                  </a:srgbClr>
                </a:outerShdw>
              </a:effectLst>
              <a:latin typeface="Leawood-Book"/>
            </a:endParaRPr>
          </a:p>
          <a:p>
            <a:pPr>
              <a:spcAft>
                <a:spcPts val="600"/>
              </a:spcAft>
              <a:tabLst>
                <a:tab pos="2230438" algn="l"/>
              </a:tabLst>
            </a:pPr>
            <a:r>
              <a:rPr lang="en-US" sz="2400" b="1" dirty="0" smtClean="0">
                <a:solidFill>
                  <a:srgbClr val="000000"/>
                </a:solidFill>
                <a:effectLst>
                  <a:outerShdw blurRad="38100" dist="38100" dir="2700000" algn="tl">
                    <a:srgbClr val="000000">
                      <a:alpha val="43137"/>
                    </a:srgbClr>
                  </a:outerShdw>
                </a:effectLst>
                <a:latin typeface="Leawood-Book"/>
              </a:rPr>
              <a:t>Live </a:t>
            </a:r>
            <a:r>
              <a:rPr lang="en-US" sz="2400" b="1" dirty="0" smtClean="0">
                <a:solidFill>
                  <a:srgbClr val="000000"/>
                </a:solidFill>
                <a:effectLst>
                  <a:outerShdw blurRad="38100" dist="38100" dir="2700000" algn="tl">
                    <a:srgbClr val="000000">
                      <a:alpha val="43137"/>
                    </a:srgbClr>
                  </a:outerShdw>
                </a:effectLst>
                <a:latin typeface="Leawood-Book"/>
              </a:rPr>
              <a:t>Honorably (2:12; 3:16)	</a:t>
            </a:r>
          </a:p>
          <a:p>
            <a:pPr>
              <a:spcAft>
                <a:spcPts val="600"/>
              </a:spcAft>
              <a:tabLst>
                <a:tab pos="2230438" algn="l"/>
              </a:tabLst>
            </a:pPr>
            <a:r>
              <a:rPr lang="en-US" sz="2400" b="1" dirty="0" smtClean="0">
                <a:solidFill>
                  <a:srgbClr val="000000"/>
                </a:solidFill>
                <a:effectLst>
                  <a:outerShdw blurRad="38100" dist="38100" dir="2700000" algn="tl">
                    <a:srgbClr val="000000">
                      <a:alpha val="43137"/>
                    </a:srgbClr>
                  </a:outerShdw>
                </a:effectLst>
                <a:latin typeface="Leawood-Book"/>
              </a:rPr>
              <a:t>Submit Willingly (2:13; 3:1)	</a:t>
            </a:r>
          </a:p>
          <a:p>
            <a:pPr>
              <a:spcAft>
                <a:spcPts val="600"/>
              </a:spcAft>
              <a:tabLst>
                <a:tab pos="2230438" algn="l"/>
              </a:tabLst>
            </a:pPr>
            <a:r>
              <a:rPr lang="en-US" sz="2400" b="1" dirty="0" smtClean="0">
                <a:solidFill>
                  <a:srgbClr val="000000"/>
                </a:solidFill>
                <a:effectLst>
                  <a:outerShdw blurRad="38100" dist="38100" dir="2700000" algn="tl">
                    <a:srgbClr val="000000">
                      <a:alpha val="43137"/>
                    </a:srgbClr>
                  </a:outerShdw>
                </a:effectLst>
                <a:latin typeface="Leawood-Book"/>
              </a:rPr>
              <a:t>Choose Wisely (1 Peter 2:16)	</a:t>
            </a:r>
          </a:p>
          <a:p>
            <a:pPr>
              <a:spcAft>
                <a:spcPts val="600"/>
              </a:spcAft>
              <a:tabLst>
                <a:tab pos="2230438" algn="l"/>
              </a:tabLst>
            </a:pPr>
            <a:r>
              <a:rPr lang="en-US" sz="2400" b="1" dirty="0" smtClean="0">
                <a:solidFill>
                  <a:srgbClr val="000000"/>
                </a:solidFill>
                <a:effectLst>
                  <a:outerShdw blurRad="38100" dist="38100" dir="2700000" algn="tl">
                    <a:srgbClr val="000000">
                      <a:alpha val="43137"/>
                    </a:srgbClr>
                  </a:outerShdw>
                </a:effectLst>
                <a:latin typeface="Leawood-Book"/>
              </a:rPr>
              <a:t>Respect Equally (1 Peter 2:17)	</a:t>
            </a:r>
          </a:p>
          <a:p>
            <a:pPr>
              <a:spcAft>
                <a:spcPts val="600"/>
              </a:spcAft>
              <a:tabLst>
                <a:tab pos="2230438" algn="l"/>
              </a:tabLst>
            </a:pPr>
            <a:r>
              <a:rPr lang="en-US" sz="2400" b="1" dirty="0" smtClean="0">
                <a:solidFill>
                  <a:srgbClr val="000000"/>
                </a:solidFill>
                <a:effectLst>
                  <a:outerShdw blurRad="38100" dist="38100" dir="2700000" algn="tl">
                    <a:srgbClr val="000000">
                      <a:alpha val="43137"/>
                    </a:srgbClr>
                  </a:outerShdw>
                </a:effectLst>
                <a:latin typeface="Leawood-Book"/>
              </a:rPr>
              <a:t>Answer Readily: (1 Peter 2:9; 3:15) </a:t>
            </a:r>
            <a:endParaRPr lang="en-US" sz="2400" b="1" dirty="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1" y="262168"/>
            <a:ext cx="2682309" cy="1804172"/>
          </a:xfrm>
          <a:prstGeom prst="rect">
            <a:avLst/>
          </a:prstGeom>
        </p:spPr>
      </p:pic>
      <p:sp>
        <p:nvSpPr>
          <p:cNvPr id="5" name="TextBox 4"/>
          <p:cNvSpPr txBox="1"/>
          <p:nvPr/>
        </p:nvSpPr>
        <p:spPr>
          <a:xfrm>
            <a:off x="2590800" y="9906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3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25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25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125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88960" y="152400"/>
            <a:ext cx="5642277" cy="3080324"/>
          </a:xfrm>
          <a:prstGeom prst="rect">
            <a:avLst/>
          </a:prstGeom>
          <a:ln w="19050" cap="rnd" cmpd="thinThick">
            <a:solidFill>
              <a:schemeClr val="accent3">
                <a:lumMod val="60000"/>
                <a:lumOff val="40000"/>
              </a:schemeClr>
            </a:solidFill>
          </a:ln>
          <a:effectLst>
            <a:outerShdw blurRad="50800" dist="38100" dir="5400000" algn="t" rotWithShape="0">
              <a:schemeClr val="bg1">
                <a:lumMod val="50000"/>
                <a:alpha val="40000"/>
              </a:schemeClr>
            </a:outerShdw>
          </a:effectLst>
        </p:spPr>
      </p:pic>
      <p:sp>
        <p:nvSpPr>
          <p:cNvPr id="2" name="Title 1"/>
          <p:cNvSpPr>
            <a:spLocks noGrp="1"/>
          </p:cNvSpPr>
          <p:nvPr>
            <p:ph type="ctrTitle"/>
          </p:nvPr>
        </p:nvSpPr>
        <p:spPr>
          <a:xfrm>
            <a:off x="866274" y="3260798"/>
            <a:ext cx="7543800" cy="2060575"/>
          </a:xfrm>
        </p:spPr>
        <p:txBody>
          <a:bodyPr>
            <a:noAutofit/>
          </a:bodyPr>
          <a:lstStyle/>
          <a:p>
            <a:pPr marL="457200" indent="-457200" algn="l">
              <a:buFont typeface="Wingdings" pitchFamily="2" charset="2"/>
              <a:buChar char=""/>
            </a:pPr>
            <a:r>
              <a:rPr lang="en-US" sz="3200" b="1" dirty="0">
                <a:effectLst>
                  <a:outerShdw blurRad="38100" dist="38100" dir="2700000" algn="tl">
                    <a:srgbClr val="000000">
                      <a:alpha val="43137"/>
                    </a:srgbClr>
                  </a:outerShdw>
                </a:effectLst>
              </a:rPr>
              <a:t>Grace is not just in the knowing; grace involves showing </a:t>
            </a:r>
            <a:r>
              <a:rPr lang="en-US" sz="3200" b="1" dirty="0" smtClean="0">
                <a:effectLst>
                  <a:outerShdw blurRad="38100" dist="38100" dir="2700000" algn="tl">
                    <a:srgbClr val="000000">
                      <a:alpha val="43137"/>
                    </a:srgbClr>
                  </a:outerShdw>
                </a:effectLst>
              </a:rPr>
              <a:t>and extending </a:t>
            </a:r>
            <a:r>
              <a:rPr lang="en-US" sz="3200" b="1" dirty="0">
                <a:effectLst>
                  <a:outerShdw blurRad="38100" dist="38100" dir="2700000" algn="tl">
                    <a:srgbClr val="000000">
                      <a:alpha val="43137"/>
                    </a:srgbClr>
                  </a:outerShdw>
                </a:effectLst>
              </a:rPr>
              <a:t>that same unmerited favor to </a:t>
            </a:r>
            <a:r>
              <a:rPr lang="en-US" sz="3200" b="1" dirty="0" smtClean="0">
                <a:effectLst>
                  <a:outerShdw blurRad="38100" dist="38100" dir="2700000" algn="tl">
                    <a:srgbClr val="000000">
                      <a:alpha val="43137"/>
                    </a:srgbClr>
                  </a:outerShdw>
                </a:effectLst>
              </a:rPr>
              <a:t>others.</a:t>
            </a:r>
            <a:br>
              <a:rPr lang="en-US" sz="32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1315" y="6248400"/>
            <a:ext cx="6400800" cy="609600"/>
          </a:xfrm>
        </p:spPr>
        <p:txBody>
          <a:bodyPr>
            <a:normAutofit/>
          </a:bodyPr>
          <a:lstStyle/>
          <a:p>
            <a:pPr algn="l"/>
            <a:r>
              <a:rPr lang="en-US" sz="1400" b="1" i="1" dirty="0">
                <a:solidFill>
                  <a:schemeClr val="accent3">
                    <a:lumMod val="50000"/>
                  </a:schemeClr>
                </a:solidFill>
              </a:rPr>
              <a:t>Art design </a:t>
            </a:r>
            <a:r>
              <a:rPr lang="en-US" sz="1400" b="1" i="1" dirty="0" smtClean="0">
                <a:solidFill>
                  <a:schemeClr val="accent3">
                    <a:lumMod val="50000"/>
                  </a:schemeClr>
                </a:solidFill>
              </a:rPr>
              <a:t>from </a:t>
            </a:r>
            <a:r>
              <a:rPr lang="en-US" sz="1400" b="1" i="1" dirty="0">
                <a:solidFill>
                  <a:schemeClr val="accent3">
                    <a:lumMod val="50000"/>
                  </a:schemeClr>
                </a:solidFill>
              </a:rPr>
              <a:t>the gracious hands</a:t>
            </a:r>
          </a:p>
          <a:p>
            <a:pPr algn="l"/>
            <a:r>
              <a:rPr lang="en-US" sz="1400" b="1" i="1" dirty="0">
                <a:solidFill>
                  <a:schemeClr val="accent3">
                    <a:lumMod val="50000"/>
                  </a:schemeClr>
                </a:solidFill>
              </a:rPr>
              <a:t>of Teresa Smith, First FWB WAC, Pikeville, Kentucky.</a:t>
            </a:r>
            <a:endParaRPr lang="en-US" sz="1400" b="1" dirty="0">
              <a:solidFill>
                <a:schemeClr val="accent3">
                  <a:lumMod val="50000"/>
                </a:schemeClr>
              </a:solidFill>
            </a:endParaRPr>
          </a:p>
        </p:txBody>
      </p:sp>
      <p:sp>
        <p:nvSpPr>
          <p:cNvPr id="4" name="Title 1"/>
          <p:cNvSpPr txBox="1">
            <a:spLocks/>
          </p:cNvSpPr>
          <p:nvPr/>
        </p:nvSpPr>
        <p:spPr>
          <a:xfrm>
            <a:off x="838200" y="4267200"/>
            <a:ext cx="7543800" cy="2362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
            </a:pPr>
            <a:r>
              <a:rPr lang="en-US" sz="3200" b="1" dirty="0" smtClean="0">
                <a:effectLst>
                  <a:outerShdw blurRad="38100" dist="38100" dir="2700000" algn="tl">
                    <a:srgbClr val="000000">
                      <a:alpha val="43137"/>
                    </a:srgbClr>
                  </a:outerShdw>
                </a:effectLst>
              </a:rPr>
              <a:t>What does grace look like as we live it out in the day to day?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78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048000" y="1524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Grace to the World</a:t>
            </a:r>
            <a:endParaRPr lang="en-US" sz="2400" b="1" i="1" dirty="0" smtClean="0">
              <a:effectLst>
                <a:outerShdw blurRad="38100" dist="38100" dir="2700000" algn="tl">
                  <a:srgbClr val="000000">
                    <a:alpha val="43137"/>
                  </a:srgbClr>
                </a:outerShdw>
              </a:effectLst>
            </a:endParaRPr>
          </a:p>
        </p:txBody>
      </p:sp>
      <p:sp>
        <p:nvSpPr>
          <p:cNvPr id="3" name="TextBox 2"/>
          <p:cNvSpPr txBox="1"/>
          <p:nvPr/>
        </p:nvSpPr>
        <p:spPr>
          <a:xfrm>
            <a:off x="381001" y="1828800"/>
            <a:ext cx="8153400" cy="4678203"/>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LEND A HAND: </a:t>
            </a:r>
            <a:r>
              <a:rPr lang="en-US" sz="2400" b="1" dirty="0">
                <a:solidFill>
                  <a:srgbClr val="000000"/>
                </a:solidFill>
                <a:effectLst>
                  <a:outerShdw blurRad="38100" dist="38100" dir="2700000" algn="tl">
                    <a:srgbClr val="000000">
                      <a:alpha val="43137"/>
                    </a:srgbClr>
                  </a:outerShdw>
                </a:effectLst>
                <a:latin typeface="Leawood-Book"/>
              </a:rPr>
              <a:t>If you’ve been a Christian for any length of time, </a:t>
            </a:r>
            <a:r>
              <a:rPr lang="en-US" sz="2400" b="1" dirty="0" smtClean="0">
                <a:solidFill>
                  <a:srgbClr val="000000"/>
                </a:solidFill>
                <a:effectLst>
                  <a:outerShdw blurRad="38100" dist="38100" dir="2700000" algn="tl">
                    <a:srgbClr val="000000">
                      <a:alpha val="43137"/>
                    </a:srgbClr>
                  </a:outerShdw>
                </a:effectLst>
                <a:latin typeface="Leawood-Book"/>
              </a:rPr>
              <a:t>you’ve probably </a:t>
            </a:r>
            <a:r>
              <a:rPr lang="en-US" sz="2400" b="1" dirty="0">
                <a:solidFill>
                  <a:srgbClr val="000000"/>
                </a:solidFill>
                <a:effectLst>
                  <a:outerShdw blurRad="38100" dist="38100" dir="2700000" algn="tl">
                    <a:srgbClr val="000000">
                      <a:alpha val="43137"/>
                    </a:srgbClr>
                  </a:outerShdw>
                </a:effectLst>
                <a:latin typeface="Leawood-Book"/>
              </a:rPr>
              <a:t>observed a swing in the pendulum of evangelism </a:t>
            </a:r>
            <a:r>
              <a:rPr lang="en-US" sz="2400" b="1" dirty="0" smtClean="0">
                <a:solidFill>
                  <a:srgbClr val="000000"/>
                </a:solidFill>
                <a:effectLst>
                  <a:outerShdw blurRad="38100" dist="38100" dir="2700000" algn="tl">
                    <a:srgbClr val="000000">
                      <a:alpha val="43137"/>
                    </a:srgbClr>
                  </a:outerShdw>
                </a:effectLst>
                <a:latin typeface="Leawood-Book"/>
              </a:rPr>
              <a:t>methods—door-to-door </a:t>
            </a:r>
            <a:r>
              <a:rPr lang="en-US" sz="2400" b="1" dirty="0">
                <a:solidFill>
                  <a:srgbClr val="000000"/>
                </a:solidFill>
                <a:effectLst>
                  <a:outerShdw blurRad="38100" dist="38100" dir="2700000" algn="tl">
                    <a:srgbClr val="000000">
                      <a:alpha val="43137"/>
                    </a:srgbClr>
                  </a:outerShdw>
                </a:effectLst>
                <a:latin typeface="Leawood-Book"/>
              </a:rPr>
              <a:t>evangelism, crusade evangelism, street evangelism</a:t>
            </a:r>
            <a:r>
              <a:rPr lang="en-US" sz="2400" b="1" dirty="0" smtClean="0">
                <a:solidFill>
                  <a:srgbClr val="000000"/>
                </a:solidFill>
                <a:effectLst>
                  <a:outerShdw blurRad="38100" dist="38100" dir="2700000" algn="tl">
                    <a:srgbClr val="000000">
                      <a:alpha val="43137"/>
                    </a:srgbClr>
                  </a:outerShdw>
                </a:effectLst>
                <a:latin typeface="Leawood-Book"/>
              </a:rPr>
              <a:t>, literature </a:t>
            </a:r>
            <a:r>
              <a:rPr lang="en-US" sz="2400" b="1" dirty="0">
                <a:solidFill>
                  <a:srgbClr val="000000"/>
                </a:solidFill>
                <a:effectLst>
                  <a:outerShdw blurRad="38100" dist="38100" dir="2700000" algn="tl">
                    <a:srgbClr val="000000">
                      <a:alpha val="43137"/>
                    </a:srgbClr>
                  </a:outerShdw>
                </a:effectLst>
                <a:latin typeface="Leawood-Book"/>
              </a:rPr>
              <a:t>evangelism (tracts), friendship evangelism, lifestyle evangelism</a:t>
            </a:r>
            <a:r>
              <a:rPr lang="en-US" sz="2400" b="1" dirty="0" smtClean="0">
                <a:solidFill>
                  <a:srgbClr val="000000"/>
                </a:solidFill>
                <a:effectLst>
                  <a:outerShdw blurRad="38100" dist="38100" dir="2700000" algn="tl">
                    <a:srgbClr val="000000">
                      <a:alpha val="43137"/>
                    </a:srgbClr>
                  </a:outerShdw>
                </a:effectLst>
                <a:latin typeface="Leawood-Book"/>
              </a:rPr>
              <a:t>, servant </a:t>
            </a:r>
            <a:r>
              <a:rPr lang="en-US" sz="2400" b="1" dirty="0">
                <a:solidFill>
                  <a:srgbClr val="000000"/>
                </a:solidFill>
                <a:effectLst>
                  <a:outerShdw blurRad="38100" dist="38100" dir="2700000" algn="tl">
                    <a:srgbClr val="000000">
                      <a:alpha val="43137"/>
                    </a:srgbClr>
                  </a:outerShdw>
                </a:effectLst>
                <a:latin typeface="Leawood-Book"/>
              </a:rPr>
              <a:t>evangelism. What method(s) are most familiar to you? </a:t>
            </a:r>
            <a:r>
              <a:rPr lang="en-US" sz="2400" b="1" dirty="0" smtClean="0">
                <a:solidFill>
                  <a:srgbClr val="000000"/>
                </a:solidFill>
                <a:effectLst>
                  <a:outerShdw blurRad="38100" dist="38100" dir="2700000" algn="tl">
                    <a:srgbClr val="000000">
                      <a:alpha val="43137"/>
                    </a:srgbClr>
                  </a:outerShdw>
                </a:effectLst>
                <a:latin typeface="Leawood-Book"/>
              </a:rPr>
              <a:t>Is any </a:t>
            </a:r>
            <a:r>
              <a:rPr lang="en-US" sz="2400" b="1" dirty="0">
                <a:solidFill>
                  <a:srgbClr val="000000"/>
                </a:solidFill>
                <a:effectLst>
                  <a:outerShdw blurRad="38100" dist="38100" dir="2700000" algn="tl">
                    <a:srgbClr val="000000">
                      <a:alpha val="43137"/>
                    </a:srgbClr>
                  </a:outerShdw>
                </a:effectLst>
                <a:latin typeface="Leawood-Book"/>
              </a:rPr>
              <a:t>one better than another</a:t>
            </a:r>
            <a:r>
              <a:rPr lang="en-US" sz="2400" b="1" dirty="0" smtClean="0">
                <a:solidFill>
                  <a:srgbClr val="000000"/>
                </a:solidFill>
                <a:effectLst>
                  <a:outerShdw blurRad="38100" dist="38100" dir="2700000" algn="tl">
                    <a:srgbClr val="000000">
                      <a:alpha val="43137"/>
                    </a:srgbClr>
                  </a:outerShdw>
                </a:effectLst>
                <a:latin typeface="Leawood-Book"/>
              </a:rPr>
              <a:t>?</a:t>
            </a:r>
          </a:p>
          <a:p>
            <a:endParaRPr lang="en-US" sz="1000" b="1" i="0" u="none" strike="noStrike" baseline="0" dirty="0" smtClean="0">
              <a:solidFill>
                <a:srgbClr val="000000"/>
              </a:solidFill>
              <a:effectLst>
                <a:outerShdw blurRad="38100" dist="38100" dir="2700000" algn="tl">
                  <a:srgbClr val="000000">
                    <a:alpha val="43137"/>
                  </a:srgbClr>
                </a:outerShdw>
              </a:effectLst>
              <a:latin typeface="Leawood-Book"/>
            </a:endParaRP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TOUCHPOINT</a:t>
            </a: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 </a:t>
            </a:r>
            <a:r>
              <a:rPr lang="en-US" sz="2400" b="1" i="1" dirty="0">
                <a:solidFill>
                  <a:srgbClr val="000000"/>
                </a:solidFill>
                <a:effectLst>
                  <a:outerShdw blurRad="38100" dist="38100" dir="2700000" algn="tl">
                    <a:srgbClr val="000000">
                      <a:alpha val="43137"/>
                    </a:srgbClr>
                  </a:outerShdw>
                </a:effectLst>
                <a:latin typeface="Leawood-MediumItalic"/>
              </a:rPr>
              <a:t>“Christians are God’s delivery people, through </a:t>
            </a:r>
            <a:r>
              <a:rPr lang="en-US" sz="2400" b="1" i="1" dirty="0" smtClean="0">
                <a:solidFill>
                  <a:srgbClr val="000000"/>
                </a:solidFill>
                <a:effectLst>
                  <a:outerShdw blurRad="38100" dist="38100" dir="2700000" algn="tl">
                    <a:srgbClr val="000000">
                      <a:alpha val="43137"/>
                    </a:srgbClr>
                  </a:outerShdw>
                </a:effectLst>
                <a:latin typeface="Leawood-MediumItalic"/>
              </a:rPr>
              <a:t>whom he </a:t>
            </a:r>
            <a:r>
              <a:rPr lang="en-US" sz="2400" b="1" i="1" dirty="0">
                <a:solidFill>
                  <a:srgbClr val="000000"/>
                </a:solidFill>
                <a:effectLst>
                  <a:outerShdw blurRad="38100" dist="38100" dir="2700000" algn="tl">
                    <a:srgbClr val="000000">
                      <a:alpha val="43137"/>
                    </a:srgbClr>
                  </a:outerShdw>
                </a:effectLst>
                <a:latin typeface="Leawood-MediumItalic"/>
              </a:rPr>
              <a:t>does his giving to a needy world. We are conduits of God’s </a:t>
            </a:r>
            <a:r>
              <a:rPr lang="en-US" sz="2400" b="1" i="1" dirty="0" smtClean="0">
                <a:solidFill>
                  <a:srgbClr val="000000"/>
                </a:solidFill>
                <a:effectLst>
                  <a:outerShdw blurRad="38100" dist="38100" dir="2700000" algn="tl">
                    <a:srgbClr val="000000">
                      <a:alpha val="43137"/>
                    </a:srgbClr>
                  </a:outerShdw>
                </a:effectLst>
                <a:latin typeface="Leawood-MediumItalic"/>
              </a:rPr>
              <a:t>grace to </a:t>
            </a:r>
            <a:r>
              <a:rPr lang="en-US" sz="2400" b="1" i="1" dirty="0">
                <a:solidFill>
                  <a:srgbClr val="000000"/>
                </a:solidFill>
                <a:effectLst>
                  <a:outerShdw blurRad="38100" dist="38100" dir="2700000" algn="tl">
                    <a:srgbClr val="000000">
                      <a:alpha val="43137"/>
                    </a:srgbClr>
                  </a:outerShdw>
                </a:effectLst>
                <a:latin typeface="Leawood-MediumItalic"/>
              </a:rPr>
              <a:t>others.”</a:t>
            </a:r>
            <a:r>
              <a:rPr lang="en-US" sz="2400" b="1" i="1" dirty="0" smtClean="0">
                <a:solidFill>
                  <a:srgbClr val="000000"/>
                </a:solidFill>
                <a:effectLst>
                  <a:outerShdw blurRad="38100" dist="38100" dir="2700000" algn="tl">
                    <a:srgbClr val="000000">
                      <a:alpha val="43137"/>
                    </a:srgbClr>
                  </a:outerShdw>
                </a:effectLst>
                <a:latin typeface="Leawood-MediumItalic"/>
              </a:rPr>
              <a:t>  —</a:t>
            </a:r>
            <a:r>
              <a:rPr lang="en-US" sz="2400" b="1" i="1" dirty="0">
                <a:solidFill>
                  <a:srgbClr val="000000"/>
                </a:solidFill>
                <a:effectLst>
                  <a:outerShdw blurRad="38100" dist="38100" dir="2700000" algn="tl">
                    <a:srgbClr val="000000">
                      <a:alpha val="43137"/>
                    </a:srgbClr>
                  </a:outerShdw>
                </a:effectLst>
                <a:latin typeface="Leawood-MediumItalic"/>
              </a:rPr>
              <a:t>Randy Alcorn</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6248" y="228600"/>
            <a:ext cx="2724648" cy="1832649"/>
          </a:xfrm>
          <a:prstGeom prst="rect">
            <a:avLst/>
          </a:prstGeom>
        </p:spPr>
      </p:pic>
      <p:sp>
        <p:nvSpPr>
          <p:cNvPr id="5" name="TextBox 4"/>
          <p:cNvSpPr txBox="1"/>
          <p:nvPr/>
        </p:nvSpPr>
        <p:spPr>
          <a:xfrm>
            <a:off x="2667000" y="9906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0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00400" y="1076235"/>
            <a:ext cx="4800600" cy="1508105"/>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SHOW</a:t>
            </a:r>
          </a:p>
          <a:p>
            <a:pPr algn="ctr"/>
            <a:r>
              <a:rPr lang="en-US" sz="3200" b="1" i="1" dirty="0" smtClean="0">
                <a:effectLst>
                  <a:outerShdw blurRad="38100" dist="38100" dir="2700000" algn="tl">
                    <a:srgbClr val="000000">
                      <a:alpha val="43137"/>
                    </a:srgbClr>
                  </a:outerShdw>
                </a:effectLst>
              </a:rPr>
              <a:t>Grace </a:t>
            </a:r>
            <a:r>
              <a:rPr lang="en-US" sz="3200" b="1" i="1" dirty="0">
                <a:effectLst>
                  <a:outerShdw blurRad="38100" dist="38100" dir="2700000" algn="tl">
                    <a:srgbClr val="000000">
                      <a:alpha val="43137"/>
                    </a:srgbClr>
                  </a:outerShdw>
                </a:effectLst>
              </a:rPr>
              <a:t>to Ourselves</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381000" y="2971800"/>
            <a:ext cx="8458200" cy="3046988"/>
          </a:xfrm>
          <a:prstGeom prst="rect">
            <a:avLst/>
          </a:prstGeom>
          <a:noFill/>
        </p:spPr>
        <p:txBody>
          <a:bodyPr wrap="square" rtlCol="0">
            <a:spAutoFit/>
          </a:bodyPr>
          <a:lstStyle/>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HANDWRITING ON THE HEART: </a:t>
            </a: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“But the God of all grace, who hath called us unto his eternal glory by Christ Jesus, after that ye have suffered a while, make you perfect, </a:t>
            </a:r>
            <a:r>
              <a:rPr lang="en-US" sz="2400" b="1" i="1" u="none" strike="noStrike" baseline="0" dirty="0" err="1" smtClean="0">
                <a:solidFill>
                  <a:srgbClr val="000000"/>
                </a:solidFill>
                <a:effectLst>
                  <a:outerShdw blurRad="38100" dist="38100" dir="2700000" algn="tl">
                    <a:srgbClr val="000000">
                      <a:alpha val="43137"/>
                    </a:srgbClr>
                  </a:outerShdw>
                </a:effectLst>
                <a:latin typeface="Leawood-BookItalic"/>
              </a:rPr>
              <a:t>stablish</a:t>
            </a: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 strengthen, settle you” (1 Peter 5:10).</a:t>
            </a:r>
          </a:p>
          <a:p>
            <a:endParaRPr lang="en-US" sz="2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HANDPRINT: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The grace we offer others, we often find difficult to extend to ourselves. Yet, the God of all grace seeks our restoration and calls us to follow Him.</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2819400" cy="2461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8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124200" y="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a:t>
            </a:r>
            <a:r>
              <a:rPr lang="en-US" sz="2400" b="1" i="1" dirty="0">
                <a:effectLst>
                  <a:outerShdw blurRad="38100" dist="38100" dir="2700000" algn="tl">
                    <a:srgbClr val="000000">
                      <a:alpha val="43137"/>
                    </a:srgbClr>
                  </a:outerShdw>
                </a:effectLst>
              </a:rPr>
              <a:t>to Ourselves</a:t>
            </a:r>
            <a:endParaRPr lang="en-US" b="1" dirty="0">
              <a:effectLst>
                <a:outerShdw blurRad="38100" dist="38100" dir="2700000" algn="tl">
                  <a:srgbClr val="000000">
                    <a:alpha val="43137"/>
                  </a:srgbClr>
                </a:outerShdw>
              </a:effectLst>
            </a:endParaRPr>
          </a:p>
        </p:txBody>
      </p:sp>
      <p:sp>
        <p:nvSpPr>
          <p:cNvPr id="3" name="TextBox 2"/>
          <p:cNvSpPr txBox="1"/>
          <p:nvPr/>
        </p:nvSpPr>
        <p:spPr>
          <a:xfrm>
            <a:off x="2133600" y="914400"/>
            <a:ext cx="6553200" cy="5232201"/>
          </a:xfrm>
          <a:prstGeom prst="rect">
            <a:avLst/>
          </a:prstGeom>
          <a:noFill/>
        </p:spPr>
        <p:txBody>
          <a:bodyPr wrap="square" rtlCol="0">
            <a:spAutoFit/>
          </a:bodyPr>
          <a:lstStyle/>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Psychologists share that a man’s mind takes snapshots, while a woman’s brain records videos.</a:t>
            </a:r>
          </a:p>
          <a:p>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Peter carried a large album of snapshot of failures</a:t>
            </a:r>
          </a:p>
          <a:p>
            <a:pPr marL="342900" indent="-342900">
              <a:buFont typeface="Wingdings" pitchFamily="2" charset="2"/>
              <a:buChar char=""/>
            </a:pPr>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a:solidFill>
                  <a:srgbClr val="000000"/>
                </a:solidFill>
                <a:effectLst>
                  <a:outerShdw blurRad="38100" dist="38100" dir="2700000" algn="tl">
                    <a:srgbClr val="000000">
                      <a:alpha val="43137"/>
                    </a:srgbClr>
                  </a:outerShdw>
                </a:effectLst>
                <a:latin typeface="Leawood-BookItalic"/>
              </a:rPr>
              <a:t>Peter fished all night and caught nothing, then Jesus extended an invitation</a:t>
            </a:r>
            <a:r>
              <a:rPr lang="en-US" sz="2400" b="1" i="1" dirty="0" smtClean="0">
                <a:solidFill>
                  <a:srgbClr val="000000"/>
                </a:solidFill>
                <a:effectLst>
                  <a:outerShdw blurRad="38100" dist="38100" dir="2700000" algn="tl">
                    <a:srgbClr val="000000">
                      <a:alpha val="43137"/>
                    </a:srgbClr>
                  </a:outerShdw>
                </a:effectLst>
                <a:latin typeface="Leawood-BookItalic"/>
              </a:rPr>
              <a:t>.</a:t>
            </a:r>
          </a:p>
          <a:p>
            <a:endParaRPr lang="en-US" sz="1400" b="1" i="1" dirty="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a:solidFill>
                  <a:srgbClr val="000000"/>
                </a:solidFill>
                <a:effectLst>
                  <a:outerShdw blurRad="38100" dist="38100" dir="2700000" algn="tl">
                    <a:srgbClr val="000000">
                      <a:alpha val="43137"/>
                    </a:srgbClr>
                  </a:outerShdw>
                </a:effectLst>
                <a:latin typeface="Leawood-BookItalic"/>
              </a:rPr>
              <a:t>Jesus questioned Peter’s passion. “Do you love me</a:t>
            </a:r>
            <a:r>
              <a:rPr lang="en-US" sz="2400" b="1" i="1" dirty="0" smtClean="0">
                <a:solidFill>
                  <a:srgbClr val="000000"/>
                </a:solidFill>
                <a:effectLst>
                  <a:outerShdw blurRad="38100" dist="38100" dir="2700000" algn="tl">
                    <a:srgbClr val="000000">
                      <a:alpha val="43137"/>
                    </a:srgbClr>
                  </a:outerShdw>
                </a:effectLst>
                <a:latin typeface="Leawood-BookItalic"/>
              </a:rPr>
              <a:t>?”</a:t>
            </a:r>
          </a:p>
          <a:p>
            <a:endParaRPr lang="en-US" sz="1400" b="1" i="1"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Christ </a:t>
            </a:r>
            <a:r>
              <a:rPr lang="en-US" sz="2400" b="1" i="1" dirty="0">
                <a:solidFill>
                  <a:srgbClr val="000000"/>
                </a:solidFill>
                <a:effectLst>
                  <a:outerShdw blurRad="38100" dist="38100" dir="2700000" algn="tl">
                    <a:srgbClr val="000000">
                      <a:alpha val="43137"/>
                    </a:srgbClr>
                  </a:outerShdw>
                </a:effectLst>
                <a:latin typeface="Leawood-BookItalic"/>
              </a:rPr>
              <a:t>asks the same of us</a:t>
            </a:r>
            <a:r>
              <a:rPr lang="en-US" sz="2400" b="1" i="1" dirty="0" smtClean="0">
                <a:solidFill>
                  <a:srgbClr val="000000"/>
                </a:solidFill>
                <a:effectLst>
                  <a:outerShdw blurRad="38100" dist="38100" dir="2700000" algn="tl">
                    <a:srgbClr val="000000">
                      <a:alpha val="43137"/>
                    </a:srgbClr>
                  </a:outerShdw>
                </a:effectLst>
                <a:latin typeface="Leawood-BookItalic"/>
              </a:rPr>
              <a:t>.</a:t>
            </a:r>
          </a:p>
          <a:p>
            <a:endParaRPr lang="en-US" sz="1400" b="1" i="1"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“Follow Me.” Peter did. Will you?</a:t>
            </a:r>
            <a:endParaRPr lang="en-US" sz="2400" b="1" i="1" dirty="0">
              <a:solidFill>
                <a:srgbClr val="000000"/>
              </a:solidFill>
              <a:effectLst>
                <a:outerShdw blurRad="38100" dist="38100" dir="2700000" algn="tl">
                  <a:srgbClr val="000000">
                    <a:alpha val="43137"/>
                  </a:srgbClr>
                </a:outerShdw>
              </a:effectLst>
              <a:latin typeface="Leawood-BookItalic"/>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362200" cy="20622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810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76400" y="-15821"/>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a:t>
            </a:r>
            <a:r>
              <a:rPr lang="en-US" sz="2400" b="1" i="1" dirty="0">
                <a:effectLst>
                  <a:outerShdw blurRad="38100" dist="38100" dir="2700000" algn="tl">
                    <a:srgbClr val="000000">
                      <a:alpha val="43137"/>
                    </a:srgbClr>
                  </a:outerShdw>
                </a:effectLst>
              </a:rPr>
              <a:t>to Ourselves</a:t>
            </a:r>
            <a:endParaRPr lang="en-US" b="1" dirty="0">
              <a:effectLst>
                <a:outerShdw blurRad="38100" dist="38100" dir="2700000" algn="tl">
                  <a:srgbClr val="000000">
                    <a:alpha val="43137"/>
                  </a:srgbClr>
                </a:outerShdw>
              </a:effectLst>
            </a:endParaRPr>
          </a:p>
        </p:txBody>
      </p:sp>
      <p:sp>
        <p:nvSpPr>
          <p:cNvPr id="3" name="TextBox 2"/>
          <p:cNvSpPr txBox="1"/>
          <p:nvPr/>
        </p:nvSpPr>
        <p:spPr>
          <a:xfrm>
            <a:off x="304800" y="2362200"/>
            <a:ext cx="8610600" cy="4154984"/>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FROM HIS HAND: </a:t>
            </a: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Read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1 Peter 5; John 21</a:t>
            </a: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TRACE HIS HAND: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Reread John 21. Write down any detail in this incident that might have triggered a past memory (good or bad) for Peter.</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For example: verse 9: charcoal fire—reminiscent of the courtyard fire.</a:t>
            </a:r>
          </a:p>
          <a:p>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Jesus told Peter, “Feed My sheep …feed My lambs.” We see hints of this conversation in Peter’s admonitions to elders in 1 Peter 5:2-3.</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Read these verses and record any similarities.</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8"/>
          </a:xfrm>
          <a:prstGeom prst="rect">
            <a:avLst/>
          </a:prstGeom>
        </p:spPr>
      </p:pic>
      <p:sp>
        <p:nvSpPr>
          <p:cNvPr id="5" name="TextBox 4"/>
          <p:cNvSpPr txBox="1"/>
          <p:nvPr/>
        </p:nvSpPr>
        <p:spPr>
          <a:xfrm>
            <a:off x="2819400" y="11430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51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76400" y="-15821"/>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a:t>
            </a:r>
            <a:r>
              <a:rPr lang="en-US" sz="2400" b="1" i="1" dirty="0">
                <a:effectLst>
                  <a:outerShdw blurRad="38100" dist="38100" dir="2700000" algn="tl">
                    <a:srgbClr val="000000">
                      <a:alpha val="43137"/>
                    </a:srgbClr>
                  </a:outerShdw>
                </a:effectLst>
              </a:rPr>
              <a:t>to Ourselves</a:t>
            </a:r>
            <a:endParaRPr lang="en-US" b="1" dirty="0">
              <a:effectLst>
                <a:outerShdw blurRad="38100" dist="38100" dir="2700000" algn="tl">
                  <a:srgbClr val="000000">
                    <a:alpha val="43137"/>
                  </a:srgbClr>
                </a:outerShdw>
              </a:effectLst>
            </a:endParaRPr>
          </a:p>
        </p:txBody>
      </p:sp>
      <p:sp>
        <p:nvSpPr>
          <p:cNvPr id="3" name="TextBox 2"/>
          <p:cNvSpPr txBox="1"/>
          <p:nvPr/>
        </p:nvSpPr>
        <p:spPr>
          <a:xfrm>
            <a:off x="304800" y="2590800"/>
            <a:ext cx="8305800" cy="3416320"/>
          </a:xfrm>
          <a:prstGeom prst="rect">
            <a:avLst/>
          </a:prstGeom>
          <a:noFill/>
        </p:spPr>
        <p:txBody>
          <a:bodyPr wrap="square" rtlCol="0">
            <a:spAutoFit/>
          </a:bodyPr>
          <a:lstStyle/>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In these same verses we also see Peter’s motivation (The answer to Christ’s question, “</a:t>
            </a:r>
            <a:r>
              <a:rPr lang="en-US" sz="2400" b="1" i="0" u="none" strike="noStrike" baseline="0" dirty="0" err="1" smtClean="0">
                <a:solidFill>
                  <a:srgbClr val="000000"/>
                </a:solidFill>
                <a:effectLst>
                  <a:outerShdw blurRad="38100" dist="38100" dir="2700000" algn="tl">
                    <a:srgbClr val="000000">
                      <a:alpha val="43137"/>
                    </a:srgbClr>
                  </a:outerShdw>
                </a:effectLst>
                <a:latin typeface="Leawood-Book"/>
              </a:rPr>
              <a:t>Lovest</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 thou me more than these?”). What phrases does Peter use to describe the loving way leaders should minister?</a:t>
            </a:r>
          </a:p>
          <a:p>
            <a:endParaRPr lang="en-US" sz="2400" b="1" dirty="0">
              <a:solidFill>
                <a:srgbClr val="000000"/>
              </a:solidFill>
              <a:effectLst>
                <a:outerShdw blurRad="38100" dist="38100" dir="2700000" algn="tl">
                  <a:srgbClr val="000000">
                    <a:alpha val="43137"/>
                  </a:srgbClr>
                </a:outerShdw>
              </a:effectLst>
              <a:latin typeface="Leawood-Book"/>
            </a:endParaRP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Continually reliving the past keeps us from being fully engaged in the present and also hinders our view of the future. How might showing God’s grace to yourself assist in finding balance and perspective?</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8"/>
          </a:xfrm>
          <a:prstGeom prst="rect">
            <a:avLst/>
          </a:prstGeom>
        </p:spPr>
      </p:pic>
      <p:sp>
        <p:nvSpPr>
          <p:cNvPr id="5" name="TextBox 4"/>
          <p:cNvSpPr txBox="1"/>
          <p:nvPr/>
        </p:nvSpPr>
        <p:spPr>
          <a:xfrm>
            <a:off x="2743200" y="11430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73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76400" y="-15821"/>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a:t>
            </a:r>
            <a:r>
              <a:rPr lang="en-US" sz="2400" b="1" i="1" dirty="0">
                <a:effectLst>
                  <a:outerShdw blurRad="38100" dist="38100" dir="2700000" algn="tl">
                    <a:srgbClr val="000000">
                      <a:alpha val="43137"/>
                    </a:srgbClr>
                  </a:outerShdw>
                </a:effectLst>
              </a:rPr>
              <a:t>to Ourselves</a:t>
            </a:r>
            <a:endParaRPr lang="en-US" b="1" dirty="0">
              <a:effectLst>
                <a:outerShdw blurRad="38100" dist="38100" dir="2700000" algn="tl">
                  <a:srgbClr val="000000">
                    <a:alpha val="43137"/>
                  </a:srgbClr>
                </a:outerShdw>
              </a:effectLst>
            </a:endParaRPr>
          </a:p>
        </p:txBody>
      </p:sp>
      <p:sp>
        <p:nvSpPr>
          <p:cNvPr id="3" name="TextBox 2"/>
          <p:cNvSpPr txBox="1"/>
          <p:nvPr/>
        </p:nvSpPr>
        <p:spPr>
          <a:xfrm>
            <a:off x="381000" y="2590800"/>
            <a:ext cx="8001000" cy="2308324"/>
          </a:xfrm>
          <a:prstGeom prst="rect">
            <a:avLst/>
          </a:prstGeom>
          <a:noFill/>
        </p:spPr>
        <p:txBody>
          <a:bodyPr wrap="square" rtlCol="0">
            <a:spAutoFit/>
          </a:bodyPr>
          <a:lstStyle/>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LEND A HAND: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How can we help those bound by past failure to recognize that grace abounds?</a:t>
            </a:r>
          </a:p>
          <a:p>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a:p>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TOUCHPOINT</a:t>
            </a:r>
            <a:r>
              <a:rPr lang="en-US" sz="2000" b="1" i="0" u="none" strike="noStrike" baseline="0" dirty="0" smtClean="0">
                <a:solidFill>
                  <a:srgbClr val="F68125"/>
                </a:solidFill>
                <a:effectLst>
                  <a:outerShdw blurRad="38100" dist="38100" dir="2700000" algn="tl">
                    <a:srgbClr val="000000">
                      <a:alpha val="43137"/>
                    </a:srgbClr>
                  </a:outerShdw>
                </a:effectLst>
                <a:latin typeface="TrajanPro-Bold"/>
              </a:rPr>
              <a:t>: </a:t>
            </a:r>
            <a:r>
              <a:rPr lang="en-US" sz="2400" b="1" i="1" u="none" strike="noStrike" baseline="0" dirty="0" smtClean="0">
                <a:solidFill>
                  <a:srgbClr val="000000"/>
                </a:solidFill>
                <a:effectLst>
                  <a:outerShdw blurRad="38100" dist="38100" dir="2700000" algn="tl">
                    <a:srgbClr val="000000">
                      <a:alpha val="43137"/>
                    </a:srgbClr>
                  </a:outerShdw>
                </a:effectLst>
                <a:latin typeface="Leawood-MediumItalic"/>
              </a:rPr>
              <a:t>“All men who live with any degree of serenity live by some assurance of grace.</a:t>
            </a:r>
            <a:r>
              <a:rPr lang="en-US" sz="2400" b="1" i="1" u="none" strike="noStrike" baseline="0" dirty="0" smtClean="0">
                <a:solidFill>
                  <a:srgbClr val="000000"/>
                </a:solidFill>
                <a:effectLst>
                  <a:outerShdw blurRad="38100" dist="38100" dir="2700000" algn="tl">
                    <a:srgbClr val="000000">
                      <a:alpha val="43137"/>
                    </a:srgbClr>
                  </a:outerShdw>
                </a:effectLst>
                <a:latin typeface="Leawood-MediumItalic"/>
              </a:rPr>
              <a:t>”</a:t>
            </a:r>
            <a:br>
              <a:rPr lang="en-US" sz="2400" b="1" i="1" u="none" strike="noStrike" baseline="0" dirty="0" smtClean="0">
                <a:solidFill>
                  <a:srgbClr val="000000"/>
                </a:solidFill>
                <a:effectLst>
                  <a:outerShdw blurRad="38100" dist="38100" dir="2700000" algn="tl">
                    <a:srgbClr val="000000">
                      <a:alpha val="43137"/>
                    </a:srgbClr>
                  </a:outerShdw>
                </a:effectLst>
                <a:latin typeface="Leawood-MediumItalic"/>
              </a:rPr>
            </a:br>
            <a:r>
              <a:rPr lang="en-US" sz="2400" b="1" i="1" u="none" strike="noStrike" baseline="0" dirty="0" smtClean="0">
                <a:solidFill>
                  <a:srgbClr val="000000"/>
                </a:solidFill>
                <a:effectLst>
                  <a:outerShdw blurRad="38100" dist="38100" dir="2700000" algn="tl">
                    <a:srgbClr val="000000">
                      <a:alpha val="43137"/>
                    </a:srgbClr>
                  </a:outerShdw>
                </a:effectLst>
                <a:latin typeface="Leawood-MediumItalic"/>
              </a:rPr>
              <a:t>—</a:t>
            </a:r>
            <a:r>
              <a:rPr lang="en-US" sz="2400" b="1" i="1" u="none" strike="noStrike" baseline="0" dirty="0" smtClean="0">
                <a:solidFill>
                  <a:srgbClr val="000000"/>
                </a:solidFill>
                <a:effectLst>
                  <a:outerShdw blurRad="38100" dist="38100" dir="2700000" algn="tl">
                    <a:srgbClr val="000000">
                      <a:alpha val="43137"/>
                    </a:srgbClr>
                  </a:outerShdw>
                </a:effectLst>
                <a:latin typeface="Leawood-MediumItalic"/>
              </a:rPr>
              <a:t>Reinhold Niebuhr</a:t>
            </a:r>
            <a:endParaRPr lang="en-US" sz="2400" b="1" i="0" u="none" strike="noStrike" baseline="0" dirty="0" smtClean="0">
              <a:solidFill>
                <a:srgbClr val="000000"/>
              </a:solidFill>
              <a:effectLst>
                <a:outerShdw blurRad="38100" dist="38100" dir="2700000" algn="tl">
                  <a:srgbClr val="000000">
                    <a:alpha val="43137"/>
                  </a:srgbClr>
                </a:outerShdw>
              </a:effectLst>
              <a:latin typeface="Leawood-Book"/>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2743200" cy="2394858"/>
          </a:xfrm>
          <a:prstGeom prst="rect">
            <a:avLst/>
          </a:prstGeom>
        </p:spPr>
      </p:pic>
      <p:sp>
        <p:nvSpPr>
          <p:cNvPr id="5" name="TextBox 4"/>
          <p:cNvSpPr txBox="1"/>
          <p:nvPr/>
        </p:nvSpPr>
        <p:spPr>
          <a:xfrm>
            <a:off x="2590800" y="1219200"/>
            <a:ext cx="5943600" cy="58477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n w="76200">
            <a:solidFill>
              <a:schemeClr val="bg1">
                <a:lumMod val="65000"/>
              </a:schemeClr>
            </a:solid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0">
            <a:scrgbClr r="0" g="0" b="0"/>
          </a:lnRef>
          <a:fillRef idx="1002">
            <a:schemeClr val="dk1"/>
          </a:fillRef>
          <a:effectRef idx="0">
            <a:scrgbClr r="0" g="0" b="0"/>
          </a:effectRef>
          <a:fontRef idx="major"/>
        </p:style>
        <p:txBody>
          <a:bodyPr wrap="square" rtlCol="0">
            <a:spAutoFit/>
          </a:bodyPr>
          <a:lstStyle/>
          <a:p>
            <a:pPr algn="ctr"/>
            <a:r>
              <a:rPr lang="en-US" sz="3200" b="1" dirty="0" smtClean="0">
                <a:effectLst>
                  <a:outerShdw blurRad="38100" dist="38100" dir="2700000" algn="tl">
                    <a:srgbClr val="000000">
                      <a:alpha val="43137"/>
                    </a:srgbClr>
                  </a:outerShdw>
                </a:effectLst>
              </a:rPr>
              <a:t>HIS HAND IN MY LIFE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9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52800" y="457200"/>
            <a:ext cx="4800600" cy="1508105"/>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SHOW</a:t>
            </a:r>
          </a:p>
          <a:p>
            <a:pPr algn="ctr"/>
            <a:r>
              <a:rPr lang="en-US" sz="3200" b="1" i="1" dirty="0" smtClean="0">
                <a:effectLst>
                  <a:outerShdw blurRad="38100" dist="38100" dir="2700000" algn="tl">
                    <a:srgbClr val="000000">
                      <a:alpha val="43137"/>
                    </a:srgbClr>
                  </a:outerShdw>
                </a:effectLst>
              </a:rPr>
              <a:t>Grace Within our Families</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457200" y="2667000"/>
            <a:ext cx="8305800" cy="3416320"/>
          </a:xfrm>
          <a:prstGeom prst="rect">
            <a:avLst/>
          </a:prstGeom>
          <a:noFill/>
        </p:spPr>
        <p:txBody>
          <a:bodyPr wrap="square" rtlCol="0">
            <a:spAutoFit/>
          </a:bodyPr>
          <a:lstStyle/>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HANDWRITING ON THE HEART: </a:t>
            </a: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“Likewise, ye husbands, dwell with them according to knowledge, giving </a:t>
            </a:r>
            <a:r>
              <a:rPr lang="en-US" sz="2400" b="1" i="1" u="none" strike="noStrike" baseline="0" dirty="0" err="1" smtClean="0">
                <a:solidFill>
                  <a:srgbClr val="000000"/>
                </a:solidFill>
                <a:effectLst>
                  <a:outerShdw blurRad="38100" dist="38100" dir="2700000" algn="tl">
                    <a:srgbClr val="000000">
                      <a:alpha val="43137"/>
                    </a:srgbClr>
                  </a:outerShdw>
                </a:effectLst>
                <a:latin typeface="Leawood-BookItalic"/>
              </a:rPr>
              <a:t>honour</a:t>
            </a: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 unto the wife, as unto the weaker vessel, and as being heirs together of the grace of life; that your prayers be not hindered” (1 Peter 3:7).</a:t>
            </a:r>
            <a:endParaRPr lang="en-US" sz="2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endParaRPr lang="en-US" sz="2400" b="1" i="0" u="none" strike="noStrike" baseline="0" dirty="0" smtClean="0">
              <a:solidFill>
                <a:srgbClr val="F68125"/>
              </a:solidFill>
              <a:effectLst>
                <a:outerShdw blurRad="38100" dist="38100" dir="2700000" algn="tl">
                  <a:srgbClr val="000000">
                    <a:alpha val="43137"/>
                  </a:srgbClr>
                </a:outerShdw>
              </a:effectLst>
              <a:latin typeface="TrajanPro-Bold"/>
            </a:endParaRPr>
          </a:p>
          <a:p>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HANDPRINT</a:t>
            </a:r>
            <a:r>
              <a:rPr lang="en-US" sz="2400" b="1" i="0" u="none" strike="noStrike" baseline="0" dirty="0" smtClean="0">
                <a:solidFill>
                  <a:srgbClr val="F68125"/>
                </a:solidFill>
                <a:effectLst>
                  <a:outerShdw blurRad="38100" dist="38100" dir="2700000" algn="tl">
                    <a:srgbClr val="000000">
                      <a:alpha val="43137"/>
                    </a:srgbClr>
                  </a:outerShdw>
                </a:effectLst>
                <a:latin typeface="TrajanPro-Bold"/>
              </a:rPr>
              <a:t>: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Homes can be places of grace as we accept God’s design for the family, honor and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respect </a:t>
            </a: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one another and live in obedience to His Word.</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3429000" cy="29935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2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19400" y="1219200"/>
            <a:ext cx="4800600" cy="70788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SHOW…</a:t>
            </a:r>
            <a:r>
              <a:rPr lang="en-US" sz="4000" b="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Grace Within our Families</a:t>
            </a:r>
          </a:p>
        </p:txBody>
      </p:sp>
      <p:sp>
        <p:nvSpPr>
          <p:cNvPr id="3" name="TextBox 2"/>
          <p:cNvSpPr txBox="1"/>
          <p:nvPr/>
        </p:nvSpPr>
        <p:spPr>
          <a:xfrm>
            <a:off x="1066800" y="2438400"/>
            <a:ext cx="7546804" cy="3539430"/>
          </a:xfrm>
          <a:prstGeom prst="rect">
            <a:avLst/>
          </a:prstGeom>
          <a:noFill/>
        </p:spPr>
        <p:txBody>
          <a:bodyPr wrap="square" rtlCol="0">
            <a:spAutoFit/>
          </a:bodyPr>
          <a:lstStyle/>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Challenges of family life</a:t>
            </a:r>
          </a:p>
          <a:p>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u="none" strike="noStrike" baseline="0" dirty="0" smtClean="0">
                <a:solidFill>
                  <a:srgbClr val="000000"/>
                </a:solidFill>
                <a:effectLst>
                  <a:outerShdw blurRad="38100" dist="38100" dir="2700000" algn="tl">
                    <a:srgbClr val="000000">
                      <a:alpha val="43137"/>
                    </a:srgbClr>
                  </a:outerShdw>
                </a:effectLst>
                <a:latin typeface="Leawood-BookItalic"/>
              </a:rPr>
              <a:t>Peter’s wife required plenty of grace</a:t>
            </a:r>
          </a:p>
          <a:p>
            <a:pPr marL="342900" indent="-342900">
              <a:buFont typeface="Wingdings" pitchFamily="2" charset="2"/>
              <a:buChar char=""/>
            </a:pPr>
            <a:endParaRPr lang="en-US" sz="1400" b="1" i="1" u="none" strike="noStrike" baseline="0"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Husbands may come to know Christ – “without ta word,”</a:t>
            </a:r>
          </a:p>
          <a:p>
            <a:endParaRPr lang="en-US" sz="1400" b="1" i="1" dirty="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Husbands should live with wives “according to knowledge”.</a:t>
            </a:r>
          </a:p>
          <a:p>
            <a:endParaRPr lang="en-US" sz="1400" b="1" i="1" dirty="0" smtClean="0">
              <a:solidFill>
                <a:srgbClr val="000000"/>
              </a:solidFill>
              <a:effectLst>
                <a:outerShdw blurRad="38100" dist="38100" dir="2700000" algn="tl">
                  <a:srgbClr val="000000">
                    <a:alpha val="43137"/>
                  </a:srgbClr>
                </a:outerShdw>
              </a:effectLst>
              <a:latin typeface="Leawood-BookItalic"/>
            </a:endParaRPr>
          </a:p>
          <a:p>
            <a:pPr marL="342900" indent="-342900">
              <a:buFont typeface="Wingdings" pitchFamily="2" charset="2"/>
              <a:buChar char=""/>
            </a:pPr>
            <a:r>
              <a:rPr lang="en-US" sz="2400" b="1" i="1" dirty="0" smtClean="0">
                <a:solidFill>
                  <a:srgbClr val="000000"/>
                </a:solidFill>
                <a:effectLst>
                  <a:outerShdw blurRad="38100" dist="38100" dir="2700000" algn="tl">
                    <a:srgbClr val="000000">
                      <a:alpha val="43137"/>
                    </a:srgbClr>
                  </a:outerShdw>
                </a:effectLst>
                <a:latin typeface="Leawood-BookItalic"/>
              </a:rPr>
              <a:t>Live in accordance with God’s family design</a:t>
            </a:r>
            <a:endParaRPr lang="en-US" sz="2400" b="1" i="1" dirty="0">
              <a:solidFill>
                <a:srgbClr val="000000"/>
              </a:solidFill>
              <a:effectLst>
                <a:outerShdw blurRad="38100" dist="38100" dir="2700000" algn="tl">
                  <a:srgbClr val="000000">
                    <a:alpha val="43137"/>
                  </a:srgbClr>
                </a:outerShdw>
              </a:effectLst>
              <a:latin typeface="Leawood-BookItalic"/>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2967642" cy="25907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80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1618</Words>
  <Application>Microsoft Macintosh PowerPoint</Application>
  <PresentationFormat>On-screen Show (4:3)</PresentationFormat>
  <Paragraphs>140</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Grace is not just in the knowing; grace involves showing and extending that same unmerited favor to others.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Sarah Fletcher</cp:lastModifiedBy>
  <cp:revision>20</cp:revision>
  <dcterms:created xsi:type="dcterms:W3CDTF">2013-07-02T22:41:11Z</dcterms:created>
  <dcterms:modified xsi:type="dcterms:W3CDTF">2013-07-02T23:26:02Z</dcterms:modified>
</cp:coreProperties>
</file>