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7" r:id="rId4"/>
    <p:sldId id="262" r:id="rId5"/>
    <p:sldId id="263" r:id="rId6"/>
    <p:sldId id="261" r:id="rId7"/>
    <p:sldId id="259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6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5E5835"/>
    <a:srgbClr val="D357A8"/>
    <a:srgbClr val="34A396"/>
    <a:srgbClr val="3FC3B3"/>
    <a:srgbClr val="0000B7"/>
    <a:srgbClr val="000086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45" d="100"/>
          <a:sy n="145" d="100"/>
        </p:scale>
        <p:origin x="-12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463C4-7033-CF48-B9CC-42B598FD54F2}" type="datetimeFigureOut">
              <a:rPr lang="en-US" smtClean="0"/>
              <a:pPr/>
              <a:t>8/17/17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61A07-C84F-CD40-9FE6-4553212C47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01818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61A07-C84F-CD40-9FE6-4553212C47B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43100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pPr/>
              <a:t>8/17/17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78934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pPr/>
              <a:t>8/17/17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2322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pPr/>
              <a:t>8/17/17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13583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pPr/>
              <a:t>8/17/17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4773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pPr/>
              <a:t>8/17/17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57962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pPr/>
              <a:t>8/17/17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5752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pPr/>
              <a:t>8/17/17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04738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pPr/>
              <a:t>8/17/17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89599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pPr/>
              <a:t>8/17/17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9133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pPr/>
              <a:t>8/17/17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20691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pPr/>
              <a:t>8/17/17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24492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E6602-B378-154A-B4CD-9DFB64406F7E}" type="datetimeFigureOut">
              <a:rPr lang="en-US" smtClean="0"/>
              <a:pPr/>
              <a:t>8/17/17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4896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50324" y="5367337"/>
            <a:ext cx="8604829" cy="1094639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5E5835"/>
                </a:solidFill>
                <a:latin typeface="Lucida Calligraphy"/>
                <a:cs typeface="Lucida Calligraphy"/>
              </a:rPr>
              <a:t>Praise Him </a:t>
            </a:r>
            <a:r>
              <a:rPr lang="en-US" sz="4000" b="1" dirty="0" smtClean="0">
                <a:solidFill>
                  <a:srgbClr val="5E5835"/>
                </a:solidFill>
                <a:latin typeface="Lucida Calligraphy"/>
                <a:cs typeface="Lucida Calligraphy"/>
              </a:rPr>
              <a:t>in </a:t>
            </a:r>
            <a:r>
              <a:rPr lang="en-US" sz="4000" dirty="0" smtClean="0">
                <a:solidFill>
                  <a:srgbClr val="5E5835"/>
                </a:solidFill>
                <a:latin typeface="Lucida Calligraphy"/>
                <a:cs typeface="Lucida Calligraphy"/>
              </a:rPr>
              <a:t>the Chaos</a:t>
            </a:r>
            <a:endParaRPr lang="en-US" sz="4000" b="1" dirty="0">
              <a:solidFill>
                <a:srgbClr val="5E5835"/>
              </a:solidFill>
              <a:latin typeface="Lucida Calligraphy"/>
              <a:cs typeface="Lucida Calligraphy"/>
            </a:endParaRPr>
          </a:p>
        </p:txBody>
      </p:sp>
      <p:pic>
        <p:nvPicPr>
          <p:cNvPr id="3" name="Picture Placeholder 2" descr="chaos3.jpeg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4628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prayer-jesus.jpe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8628" b="8628"/>
          <a:stretch>
            <a:fillRect/>
          </a:stretch>
        </p:blipFill>
        <p:spPr/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He ended His prayer in </a:t>
            </a:r>
            <a:r>
              <a:rPr lang="en-US" sz="4400" dirty="0" smtClean="0">
                <a:solidFill>
                  <a:srgbClr val="5E5835"/>
                </a:solidFill>
                <a:latin typeface="Lucida Calligraphy"/>
                <a:cs typeface="Lucida Calligraphy"/>
              </a:rPr>
              <a:t>acceptance</a:t>
            </a:r>
            <a:r>
              <a:rPr lang="en-US" sz="4400" dirty="0" smtClean="0"/>
              <a:t> of carrying out God’s will.</a:t>
            </a:r>
            <a:endParaRPr lang="en-US" sz="4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8234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Out of this dark </a:t>
            </a:r>
            <a:r>
              <a:rPr lang="en-US" sz="4400" b="1" dirty="0" smtClean="0">
                <a:solidFill>
                  <a:srgbClr val="5E5835"/>
                </a:solidFill>
                <a:latin typeface="Lucida Calligraphy"/>
                <a:cs typeface="Lucida Calligraphy"/>
              </a:rPr>
              <a:t>confusion</a:t>
            </a:r>
            <a:r>
              <a:rPr lang="en-US" sz="4400" dirty="0" smtClean="0">
                <a:solidFill>
                  <a:srgbClr val="5E5835"/>
                </a:solidFill>
              </a:rPr>
              <a:t> </a:t>
            </a:r>
            <a:r>
              <a:rPr lang="en-US" sz="4400" dirty="0" smtClean="0"/>
              <a:t>came the greatest praise song ever sung, a new song—an ultimate sacrifice of praise. </a:t>
            </a: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5E5835"/>
                </a:solidFill>
                <a:latin typeface="Lucida Calligraphy"/>
                <a:cs typeface="Lucida Calligraphy"/>
              </a:rPr>
              <a:t>Praise</a:t>
            </a:r>
            <a:r>
              <a:rPr lang="en-US" sz="4400" dirty="0" smtClean="0">
                <a:solidFill>
                  <a:srgbClr val="5E5835"/>
                </a:solidFill>
              </a:rPr>
              <a:t> </a:t>
            </a:r>
            <a:r>
              <a:rPr lang="en-US" sz="4400" dirty="0" smtClean="0"/>
              <a:t>His glorious name!</a:t>
            </a:r>
            <a:endParaRPr lang="en-US" sz="4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737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There is a real </a:t>
            </a:r>
            <a:r>
              <a:rPr lang="en-US" b="1" dirty="0" smtClean="0">
                <a:solidFill>
                  <a:srgbClr val="5E5835"/>
                </a:solidFill>
                <a:latin typeface="Lucida Calligraphy"/>
                <a:cs typeface="Lucida Calligraphy"/>
              </a:rPr>
              <a:t>enemy</a:t>
            </a:r>
            <a:r>
              <a:rPr lang="en-US" dirty="0" smtClean="0"/>
              <a:t>, a predator.</a:t>
            </a:r>
          </a:p>
          <a:p>
            <a:pPr marL="514350" indent="-514350">
              <a:buAutoNum type="arabicPeriod"/>
            </a:pPr>
            <a:r>
              <a:rPr lang="en-US" dirty="0" smtClean="0"/>
              <a:t>There is a real struggle with the horrible pit.</a:t>
            </a:r>
          </a:p>
          <a:p>
            <a:pPr marL="514350" indent="-514350">
              <a:buAutoNum type="arabicPeriod"/>
            </a:pPr>
            <a:r>
              <a:rPr lang="en-US" dirty="0" smtClean="0"/>
              <a:t>There is a Proponent, </a:t>
            </a:r>
            <a:r>
              <a:rPr lang="en-US" b="1" dirty="0" smtClean="0">
                <a:solidFill>
                  <a:srgbClr val="5E5835"/>
                </a:solidFill>
                <a:latin typeface="Lucida Calligraphy"/>
                <a:cs typeface="Lucida Calligraphy"/>
              </a:rPr>
              <a:t>the Great Rescuer</a:t>
            </a:r>
            <a:r>
              <a:rPr lang="en-US" dirty="0" smtClean="0"/>
              <a:t>—a trustworthy God.</a:t>
            </a:r>
          </a:p>
          <a:p>
            <a:pPr marL="514350" indent="-514350">
              <a:buAutoNum type="arabicPeriod"/>
            </a:pPr>
            <a:r>
              <a:rPr lang="en-US" dirty="0" smtClean="0"/>
              <a:t>He gives us a gift—</a:t>
            </a:r>
            <a:r>
              <a:rPr lang="en-US" b="1" dirty="0" smtClean="0">
                <a:solidFill>
                  <a:srgbClr val="5E5835"/>
                </a:solidFill>
                <a:latin typeface="Lucida Calligraphy"/>
                <a:cs typeface="Lucida Calligraphy"/>
              </a:rPr>
              <a:t>purpose</a:t>
            </a:r>
            <a:r>
              <a:rPr lang="en-US" dirty="0" smtClean="0"/>
              <a:t>, our response of </a:t>
            </a:r>
            <a:r>
              <a:rPr lang="en-US" b="1" dirty="0" smtClean="0">
                <a:solidFill>
                  <a:srgbClr val="5E5835"/>
                </a:solidFill>
                <a:latin typeface="Lucida Calligraphy"/>
                <a:cs typeface="Lucida Calligraphy"/>
              </a:rPr>
              <a:t>praise</a:t>
            </a:r>
            <a:r>
              <a:rPr lang="en-US" dirty="0" smtClean="0">
                <a:solidFill>
                  <a:srgbClr val="5E5835"/>
                </a:solidFill>
              </a:rPr>
              <a:t> </a:t>
            </a:r>
            <a:r>
              <a:rPr lang="en-US" dirty="0" smtClean="0"/>
              <a:t>for His wonders and His very character.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5142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69474"/>
            <a:ext cx="8229600" cy="50566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dirty="0" smtClean="0"/>
          </a:p>
          <a:p>
            <a:pPr marL="0" indent="0" algn="ctr">
              <a:buNone/>
            </a:pPr>
            <a:r>
              <a:rPr lang="en-US" sz="4400" dirty="0" smtClean="0"/>
              <a:t>We offer </a:t>
            </a:r>
            <a:r>
              <a:rPr lang="en-US" sz="4400" b="1" dirty="0" smtClean="0">
                <a:solidFill>
                  <a:srgbClr val="5E5835"/>
                </a:solidFill>
                <a:latin typeface="Lucida Calligraphy"/>
                <a:cs typeface="Lucida Calligraphy"/>
              </a:rPr>
              <a:t>praise</a:t>
            </a:r>
            <a:r>
              <a:rPr lang="en-US" sz="4400" dirty="0" smtClean="0"/>
              <a:t> so many will see what He has done and be </a:t>
            </a:r>
            <a:r>
              <a:rPr lang="en-US" sz="4400" b="1" dirty="0" smtClean="0">
                <a:solidFill>
                  <a:srgbClr val="5E5835"/>
                </a:solidFill>
                <a:latin typeface="Lucida Calligraphy"/>
                <a:cs typeface="Lucida Calligraphy"/>
              </a:rPr>
              <a:t>amazed</a:t>
            </a:r>
            <a:r>
              <a:rPr lang="en-US" sz="4400" dirty="0" smtClean="0"/>
              <a:t>. </a:t>
            </a:r>
          </a:p>
          <a:p>
            <a:pPr marL="0" indent="0" algn="ctr">
              <a:buNone/>
            </a:pPr>
            <a:r>
              <a:rPr lang="en-US" sz="4400" dirty="0" smtClean="0"/>
              <a:t>Then they will put their trust in the Lord.</a:t>
            </a:r>
          </a:p>
          <a:p>
            <a:pPr marL="0" indent="0" algn="ctr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6543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400" dirty="0" smtClean="0"/>
              <a:t>If </a:t>
            </a:r>
            <a:r>
              <a:rPr lang="en-US" sz="4400" dirty="0"/>
              <a:t>not us, then the </a:t>
            </a:r>
            <a:r>
              <a:rPr lang="en-US" sz="4400" b="1" dirty="0">
                <a:solidFill>
                  <a:srgbClr val="5E5835"/>
                </a:solidFill>
                <a:latin typeface="Lucida Calligraphy"/>
                <a:cs typeface="Lucida Calligraphy"/>
              </a:rPr>
              <a:t>rocks</a:t>
            </a:r>
            <a:r>
              <a:rPr lang="en-US" sz="4400" dirty="0"/>
              <a:t> will cry out.</a:t>
            </a:r>
          </a:p>
          <a:p>
            <a:pPr marL="0" indent="0" algn="ctr">
              <a:buNone/>
            </a:pPr>
            <a:r>
              <a:rPr lang="en-US" sz="4400" dirty="0"/>
              <a:t>(Luke 19:40)</a:t>
            </a:r>
          </a:p>
          <a:p>
            <a:endParaRPr lang="en-US" dirty="0"/>
          </a:p>
        </p:txBody>
      </p:sp>
      <p:pic>
        <p:nvPicPr>
          <p:cNvPr id="2" name="Content Placeholder 1" descr="3.7.A_V.jpe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9032" r="29032"/>
          <a:stretch>
            <a:fillRect/>
          </a:stretch>
        </p:blipFill>
        <p:spPr>
          <a:xfrm>
            <a:off x="4648200" y="1096963"/>
            <a:ext cx="4038600" cy="5029200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3407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600" dirty="0" smtClean="0">
              <a:latin typeface="Lucida Calligraphy"/>
              <a:cs typeface="Lucida Calligraphy"/>
            </a:endParaRPr>
          </a:p>
          <a:p>
            <a:pPr marL="0" indent="0">
              <a:buNone/>
            </a:pPr>
            <a:endParaRPr lang="en-US" sz="3600">
              <a:latin typeface="Lucida Calligraphy"/>
              <a:cs typeface="Lucida Calligraphy"/>
            </a:endParaRPr>
          </a:p>
          <a:p>
            <a:pPr marL="0" indent="0">
              <a:buNone/>
            </a:pPr>
            <a:r>
              <a:rPr lang="en-US" sz="3600" smtClean="0">
                <a:latin typeface="Lucida Calligraphy"/>
                <a:cs typeface="Lucida Calligraphy"/>
              </a:rPr>
              <a:t>In </a:t>
            </a:r>
            <a:r>
              <a:rPr lang="en-US" sz="3600" dirty="0" smtClean="0">
                <a:latin typeface="Lucida Calligraphy"/>
                <a:cs typeface="Lucida Calligraphy"/>
              </a:rPr>
              <a:t>partnership</a:t>
            </a:r>
          </a:p>
          <a:p>
            <a:pPr marL="0" indent="0">
              <a:buNone/>
            </a:pPr>
            <a:r>
              <a:rPr lang="en-US" sz="3600" dirty="0">
                <a:latin typeface="Lucida Calligraphy"/>
                <a:cs typeface="Lucida Calligraphy"/>
              </a:rPr>
              <a:t>w</a:t>
            </a:r>
            <a:r>
              <a:rPr lang="en-US" sz="3600" dirty="0" smtClean="0">
                <a:latin typeface="Lucida Calligraphy"/>
                <a:cs typeface="Lucida Calligraphy"/>
              </a:rPr>
              <a:t>ith….</a:t>
            </a:r>
            <a:endParaRPr lang="en-US" sz="3600" dirty="0">
              <a:latin typeface="Lucida Calligraphy"/>
              <a:cs typeface="Lucida Calligraphy"/>
            </a:endParaRPr>
          </a:p>
        </p:txBody>
      </p:sp>
      <p:pic>
        <p:nvPicPr>
          <p:cNvPr id="5" name="Content Placeholder 4" descr="logo for ppt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5709" r="5709"/>
          <a:stretch>
            <a:fillRect/>
          </a:stretch>
        </p:blipFill>
        <p:spPr>
          <a:xfrm>
            <a:off x="4648200" y="963016"/>
            <a:ext cx="4038600" cy="516314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3923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88580" y="840828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400" b="1" dirty="0" smtClean="0">
                <a:latin typeface="Lucida Calligraphy"/>
                <a:cs typeface="Lucida Calligraphy"/>
              </a:rPr>
              <a:t>   </a:t>
            </a:r>
            <a:r>
              <a:rPr lang="en-US" sz="4400" b="1" dirty="0" smtClean="0">
                <a:solidFill>
                  <a:srgbClr val="5E5835"/>
                </a:solidFill>
                <a:latin typeface="Lucida Calligraphy"/>
                <a:cs typeface="Lucida Calligraphy"/>
              </a:rPr>
              <a:t>Chaos</a:t>
            </a:r>
            <a:r>
              <a:rPr lang="en-US" sz="4400" dirty="0" smtClean="0">
                <a:solidFill>
                  <a:srgbClr val="5E5835"/>
                </a:solidFill>
              </a:rPr>
              <a:t> </a:t>
            </a:r>
            <a:r>
              <a:rPr lang="en-US" sz="4400" dirty="0" smtClean="0"/>
              <a:t>can be defined as a situation in which one is…..</a:t>
            </a:r>
          </a:p>
          <a:p>
            <a:pPr marL="0" indent="0">
              <a:buNone/>
            </a:pPr>
            <a:endParaRPr lang="en-US" sz="4400" dirty="0" smtClean="0"/>
          </a:p>
          <a:p>
            <a:pPr marL="0" indent="0">
              <a:buNone/>
            </a:pPr>
            <a:r>
              <a:rPr lang="en-US" sz="4400" dirty="0" smtClean="0"/>
              <a:t>*uncertain about what to do,</a:t>
            </a:r>
          </a:p>
          <a:p>
            <a:pPr marL="0" indent="0">
              <a:buNone/>
            </a:pPr>
            <a:r>
              <a:rPr lang="en-US" sz="4400" dirty="0" smtClean="0"/>
              <a:t>*unable to understand clearly,</a:t>
            </a:r>
          </a:p>
          <a:p>
            <a:pPr marL="0" indent="0">
              <a:buNone/>
            </a:pPr>
            <a:r>
              <a:rPr lang="en-US" sz="4400" dirty="0" smtClean="0"/>
              <a:t>*usually with unmet expectations.</a:t>
            </a:r>
            <a:endParaRPr lang="en-US" sz="4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6184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72259"/>
            <a:ext cx="4038600" cy="35539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/>
              <a:t>Lost in this </a:t>
            </a:r>
            <a:r>
              <a:rPr lang="en-US" sz="4800" b="1" dirty="0" smtClean="0">
                <a:solidFill>
                  <a:srgbClr val="5E5835"/>
                </a:solidFill>
                <a:latin typeface="Lucida Calligraphy"/>
                <a:cs typeface="Lucida Calligraphy"/>
              </a:rPr>
              <a:t>horrible pit</a:t>
            </a:r>
            <a:r>
              <a:rPr lang="en-US" sz="4800" dirty="0" smtClean="0">
                <a:solidFill>
                  <a:srgbClr val="5E5835"/>
                </a:solidFill>
              </a:rPr>
              <a:t>?</a:t>
            </a:r>
            <a:endParaRPr lang="en-US" sz="4800" dirty="0">
              <a:solidFill>
                <a:srgbClr val="5E5835"/>
              </a:solidFill>
            </a:endParaRPr>
          </a:p>
        </p:txBody>
      </p:sp>
      <p:pic>
        <p:nvPicPr>
          <p:cNvPr id="4" name="Content Placeholder 3" descr="lightstock_127060_full_phyllis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0256" r="20256"/>
          <a:stretch>
            <a:fillRect/>
          </a:stretch>
        </p:blipFill>
        <p:spPr/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54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Lucida Calligraphy"/>
                <a:cs typeface="Lucida Calligraphy"/>
              </a:rPr>
              <a:t>Psalm 40:1-3</a:t>
            </a:r>
            <a:endParaRPr lang="en-US" b="1" dirty="0">
              <a:latin typeface="Lucida Calligraphy"/>
              <a:cs typeface="Lucida Calligraphy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4400" dirty="0" smtClean="0"/>
              <a:t>Read David’s heart-cry and song of </a:t>
            </a:r>
            <a:r>
              <a:rPr lang="en-US" sz="4400" b="1" dirty="0" smtClean="0">
                <a:solidFill>
                  <a:srgbClr val="5E5835"/>
                </a:solidFill>
                <a:latin typeface="Lucida Calligraphy"/>
                <a:cs typeface="Lucida Calligraphy"/>
              </a:rPr>
              <a:t>praise</a:t>
            </a:r>
            <a:r>
              <a:rPr lang="en-US" sz="4400" dirty="0" smtClean="0"/>
              <a:t> after running for his life.</a:t>
            </a:r>
          </a:p>
          <a:p>
            <a:pPr marL="0" indent="0" algn="ctr">
              <a:buNone/>
            </a:pPr>
            <a:r>
              <a:rPr lang="en-US" sz="4400" dirty="0" smtClean="0"/>
              <a:t>(2 Samuel 2:15-18)</a:t>
            </a:r>
            <a:endParaRPr lang="en-US" sz="4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6136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liang_bua_cave_rosino-1525434007_500-332.jpe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0375" r="20375"/>
          <a:stretch>
            <a:fillRect/>
          </a:stretch>
        </p:blipFill>
        <p:spPr/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The </a:t>
            </a:r>
            <a:r>
              <a:rPr lang="en-US" sz="4000" b="1" dirty="0" smtClean="0">
                <a:solidFill>
                  <a:srgbClr val="5E5835"/>
                </a:solidFill>
                <a:latin typeface="Lucida Calligraphy"/>
                <a:cs typeface="Lucida Calligraphy"/>
              </a:rPr>
              <a:t>horrible pit</a:t>
            </a:r>
            <a:r>
              <a:rPr lang="en-US" sz="4000" b="1" dirty="0" smtClean="0">
                <a:latin typeface="Lucida Calligraphy"/>
                <a:cs typeface="Lucida Calligraphy"/>
              </a:rPr>
              <a:t> </a:t>
            </a:r>
            <a:r>
              <a:rPr lang="en-US" sz="4000" dirty="0" smtClean="0"/>
              <a:t>was a physical and spiritual wilderness where he waited patiently for God to help.</a:t>
            </a:r>
            <a:endParaRPr lang="en-US" sz="4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1330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895684"/>
            <a:ext cx="8229600" cy="55077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rgbClr val="5E5835"/>
                </a:solidFill>
                <a:latin typeface="Lucida Calligraphy"/>
                <a:cs typeface="Lucida Calligraphy"/>
              </a:rPr>
              <a:t>Chaos</a:t>
            </a:r>
            <a:r>
              <a:rPr lang="en-US" sz="4400" b="1" dirty="0" smtClean="0">
                <a:latin typeface="Lucida Calligraphy"/>
                <a:cs typeface="Lucida Calligraphy"/>
              </a:rPr>
              <a:t> </a:t>
            </a:r>
            <a:r>
              <a:rPr lang="en-US" sz="4400" dirty="0" smtClean="0">
                <a:cs typeface="Lucida Calligraphy"/>
              </a:rPr>
              <a:t>is the perfect and necessary backdrop for peace, resulting in praise. We surrender to God by </a:t>
            </a:r>
            <a:r>
              <a:rPr lang="en-US" sz="4400" b="1" dirty="0" smtClean="0">
                <a:solidFill>
                  <a:srgbClr val="5E5835"/>
                </a:solidFill>
                <a:latin typeface="Lucida Calligraphy"/>
                <a:cs typeface="Lucida Calligraphy"/>
              </a:rPr>
              <a:t>trusting</a:t>
            </a:r>
            <a:r>
              <a:rPr lang="en-US" sz="4400" dirty="0" smtClean="0">
                <a:solidFill>
                  <a:srgbClr val="5E5835"/>
                </a:solidFill>
                <a:cs typeface="Lucida Calligraphy"/>
              </a:rPr>
              <a:t> </a:t>
            </a:r>
            <a:r>
              <a:rPr lang="en-US" sz="4400" dirty="0" smtClean="0">
                <a:cs typeface="Lucida Calligraphy"/>
              </a:rPr>
              <a:t>in the chaos, after deliverance, </a:t>
            </a:r>
            <a:r>
              <a:rPr lang="en-US" sz="4400" b="1" dirty="0" smtClean="0">
                <a:solidFill>
                  <a:srgbClr val="5E5835"/>
                </a:solidFill>
                <a:latin typeface="Lucida Calligraphy"/>
                <a:cs typeface="Lucida Calligraphy"/>
              </a:rPr>
              <a:t>praise</a:t>
            </a:r>
            <a:r>
              <a:rPr lang="en-US" sz="4400" dirty="0" smtClean="0">
                <a:solidFill>
                  <a:srgbClr val="5E5835"/>
                </a:solidFill>
                <a:cs typeface="Lucida Calligraphy"/>
              </a:rPr>
              <a:t> </a:t>
            </a:r>
            <a:r>
              <a:rPr lang="en-US" sz="4400" dirty="0" smtClean="0">
                <a:cs typeface="Lucida Calligraphy"/>
              </a:rPr>
              <a:t>is used for the benefit of others.</a:t>
            </a:r>
            <a:endParaRPr lang="en-US" sz="4400" b="1" dirty="0">
              <a:latin typeface="Lucida Calligraphy"/>
              <a:cs typeface="Lucida Calligraphy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4566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Lucida Calligraphy"/>
                <a:cs typeface="Lucida Calligraphy"/>
              </a:rPr>
              <a:t>1 Kings 19:1-18</a:t>
            </a:r>
            <a:endParaRPr lang="en-US" b="1" dirty="0">
              <a:latin typeface="Lucida Calligraphy"/>
              <a:cs typeface="Lucida Calligraphy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r>
              <a:rPr lang="en-US" sz="4000" dirty="0" smtClean="0"/>
              <a:t>Elijah is also </a:t>
            </a:r>
            <a:r>
              <a:rPr lang="en-US" sz="4000" b="1" dirty="0" smtClean="0">
                <a:solidFill>
                  <a:srgbClr val="5E5835"/>
                </a:solidFill>
                <a:latin typeface="Lucida Calligraphy"/>
                <a:cs typeface="Lucida Calligraphy"/>
              </a:rPr>
              <a:t>running</a:t>
            </a:r>
            <a:r>
              <a:rPr lang="en-US" sz="4000" dirty="0" smtClean="0"/>
              <a:t> for his life. He cried for God to let him die. But after God </a:t>
            </a:r>
            <a:r>
              <a:rPr lang="en-US" sz="4000" b="1" dirty="0" smtClean="0">
                <a:solidFill>
                  <a:srgbClr val="5E5835"/>
                </a:solidFill>
                <a:latin typeface="Lucida Calligraphy"/>
                <a:cs typeface="Lucida Calligraphy"/>
              </a:rPr>
              <a:t>steadied</a:t>
            </a:r>
            <a:r>
              <a:rPr lang="en-US" sz="4000" dirty="0" smtClean="0"/>
              <a:t> him and </a:t>
            </a:r>
            <a:r>
              <a:rPr lang="en-US" sz="4000" b="1" dirty="0" smtClean="0">
                <a:solidFill>
                  <a:srgbClr val="5E5835"/>
                </a:solidFill>
                <a:latin typeface="Lucida Calligraphy"/>
                <a:cs typeface="Lucida Calligraphy"/>
              </a:rPr>
              <a:t>established</a:t>
            </a:r>
            <a:r>
              <a:rPr lang="en-US" sz="4000" dirty="0" smtClean="0"/>
              <a:t> his goings, He sent Elijah on a new mission.</a:t>
            </a:r>
            <a:endParaRPr lang="en-US" sz="4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7500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04518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000" dirty="0" smtClean="0"/>
              <a:t>Think about the tactics of the </a:t>
            </a:r>
          </a:p>
          <a:p>
            <a:pPr marL="0" indent="0" algn="ctr">
              <a:buNone/>
            </a:pPr>
            <a:r>
              <a:rPr lang="en-US" sz="4000" dirty="0" smtClean="0"/>
              <a:t>enemy to send us </a:t>
            </a:r>
            <a:r>
              <a:rPr lang="en-US" sz="4000" b="1" dirty="0" smtClean="0">
                <a:solidFill>
                  <a:srgbClr val="5E5835"/>
                </a:solidFill>
                <a:latin typeface="Lucida Calligraphy"/>
                <a:cs typeface="Lucida Calligraphy"/>
              </a:rPr>
              <a:t>running</a:t>
            </a:r>
            <a:r>
              <a:rPr lang="en-US" sz="4000" dirty="0" smtClean="0"/>
              <a:t>. </a:t>
            </a:r>
          </a:p>
          <a:p>
            <a:pPr marL="0" indent="0" algn="ctr">
              <a:buNone/>
            </a:pPr>
            <a:r>
              <a:rPr lang="en-US" sz="4000" dirty="0" smtClean="0"/>
              <a:t>Discuss some examples from our own lives.</a:t>
            </a:r>
            <a:endParaRPr lang="en-US" sz="4000" dirty="0"/>
          </a:p>
        </p:txBody>
      </p:sp>
      <p:pic>
        <p:nvPicPr>
          <p:cNvPr id="2" name="Content Placeholder 1" descr="iStock-482545217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1934" r="11934"/>
          <a:stretch>
            <a:fillRect/>
          </a:stretch>
        </p:blipFill>
        <p:spPr>
          <a:xfrm rot="16200000">
            <a:off x="4659697" y="1398175"/>
            <a:ext cx="4229128" cy="4739483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0359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Lucida Calligraphy"/>
                <a:cs typeface="Lucida Calligraphy"/>
              </a:rPr>
              <a:t>Hebrews 10:5-10</a:t>
            </a:r>
            <a:endParaRPr lang="en-US" b="1" dirty="0">
              <a:latin typeface="Lucida Calligraphy"/>
              <a:cs typeface="Lucida Calligraphy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Jesus struggled with the </a:t>
            </a:r>
            <a:r>
              <a:rPr lang="en-US" sz="4400" b="1" dirty="0" smtClean="0">
                <a:solidFill>
                  <a:srgbClr val="5E5835"/>
                </a:solidFill>
                <a:latin typeface="Lucida Calligraphy"/>
                <a:cs typeface="Lucida Calligraphy"/>
              </a:rPr>
              <a:t>uncertainty</a:t>
            </a:r>
            <a:r>
              <a:rPr lang="en-US" sz="4400" dirty="0" smtClean="0"/>
              <a:t> of the impending death He had to face and cried for God to let there be another way. </a:t>
            </a:r>
            <a:endParaRPr lang="en-US" sz="4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5018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361</Words>
  <Application>Microsoft Macintosh PowerPoint</Application>
  <PresentationFormat>On-screen Show (4:3)</PresentationFormat>
  <Paragraphs>38</Paragraphs>
  <Slides>15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Slide 2</vt:lpstr>
      <vt:lpstr>Slide 3</vt:lpstr>
      <vt:lpstr>Psalm 40:1-3</vt:lpstr>
      <vt:lpstr>Slide 5</vt:lpstr>
      <vt:lpstr>Slide 6</vt:lpstr>
      <vt:lpstr>1 Kings 19:1-18</vt:lpstr>
      <vt:lpstr>Slide 8</vt:lpstr>
      <vt:lpstr>Hebrews 10:5-10</vt:lpstr>
      <vt:lpstr>Slide 10</vt:lpstr>
      <vt:lpstr>Slide 11</vt:lpstr>
      <vt:lpstr>Slide 12</vt:lpstr>
      <vt:lpstr>Slide 13</vt:lpstr>
      <vt:lpstr>Slide 14</vt:lpstr>
      <vt:lpstr>Slide 15</vt:lpstr>
    </vt:vector>
  </TitlesOfParts>
  <Company>Women Nationally Active for Christ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Hodges</dc:creator>
  <cp:lastModifiedBy>Phyllis York</cp:lastModifiedBy>
  <cp:revision>26</cp:revision>
  <dcterms:created xsi:type="dcterms:W3CDTF">2017-08-17T20:45:53Z</dcterms:created>
  <dcterms:modified xsi:type="dcterms:W3CDTF">2017-08-17T20:49:13Z</dcterms:modified>
</cp:coreProperties>
</file>