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21"/>
  </p:handoutMasterIdLst>
  <p:sldIdLst>
    <p:sldId id="257" r:id="rId2"/>
    <p:sldId id="273" r:id="rId3"/>
    <p:sldId id="258" r:id="rId4"/>
    <p:sldId id="261" r:id="rId5"/>
    <p:sldId id="270" r:id="rId6"/>
    <p:sldId id="265" r:id="rId7"/>
    <p:sldId id="274" r:id="rId8"/>
    <p:sldId id="275" r:id="rId9"/>
    <p:sldId id="260" r:id="rId10"/>
    <p:sldId id="259" r:id="rId11"/>
    <p:sldId id="272" r:id="rId12"/>
    <p:sldId id="271" r:id="rId13"/>
    <p:sldId id="262" r:id="rId14"/>
    <p:sldId id="267" r:id="rId15"/>
    <p:sldId id="268" r:id="rId16"/>
    <p:sldId id="269" r:id="rId17"/>
    <p:sldId id="266" r:id="rId18"/>
    <p:sldId id="264" r:id="rId19"/>
    <p:sldId id="25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B900B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77799" autoAdjust="0"/>
  </p:normalViewPr>
  <p:slideViewPr>
    <p:cSldViewPr snapToGrid="0" snapToObjects="1">
      <p:cViewPr varScale="1">
        <p:scale>
          <a:sx n="125" d="100"/>
          <a:sy n="125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42624-5280-584C-927F-11C700C0E555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A8D21-185C-8546-8AD9-11717804E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902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42E4C-9A0C-CC48-B999-E05F8D2B9888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1CEC1-7140-8B42-B24B-C2B842CA5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2012 Convention</a:t>
            </a:r>
            <a:br>
              <a:rPr lang="en-US" dirty="0" smtClean="0"/>
            </a:br>
            <a:r>
              <a:rPr lang="en-US" dirty="0" smtClean="0"/>
              <a:t>Memphis, TN</a:t>
            </a:r>
            <a:endParaRPr lang="en-US" dirty="0"/>
          </a:p>
        </p:txBody>
      </p:sp>
      <p:pic>
        <p:nvPicPr>
          <p:cNvPr id="6" name="Content Placeholder 5" descr="new-logo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1208" r="-5120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895488"/>
          </a:xfrm>
        </p:spPr>
        <p:txBody>
          <a:bodyPr>
            <a:noAutofit/>
          </a:bodyPr>
          <a:lstStyle/>
          <a:p>
            <a:r>
              <a:rPr lang="en-US" sz="4000" dirty="0" smtClean="0"/>
              <a:t>    </a:t>
            </a:r>
            <a:r>
              <a:rPr lang="en-US" sz="4800" dirty="0" smtClean="0"/>
              <a:t>2012 Recipients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6737" y="3175359"/>
            <a:ext cx="3008313" cy="2950804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Elisa</a:t>
            </a:r>
            <a:r>
              <a:rPr lang="en-US" sz="4000" dirty="0" smtClean="0"/>
              <a:t>  (L)</a:t>
            </a:r>
          </a:p>
          <a:p>
            <a:endParaRPr lang="en-US" sz="4000" b="1" dirty="0" smtClean="0"/>
          </a:p>
          <a:p>
            <a:r>
              <a:rPr lang="en-US" sz="4000" i="1" dirty="0" smtClean="0"/>
              <a:t>Cynthia</a:t>
            </a:r>
            <a:r>
              <a:rPr lang="en-US" sz="4000" dirty="0" smtClean="0"/>
              <a:t> (R)</a:t>
            </a:r>
          </a:p>
        </p:txBody>
      </p:sp>
      <p:pic>
        <p:nvPicPr>
          <p:cNvPr id="8" name="Content Placeholder 7" descr="2ChameGirls.jpg"/>
          <p:cNvPicPr>
            <a:picLocks noGrp="1" noChangeAspect="1"/>
          </p:cNvPicPr>
          <p:nvPr>
            <p:ph idx="1"/>
          </p:nvPr>
        </p:nvPicPr>
        <p:blipFill>
          <a:blip r:embed="rId2"/>
          <a:srcRect t="-8767" b="-8767"/>
          <a:stretch>
            <a:fillRect/>
          </a:stretch>
        </p:blipFill>
        <p:spPr/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i="1" dirty="0" smtClean="0"/>
          </a:p>
          <a:p>
            <a:r>
              <a:rPr lang="en-US" sz="4000" i="1" dirty="0" smtClean="0"/>
              <a:t>  Stephanie</a:t>
            </a:r>
          </a:p>
          <a:p>
            <a:endParaRPr lang="en-US" sz="4000" dirty="0" smtClean="0"/>
          </a:p>
        </p:txBody>
      </p:sp>
      <p:pic>
        <p:nvPicPr>
          <p:cNvPr id="7" name="Content Placeholder 6" descr="Stephani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2" r="-13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4000" i="1" dirty="0" smtClean="0"/>
          </a:p>
          <a:p>
            <a:endParaRPr lang="en-US" sz="4000" i="1" dirty="0" smtClean="0"/>
          </a:p>
          <a:p>
            <a:r>
              <a:rPr lang="en-US" sz="4000" i="1" dirty="0" err="1" smtClean="0"/>
              <a:t>Báderlin</a:t>
            </a:r>
            <a:r>
              <a:rPr lang="en-US" sz="4000" dirty="0" smtClean="0"/>
              <a:t> (L)</a:t>
            </a:r>
          </a:p>
          <a:p>
            <a:endParaRPr lang="en-US" sz="4000" dirty="0" smtClean="0"/>
          </a:p>
          <a:p>
            <a:r>
              <a:rPr lang="en-US" sz="4000" i="1" dirty="0" smtClean="0"/>
              <a:t>Liz</a:t>
            </a:r>
            <a:r>
              <a:rPr lang="en-US" sz="4000" dirty="0" smtClean="0"/>
              <a:t>  (R)</a:t>
            </a:r>
            <a:endParaRPr lang="en-US" sz="4000" dirty="0"/>
          </a:p>
        </p:txBody>
      </p:sp>
      <p:pic>
        <p:nvPicPr>
          <p:cNvPr id="7" name="Content Placeholder 6" descr="Baderlin&amp;Liz.jpg"/>
          <p:cNvPicPr>
            <a:picLocks noGrp="1" noChangeAspect="1"/>
          </p:cNvPicPr>
          <p:nvPr>
            <p:ph idx="1"/>
          </p:nvPr>
        </p:nvPicPr>
        <p:blipFill>
          <a:blip r:embed="rId2"/>
          <a:srcRect t="-4035" b="-403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Dr. Mary Ruth Wisehart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pic>
        <p:nvPicPr>
          <p:cNvPr id="5" name="Picture 4" descr="scholarshi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880" y="2291080"/>
            <a:ext cx="5770880" cy="3997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1982663"/>
            <a:ext cx="3247627" cy="9603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Bre</a:t>
            </a:r>
            <a:r>
              <a:rPr lang="en-US" dirty="0" smtClean="0"/>
              <a:t> </a:t>
            </a:r>
            <a:r>
              <a:rPr lang="en-US" dirty="0" err="1" smtClean="0"/>
              <a:t>Reierson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Hillsdale</a:t>
            </a:r>
            <a:endParaRPr lang="en-US" dirty="0"/>
          </a:p>
        </p:txBody>
      </p:sp>
      <p:pic>
        <p:nvPicPr>
          <p:cNvPr id="4" name="Picture 3" descr="B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477520"/>
            <a:ext cx="3891280" cy="5836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Dominiqu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5500" r="-1550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4400" dirty="0" err="1" smtClean="0"/>
              <a:t>Dominque</a:t>
            </a:r>
            <a:r>
              <a:rPr lang="en-US" sz="4400" dirty="0" smtClean="0"/>
              <a:t> Ward,</a:t>
            </a:r>
          </a:p>
          <a:p>
            <a:r>
              <a:rPr lang="en-US" sz="4400" dirty="0" smtClean="0"/>
              <a:t> </a:t>
            </a:r>
            <a:r>
              <a:rPr lang="en-US" sz="4000" dirty="0" smtClean="0"/>
              <a:t>Southeastern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JEssicaBarrow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5500" r="-1550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4400" dirty="0" smtClean="0"/>
              <a:t>Jessica Barrow,</a:t>
            </a:r>
          </a:p>
          <a:p>
            <a:r>
              <a:rPr lang="en-US" sz="4400" dirty="0" smtClean="0"/>
              <a:t>Gateway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 Code</a:t>
            </a:r>
            <a:endParaRPr lang="en-US" dirty="0"/>
          </a:p>
        </p:txBody>
      </p:sp>
      <p:pic>
        <p:nvPicPr>
          <p:cNvPr id="5" name="Content Placeholder 4" descr="WNAC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900B9"/>
                </a:solidFill>
              </a:rPr>
              <a:t>WNAC Survey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Conducted fall of 2011</a:t>
            </a:r>
          </a:p>
          <a:p>
            <a:r>
              <a:rPr lang="en-US" dirty="0" smtClean="0"/>
              <a:t>State officers invited to participate</a:t>
            </a:r>
          </a:p>
          <a:p>
            <a:r>
              <a:rPr lang="en-US" dirty="0" smtClean="0"/>
              <a:t>48% participation </a:t>
            </a:r>
          </a:p>
          <a:p>
            <a:r>
              <a:rPr lang="en-US" dirty="0" smtClean="0"/>
              <a:t>Plans for the 2012 convention and seminars</a:t>
            </a:r>
          </a:p>
          <a:p>
            <a:r>
              <a:rPr lang="en-US" dirty="0" smtClean="0"/>
              <a:t>Social media feedback</a:t>
            </a:r>
          </a:p>
          <a:p>
            <a:r>
              <a:rPr lang="en-US" i="1" dirty="0" smtClean="0"/>
              <a:t>Treasure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>
                <a:solidFill>
                  <a:srgbClr val="B900B9"/>
                </a:solidFill>
              </a:rPr>
              <a:t>Thanks for sharing your thoughts!</a:t>
            </a:r>
            <a:r>
              <a:rPr lang="en-US" b="1" dirty="0" smtClean="0">
                <a:solidFill>
                  <a:srgbClr val="B900B9"/>
                </a:solidFill>
              </a:rPr>
              <a:t> </a:t>
            </a:r>
            <a:endParaRPr lang="en-US" b="1" dirty="0">
              <a:solidFill>
                <a:srgbClr val="B900B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 descr="Mighty-Hand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9616"/>
            <a:ext cx="9144000" cy="599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Theme for</a:t>
            </a:r>
          </a:p>
          <a:p>
            <a:r>
              <a:rPr lang="en-US" sz="4400" dirty="0" smtClean="0"/>
              <a:t>2012-2013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r>
              <a:rPr lang="en-US" sz="4000" dirty="0" smtClean="0"/>
              <a:t>I Peter 5:6-7</a:t>
            </a:r>
            <a:endParaRPr lang="en-US" sz="4000" dirty="0"/>
          </a:p>
        </p:txBody>
      </p:sp>
      <p:pic>
        <p:nvPicPr>
          <p:cNvPr id="8" name="Picture 7" descr="MightyHand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374650"/>
            <a:ext cx="3571254" cy="5901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4,716 members from 22 states</a:t>
            </a:r>
            <a:endParaRPr lang="en-US" dirty="0"/>
          </a:p>
        </p:txBody>
      </p:sp>
      <p:pic>
        <p:nvPicPr>
          <p:cNvPr id="4" name="Content Placeholder 3" descr="Slide0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2723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0"/>
            <a:ext cx="511175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3027" dirty="0" smtClean="0"/>
              <a:t>$382,991.70 was given by our women.  (cash gifts)</a:t>
            </a:r>
          </a:p>
          <a:p>
            <a:pPr>
              <a:buNone/>
            </a:pPr>
            <a:r>
              <a:rPr lang="en-US" sz="3027" dirty="0" smtClean="0"/>
              <a:t> </a:t>
            </a:r>
          </a:p>
          <a:p>
            <a:r>
              <a:rPr lang="en-US" sz="2800" dirty="0" smtClean="0"/>
              <a:t>Another $23,687.74 was given in non-cash items for the provision closet.  </a:t>
            </a:r>
          </a:p>
          <a:p>
            <a:pPr>
              <a:buNone/>
            </a:pPr>
            <a:endParaRPr lang="en-US" sz="3027" dirty="0" smtClean="0"/>
          </a:p>
          <a:p>
            <a:r>
              <a:rPr lang="en-US" sz="3027" dirty="0" smtClean="0"/>
              <a:t>$406,679.44 was given to missions and ministry causes   (78%)</a:t>
            </a:r>
          </a:p>
          <a:p>
            <a:endParaRPr lang="en-US" sz="3027" dirty="0" smtClean="0"/>
          </a:p>
          <a:p>
            <a:r>
              <a:rPr lang="en-US" sz="2800" dirty="0" smtClean="0"/>
              <a:t> Grand total</a:t>
            </a:r>
            <a:r>
              <a:rPr lang="en-US" sz="3027" dirty="0" smtClean="0"/>
              <a:t>:  </a:t>
            </a:r>
            <a:r>
              <a:rPr lang="en-US" sz="3027" b="1" dirty="0" smtClean="0"/>
              <a:t>$523,565.20</a:t>
            </a:r>
            <a:endParaRPr lang="en-US" sz="3027" dirty="0" smtClean="0"/>
          </a:p>
          <a:p>
            <a:endParaRPr lang="en-US" dirty="0" smtClean="0"/>
          </a:p>
          <a:p>
            <a:r>
              <a:rPr lang="en-US" sz="2595" dirty="0" smtClean="0"/>
              <a:t>$73,074.45 was sent directly to the specific ministry and then reported to WNAC   (Aug.-Dec.)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Use large $	</a:t>
            </a:r>
            <a:endParaRPr lang="en-US" dirty="0"/>
          </a:p>
        </p:txBody>
      </p:sp>
      <p:pic>
        <p:nvPicPr>
          <p:cNvPr id="6" name="Picture 5" descr="stock-photo-11006502-dollar-sign-on-pile-of-dollars-with-c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12" y="934924"/>
            <a:ext cx="3233001" cy="407385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ovisionClosetPa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50" y="6350"/>
            <a:ext cx="4330700" cy="6845300"/>
          </a:xfrm>
          <a:prstGeom prst="rect">
            <a:avLst/>
          </a:prstGeom>
          <a:ln w="317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Items contributed to the </a:t>
            </a:r>
            <a:r>
              <a:rPr lang="en-US" dirty="0" err="1" smtClean="0"/>
              <a:t>Chame</a:t>
            </a:r>
            <a:r>
              <a:rPr lang="en-US" dirty="0" smtClean="0"/>
              <a:t>’ Institute for  the 50</a:t>
            </a:r>
            <a:r>
              <a:rPr lang="en-US" baseline="30000" dirty="0" smtClean="0"/>
              <a:t>th</a:t>
            </a:r>
            <a:r>
              <a:rPr lang="en-US" dirty="0" smtClean="0"/>
              <a:t> celebration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mtClean="0"/>
          </a:p>
          <a:p>
            <a:r>
              <a:rPr lang="en-US" smtClean="0"/>
              <a:t>Industrial </a:t>
            </a:r>
            <a:r>
              <a:rPr lang="en-US" dirty="0" smtClean="0"/>
              <a:t>coffee pot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Plates and silverware</a:t>
            </a:r>
            <a:endParaRPr lang="en-US" dirty="0"/>
          </a:p>
        </p:txBody>
      </p:sp>
      <p:pic>
        <p:nvPicPr>
          <p:cNvPr id="7" name="Picture 6" descr="chamecoffeep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608" y="1417638"/>
            <a:ext cx="4572000" cy="3429000"/>
          </a:xfrm>
          <a:prstGeom prst="rect">
            <a:avLst/>
          </a:prstGeom>
        </p:spPr>
      </p:pic>
      <p:pic>
        <p:nvPicPr>
          <p:cNvPr id="10" name="Picture 9" descr="Chameshelv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392" y="2656207"/>
            <a:ext cx="4626608" cy="3469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Sink and Food Processor </a:t>
            </a:r>
            <a:endParaRPr lang="en-US" dirty="0"/>
          </a:p>
        </p:txBody>
      </p:sp>
      <p:pic>
        <p:nvPicPr>
          <p:cNvPr id="8" name="Content Placeholder 7" descr="ChameSink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4712" b="-24712"/>
          <a:stretch>
            <a:fillRect/>
          </a:stretch>
        </p:blipFill>
        <p:spPr>
          <a:xfrm>
            <a:off x="457200" y="2534920"/>
            <a:ext cx="4038600" cy="4525963"/>
          </a:xfrm>
        </p:spPr>
      </p:pic>
      <p:pic>
        <p:nvPicPr>
          <p:cNvPr id="10" name="Content Placeholder 9" descr="Chamecooler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712" b="-24712"/>
          <a:stretch>
            <a:fillRect/>
          </a:stretch>
        </p:blipFill>
        <p:spPr>
          <a:xfrm>
            <a:off x="4607560" y="828040"/>
            <a:ext cx="4038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Ceiling Fans for the Dining Hall</a:t>
            </a:r>
            <a:endParaRPr lang="en-US" dirty="0"/>
          </a:p>
        </p:txBody>
      </p:sp>
      <p:pic>
        <p:nvPicPr>
          <p:cNvPr id="8" name="Content Placeholder 7" descr="chameceilingfan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Cleo </a:t>
            </a:r>
            <a:r>
              <a:rPr lang="en-US" b="1" dirty="0" err="1" smtClean="0"/>
              <a:t>Pursell</a:t>
            </a:r>
            <a:r>
              <a:rPr lang="en-US" b="1" dirty="0" smtClean="0"/>
              <a:t> </a:t>
            </a:r>
            <a:r>
              <a:rPr lang="en-US" b="1" dirty="0" smtClean="0"/>
              <a:t>Foreign Student Scholarship Fund (2011)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i="1" dirty="0" smtClean="0"/>
              <a:t>Esther</a:t>
            </a:r>
            <a:r>
              <a:rPr lang="en-US" b="1" dirty="0" smtClean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i="1" dirty="0" smtClean="0"/>
              <a:t>Gabriella</a:t>
            </a:r>
            <a:endParaRPr lang="en-US" b="1" i="1" dirty="0"/>
          </a:p>
        </p:txBody>
      </p:sp>
      <p:pic>
        <p:nvPicPr>
          <p:cNvPr id="7" name="Picture 6" descr="EsterRome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69" y="2367280"/>
            <a:ext cx="4202831" cy="3152123"/>
          </a:xfrm>
          <a:prstGeom prst="rect">
            <a:avLst/>
          </a:prstGeom>
        </p:spPr>
      </p:pic>
      <p:pic>
        <p:nvPicPr>
          <p:cNvPr id="8" name="Picture 7" descr="Martinezfamil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367280"/>
            <a:ext cx="4202831" cy="31521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212</Words>
  <Application>Microsoft Macintosh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2012 Convention Memphis, TN</vt:lpstr>
      <vt:lpstr>Slide 2</vt:lpstr>
      <vt:lpstr>4,716 members from 22 states</vt:lpstr>
      <vt:lpstr>Slide 4</vt:lpstr>
      <vt:lpstr>Slide 5</vt:lpstr>
      <vt:lpstr>Items contributed to the Chame’ Institute for  the 50th celebration</vt:lpstr>
      <vt:lpstr>Prep Sink and Food Processor </vt:lpstr>
      <vt:lpstr>Ceiling Fans for the Dining Hall</vt:lpstr>
      <vt:lpstr>Cleo Pursell Foreign Student Scholarship Fund (2011)</vt:lpstr>
      <vt:lpstr>    2012 Recipients</vt:lpstr>
      <vt:lpstr>Slide 11</vt:lpstr>
      <vt:lpstr>Slide 12</vt:lpstr>
      <vt:lpstr>Dr. Mary Ruth Wisehart</vt:lpstr>
      <vt:lpstr>Bre Reierson  Hillsdale</vt:lpstr>
      <vt:lpstr>Slide 15</vt:lpstr>
      <vt:lpstr>Slide 16</vt:lpstr>
      <vt:lpstr>QR Code</vt:lpstr>
      <vt:lpstr>WNAC Survey  </vt:lpstr>
      <vt:lpstr> 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Convention Memphis, TN</dc:title>
  <dc:creator>Elizabeth Hodges</dc:creator>
  <cp:lastModifiedBy>Sarah Fletcher</cp:lastModifiedBy>
  <cp:revision>17</cp:revision>
  <cp:lastPrinted>2012-07-03T22:33:07Z</cp:lastPrinted>
  <dcterms:created xsi:type="dcterms:W3CDTF">2013-02-26T18:54:52Z</dcterms:created>
  <dcterms:modified xsi:type="dcterms:W3CDTF">2013-02-27T01:50:54Z</dcterms:modified>
</cp:coreProperties>
</file>