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1" r:id="rId15"/>
    <p:sldId id="269" r:id="rId16"/>
    <p:sldId id="270" r:id="rId17"/>
    <p:sldId id="271" r:id="rId18"/>
    <p:sldId id="272" r:id="rId19"/>
    <p:sldId id="282" r:id="rId20"/>
    <p:sldId id="294" r:id="rId21"/>
    <p:sldId id="279" r:id="rId22"/>
    <p:sldId id="280" r:id="rId23"/>
    <p:sldId id="284" r:id="rId24"/>
    <p:sldId id="281" r:id="rId25"/>
    <p:sldId id="283" r:id="rId26"/>
    <p:sldId id="277" r:id="rId27"/>
    <p:sldId id="278" r:id="rId28"/>
    <p:sldId id="273" r:id="rId29"/>
    <p:sldId id="276" r:id="rId30"/>
    <p:sldId id="302" r:id="rId31"/>
    <p:sldId id="299" r:id="rId32"/>
    <p:sldId id="300" r:id="rId33"/>
    <p:sldId id="289" r:id="rId34"/>
    <p:sldId id="290" r:id="rId35"/>
    <p:sldId id="291" r:id="rId36"/>
    <p:sldId id="292" r:id="rId37"/>
    <p:sldId id="293" r:id="rId38"/>
    <p:sldId id="275" r:id="rId39"/>
    <p:sldId id="296" r:id="rId40"/>
    <p:sldId id="295" r:id="rId41"/>
    <p:sldId id="297" r:id="rId42"/>
    <p:sldId id="298" r:id="rId43"/>
    <p:sldId id="286" r:id="rId44"/>
    <p:sldId id="287" r:id="rId45"/>
    <p:sldId id="288" r:id="rId46"/>
    <p:sldId id="303" r:id="rId47"/>
    <p:sldId id="304" r:id="rId48"/>
    <p:sldId id="30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15" autoAdjust="0"/>
  </p:normalViewPr>
  <p:slideViewPr>
    <p:cSldViewPr>
      <p:cViewPr varScale="1">
        <p:scale>
          <a:sx n="64" d="100"/>
          <a:sy n="64" d="100"/>
        </p:scale>
        <p:origin x="-7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A014A-1C92-4238-A54A-D2EB2339CB56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F78FD-CECB-4643-8A74-5F3982B97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D65A-56DC-4EBD-82B1-9AF271C74ECF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FE74-3979-472E-965A-25E7BDE08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D65A-56DC-4EBD-82B1-9AF271C74ECF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FE74-3979-472E-965A-25E7BDE08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D65A-56DC-4EBD-82B1-9AF271C74ECF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FE74-3979-472E-965A-25E7BDE08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D65A-56DC-4EBD-82B1-9AF271C74ECF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FE74-3979-472E-965A-25E7BDE08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D65A-56DC-4EBD-82B1-9AF271C74ECF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FE74-3979-472E-965A-25E7BDE08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D65A-56DC-4EBD-82B1-9AF271C74ECF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FE74-3979-472E-965A-25E7BDE08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D65A-56DC-4EBD-82B1-9AF271C74ECF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FE74-3979-472E-965A-25E7BDE08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D65A-56DC-4EBD-82B1-9AF271C74ECF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FE74-3979-472E-965A-25E7BDE08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D65A-56DC-4EBD-82B1-9AF271C74ECF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FE74-3979-472E-965A-25E7BDE08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D65A-56DC-4EBD-82B1-9AF271C74ECF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FE74-3979-472E-965A-25E7BDE08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D65A-56DC-4EBD-82B1-9AF271C74ECF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55FE74-3979-472E-965A-25E7BDE08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EFD65A-56DC-4EBD-82B1-9AF271C74ECF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55FE74-3979-472E-965A-25E7BDE0805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emai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7700" y="3300984"/>
            <a:ext cx="228600" cy="256032"/>
          </a:xfrm>
          <a:prstGeom prst="rect">
            <a:avLst/>
          </a:prstGeom>
        </p:spPr>
      </p:pic>
      <p:pic>
        <p:nvPicPr>
          <p:cNvPr id="5" name="Picture 4" descr="WNAC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04800"/>
            <a:ext cx="54102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Officers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Coordinator/ president</a:t>
            </a:r>
          </a:p>
          <a:p>
            <a:r>
              <a:rPr lang="en-US" dirty="0" smtClean="0"/>
              <a:t>Assistant Coordinator/  vice president</a:t>
            </a:r>
          </a:p>
          <a:p>
            <a:r>
              <a:rPr lang="en-US" dirty="0" smtClean="0"/>
              <a:t>Secretary</a:t>
            </a:r>
          </a:p>
          <a:p>
            <a:r>
              <a:rPr lang="en-US" dirty="0" smtClean="0"/>
              <a:t>Treasurer</a:t>
            </a:r>
          </a:p>
          <a:p>
            <a:r>
              <a:rPr lang="en-US" dirty="0" smtClean="0"/>
              <a:t>Prayer/missions chairman</a:t>
            </a:r>
          </a:p>
          <a:p>
            <a:r>
              <a:rPr lang="en-US" dirty="0" smtClean="0"/>
              <a:t>Service chairman</a:t>
            </a:r>
          </a:p>
          <a:p>
            <a:r>
              <a:rPr lang="en-US" dirty="0" smtClean="0"/>
              <a:t>Study chairman</a:t>
            </a:r>
            <a:endParaRPr lang="en-US" dirty="0"/>
          </a:p>
        </p:txBody>
      </p:sp>
      <p:pic>
        <p:nvPicPr>
          <p:cNvPr id="4" name="Picture 3" descr="closeup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62600" y="3124200"/>
            <a:ext cx="28194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State/ National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Workers</a:t>
            </a:r>
          </a:p>
          <a:p>
            <a:r>
              <a:rPr lang="en-US" dirty="0" smtClean="0"/>
              <a:t>Members – at- Large</a:t>
            </a:r>
            <a:endParaRPr lang="en-US" dirty="0"/>
          </a:p>
        </p:txBody>
      </p:sp>
      <p:pic>
        <p:nvPicPr>
          <p:cNvPr id="4" name="Picture 3" descr="WNAC 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760617"/>
            <a:ext cx="4038600" cy="3259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b="1" dirty="0" smtClean="0"/>
              <a:t>Weeks of Prayer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Missions Offering</a:t>
            </a:r>
          </a:p>
          <a:p>
            <a:pPr lvl="2"/>
            <a:r>
              <a:rPr lang="en-US" dirty="0" smtClean="0"/>
              <a:t>April</a:t>
            </a:r>
          </a:p>
          <a:p>
            <a:pPr lvl="2"/>
            <a:r>
              <a:rPr lang="en-US" dirty="0" smtClean="0"/>
              <a:t>International Missions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Mission: North America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000" dirty="0" smtClean="0"/>
              <a:t>November</a:t>
            </a:r>
          </a:p>
          <a:p>
            <a:pPr>
              <a:buNone/>
            </a:pPr>
            <a:r>
              <a:rPr lang="en-US" sz="2000" dirty="0" smtClean="0"/>
              <a:t>	  	Home Missions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dirty="0" smtClean="0"/>
              <a:t>Alice Lupton….state missions</a:t>
            </a:r>
            <a:endParaRPr lang="en-US" dirty="0"/>
          </a:p>
        </p:txBody>
      </p:sp>
      <p:pic>
        <p:nvPicPr>
          <p:cNvPr id="5" name="Picture 4" descr="Woman pra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057401"/>
            <a:ext cx="2895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Cleo </a:t>
            </a:r>
            <a:r>
              <a:rPr lang="en-US" sz="3600" b="1" dirty="0" err="1" smtClean="0"/>
              <a:t>Pursell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Foreign Student Scholarship Fund</a:t>
            </a:r>
            <a:endParaRPr lang="en-US" sz="3600" b="1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4945" y="1935163"/>
            <a:ext cx="391411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was made in 2010…4 ladies</a:t>
            </a:r>
          </a:p>
          <a:p>
            <a:endParaRPr lang="en-US" dirty="0" smtClean="0"/>
          </a:p>
          <a:p>
            <a:r>
              <a:rPr lang="en-US" dirty="0" smtClean="0"/>
              <a:t>$1799.50 total received</a:t>
            </a:r>
          </a:p>
          <a:p>
            <a:endParaRPr lang="en-US" dirty="0" smtClean="0"/>
          </a:p>
          <a:p>
            <a:r>
              <a:rPr lang="en-US" dirty="0" smtClean="0"/>
              <a:t>$449.88  each…..education $25/month</a:t>
            </a:r>
          </a:p>
          <a:p>
            <a:endParaRPr lang="en-US" dirty="0" smtClean="0"/>
          </a:p>
          <a:p>
            <a:r>
              <a:rPr lang="en-US" dirty="0" smtClean="0"/>
              <a:t>18 of the 20 month program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Adriana </a:t>
            </a:r>
            <a:r>
              <a:rPr lang="en-US" sz="3600" dirty="0"/>
              <a:t>Evangelista </a:t>
            </a:r>
            <a:r>
              <a:rPr lang="en-US" sz="3600" dirty="0" err="1"/>
              <a:t>da</a:t>
            </a:r>
            <a:r>
              <a:rPr lang="en-US" sz="3600" dirty="0"/>
              <a:t> Silva (children’s church leader, S. Jose Church)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21897" y="1935163"/>
            <a:ext cx="330020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47800" y="762000"/>
            <a:ext cx="670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Alexsandra</a:t>
            </a:r>
            <a:r>
              <a:rPr lang="en-US" sz="3600" dirty="0"/>
              <a:t> de Paula </a:t>
            </a:r>
            <a:endParaRPr lang="en-US" sz="3600" dirty="0" smtClean="0"/>
          </a:p>
          <a:p>
            <a:pPr algn="ctr"/>
            <a:r>
              <a:rPr lang="en-US" sz="3600" dirty="0" smtClean="0"/>
              <a:t>(</a:t>
            </a:r>
            <a:r>
              <a:rPr lang="en-US" sz="3600" dirty="0"/>
              <a:t>worker,  S. Jose Church)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Ana Paula de </a:t>
            </a:r>
            <a:r>
              <a:rPr lang="en-US" sz="4000" dirty="0" err="1" smtClean="0"/>
              <a:t>Carvalto</a:t>
            </a:r>
            <a:r>
              <a:rPr lang="en-US" sz="4000" dirty="0" smtClean="0"/>
              <a:t>, </a:t>
            </a:r>
            <a:br>
              <a:rPr lang="en-US" sz="4000" dirty="0" smtClean="0"/>
            </a:br>
            <a:r>
              <a:rPr lang="en-US" sz="4000" dirty="0" smtClean="0"/>
              <a:t>(pastor’s wife, Nova America Church)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Daniela </a:t>
            </a:r>
            <a:r>
              <a:rPr lang="en-US" dirty="0" err="1" smtClean="0"/>
              <a:t>Emiliano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(pastor’s wife, </a:t>
            </a:r>
            <a:r>
              <a:rPr lang="en-US" dirty="0" err="1"/>
              <a:t>Ipiranga</a:t>
            </a:r>
            <a:r>
              <a:rPr lang="en-US" dirty="0"/>
              <a:t> Church</a:t>
            </a:r>
            <a:r>
              <a:rPr lang="en-US" sz="4000" dirty="0"/>
              <a:t>)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"/>
            <a:ext cx="7391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1873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 smtClean="0"/>
          </a:p>
          <a:p>
            <a:r>
              <a:rPr lang="en-US" dirty="0" smtClean="0"/>
              <a:t>FWB Female Missionary Society organized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Authorized to receive funds and send missionaries</a:t>
            </a:r>
          </a:p>
          <a:p>
            <a:endParaRPr lang="en-US" dirty="0"/>
          </a:p>
          <a:p>
            <a:r>
              <a:rPr lang="en-US" dirty="0" smtClean="0"/>
              <a:t>Turned over its assets to the American Baptist group in 1920…..group with which the northeastern FWB had merged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8800" dirty="0" smtClean="0"/>
              <a:t>$53,592.28….</a:t>
            </a:r>
          </a:p>
          <a:p>
            <a:pPr algn="ctr">
              <a:buNone/>
            </a:pPr>
            <a:r>
              <a:rPr lang="en-US" sz="7200" dirty="0"/>
              <a:t>t</a:t>
            </a:r>
            <a:r>
              <a:rPr lang="en-US" sz="7200" dirty="0" smtClean="0"/>
              <a:t>otal received</a:t>
            </a:r>
            <a:endParaRPr lang="en-US" sz="7800" dirty="0" smtClean="0"/>
          </a:p>
          <a:p>
            <a:pPr algn="ctr">
              <a:buNone/>
            </a:pPr>
            <a:endParaRPr lang="en-US" sz="7200" dirty="0"/>
          </a:p>
          <a:p>
            <a:pPr algn="ctr">
              <a:buNone/>
            </a:pPr>
            <a:r>
              <a:rPr lang="en-US" sz="6600" dirty="0" smtClean="0"/>
              <a:t>$17,864.09…each</a:t>
            </a:r>
            <a:endParaRPr lang="en-US" sz="6600" dirty="0"/>
          </a:p>
        </p:txBody>
      </p:sp>
      <p:pic>
        <p:nvPicPr>
          <p:cNvPr id="15362" name="Picture 2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2514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Chame</a:t>
            </a:r>
            <a:r>
              <a:rPr lang="en-US" dirty="0" smtClean="0"/>
              <a:t> </a:t>
            </a:r>
            <a:r>
              <a:rPr lang="en-US" b="1" dirty="0" smtClean="0"/>
              <a:t>Institute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(Panama)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Chame</a:t>
            </a:r>
            <a:r>
              <a:rPr lang="en-US" dirty="0" smtClean="0"/>
              <a:t> in use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1"/>
            <a:ext cx="74676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Panama’s National Convention</a:t>
            </a:r>
            <a:endParaRPr lang="en-US" sz="36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7723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Chame</a:t>
            </a:r>
            <a:r>
              <a:rPr lang="en-US" b="1" dirty="0" smtClean="0"/>
              <a:t> Students</a:t>
            </a:r>
            <a:endParaRPr lang="en-US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67817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6996"/>
            <a:ext cx="2743200" cy="316640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/>
              <a:t>Chame’s</a:t>
            </a:r>
            <a:r>
              <a:rPr lang="en-US" sz="4400" b="1" dirty="0" smtClean="0"/>
              <a:t> Dedication</a:t>
            </a:r>
            <a:br>
              <a:rPr lang="en-US" sz="4400" b="1" dirty="0" smtClean="0"/>
            </a:br>
            <a:r>
              <a:rPr lang="en-US" sz="4400" b="1" dirty="0" smtClean="0"/>
              <a:t>(1-9-11)</a:t>
            </a:r>
            <a:endParaRPr lang="en-US" sz="4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524000"/>
            <a:ext cx="2209800" cy="348410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Villalba</a:t>
            </a:r>
            <a:r>
              <a:rPr lang="en-US" b="1" dirty="0" smtClean="0"/>
              <a:t>, Spain</a:t>
            </a:r>
            <a:endParaRPr lang="en-US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143000"/>
          </a:xfrm>
        </p:spPr>
        <p:txBody>
          <a:bodyPr/>
          <a:lstStyle/>
          <a:p>
            <a:r>
              <a:rPr lang="en-US" dirty="0" smtClean="0"/>
              <a:t>Completed!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SHINE 75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project</a:t>
            </a:r>
          </a:p>
          <a:p>
            <a:r>
              <a:rPr lang="en-US" dirty="0" smtClean="0"/>
              <a:t>Adopted in 2010</a:t>
            </a:r>
          </a:p>
          <a:p>
            <a:r>
              <a:rPr lang="en-US" dirty="0" smtClean="0"/>
              <a:t>Raise $75,000</a:t>
            </a:r>
          </a:p>
          <a:p>
            <a:r>
              <a:rPr lang="en-US" dirty="0" smtClean="0"/>
              <a:t>$25,000 each for the 3 Hispanic Institutes</a:t>
            </a:r>
          </a:p>
          <a:p>
            <a:r>
              <a:rPr lang="en-US" dirty="0" smtClean="0"/>
              <a:t>Gwen Hendrix (Inman, SC)</a:t>
            </a:r>
          </a:p>
          <a:p>
            <a:r>
              <a:rPr lang="en-US" dirty="0" smtClean="0"/>
              <a:t>IBLAC (</a:t>
            </a:r>
            <a:r>
              <a:rPr lang="en-US" dirty="0" err="1" smtClean="0"/>
              <a:t>Altimira</a:t>
            </a:r>
            <a:r>
              <a:rPr lang="en-US" dirty="0" smtClean="0"/>
              <a:t>, Mexico)</a:t>
            </a:r>
          </a:p>
          <a:p>
            <a:r>
              <a:rPr lang="en-US" dirty="0" smtClean="0"/>
              <a:t>Seminary of the Cross (Reynosa, Mexico)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52400"/>
            <a:ext cx="2872786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Gwen Hendrix Institute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3200" dirty="0" smtClean="0"/>
              <a:t>Inman, SC)</a:t>
            </a:r>
            <a:endParaRPr lang="en-US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67818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1899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Earliest record in the south</a:t>
            </a:r>
          </a:p>
          <a:p>
            <a:endParaRPr lang="en-US" dirty="0" smtClean="0"/>
          </a:p>
          <a:p>
            <a:r>
              <a:rPr lang="en-US" dirty="0" smtClean="0"/>
              <a:t>Glennville, GA mentions an auxiliary</a:t>
            </a:r>
          </a:p>
          <a:p>
            <a:endParaRPr lang="en-US" dirty="0"/>
          </a:p>
          <a:p>
            <a:r>
              <a:rPr lang="en-US" dirty="0" smtClean="0"/>
              <a:t>“Sisters” had contributed </a:t>
            </a:r>
          </a:p>
          <a:p>
            <a:pPr>
              <a:buNone/>
            </a:pPr>
            <a:r>
              <a:rPr lang="en-US" dirty="0" smtClean="0"/>
              <a:t>$5.95 to the pastor’s annual</a:t>
            </a:r>
          </a:p>
          <a:p>
            <a:pPr>
              <a:buNone/>
            </a:pPr>
            <a:r>
              <a:rPr lang="en-US" dirty="0" smtClean="0"/>
              <a:t>salary.</a:t>
            </a:r>
            <a:endParaRPr lang="en-US" dirty="0"/>
          </a:p>
        </p:txBody>
      </p:sp>
      <p:pic>
        <p:nvPicPr>
          <p:cNvPr id="1026" name="Picture 2" descr="C:\Program Files\Microsoft Office\MEDIA\CAGCAT10\j014940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657600"/>
            <a:ext cx="2590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Dorm/ classroom building</a:t>
            </a:r>
            <a:endParaRPr lang="en-US" sz="44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01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This classroom is at the end of the dorm building.  There are usually 12 students.</a:t>
            </a:r>
            <a:endParaRPr lang="en-US" sz="40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Graduation!</a:t>
            </a:r>
            <a:endParaRPr lang="en-US" sz="44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1"/>
            <a:ext cx="739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Provision Closet Delivery</a:t>
            </a:r>
            <a:endParaRPr lang="en-US" b="1" dirty="0"/>
          </a:p>
        </p:txBody>
      </p:sp>
      <p:pic>
        <p:nvPicPr>
          <p:cNvPr id="19458" name="Picture 2" descr="F:\DCIM\102NIKON\DSCN1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F:\DCIM\102NIKON\DSCN12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533400"/>
            <a:ext cx="7010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F:\DCIM\102NIKON\DSCN1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304800"/>
            <a:ext cx="6034617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F:\DCIM\102NIKON\DSCN12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381000"/>
            <a:ext cx="6034617" cy="574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437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Arrival in Inman, SC</a:t>
            </a:r>
            <a:br>
              <a:rPr lang="en-US" sz="3600" b="1" dirty="0" smtClean="0"/>
            </a:br>
            <a:r>
              <a:rPr lang="en-US" sz="3600" b="1" dirty="0" smtClean="0"/>
              <a:t>…all hands on deck!</a:t>
            </a:r>
            <a:endParaRPr lang="en-US" sz="3600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31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IBLAC</a:t>
            </a:r>
            <a:br>
              <a:rPr lang="en-US" b="1" dirty="0" smtClean="0"/>
            </a:br>
            <a:r>
              <a:rPr lang="en-US" sz="4400" b="1" dirty="0" smtClean="0"/>
              <a:t>(</a:t>
            </a:r>
            <a:r>
              <a:rPr lang="en-US" sz="4400" b="1" dirty="0" err="1" smtClean="0"/>
              <a:t>Altimira</a:t>
            </a:r>
            <a:r>
              <a:rPr lang="en-US" sz="4400" b="1" dirty="0" smtClean="0"/>
              <a:t>, Mexico)</a:t>
            </a:r>
            <a:endParaRPr lang="en-US" sz="4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336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b="1" dirty="0" smtClean="0"/>
              <a:t>Full-time (day) students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6781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1910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Following the merger, local groups continued to work for the cause of Christ.</a:t>
            </a:r>
          </a:p>
          <a:p>
            <a:endParaRPr lang="en-US" dirty="0"/>
          </a:p>
          <a:p>
            <a:r>
              <a:rPr lang="en-US" dirty="0" smtClean="0"/>
              <a:t>Used various names:</a:t>
            </a:r>
          </a:p>
          <a:p>
            <a:pPr lvl="2"/>
            <a:r>
              <a:rPr lang="en-US" dirty="0" smtClean="0"/>
              <a:t>Missions</a:t>
            </a:r>
          </a:p>
          <a:p>
            <a:pPr lvl="2"/>
            <a:r>
              <a:rPr lang="en-US" dirty="0" smtClean="0"/>
              <a:t>Women’s Work</a:t>
            </a:r>
          </a:p>
          <a:p>
            <a:pPr lvl="2"/>
            <a:r>
              <a:rPr lang="en-US" dirty="0" smtClean="0"/>
              <a:t>Ladies’ Aid Society</a:t>
            </a:r>
          </a:p>
          <a:p>
            <a:pPr lvl="2"/>
            <a:r>
              <a:rPr lang="en-US" dirty="0" smtClean="0"/>
              <a:t>Women’s Missionary Society and Auxiliaries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Night Class students</a:t>
            </a:r>
            <a:endParaRPr lang="en-US" sz="4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6858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37760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2209800" cy="40386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Every student has a job, i.e. washing dishes, working on the grounds, etc.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0678" b="20678"/>
          <a:stretch>
            <a:fillRect/>
          </a:stretch>
        </p:blipFill>
        <p:spPr bwMode="auto">
          <a:xfrm rot="420000">
            <a:off x="3441500" y="671852"/>
            <a:ext cx="5110796" cy="551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Dinner with Bro. Bud and Mrs. Ruth </a:t>
            </a:r>
            <a:r>
              <a:rPr lang="en-US" sz="3600" b="1" dirty="0" err="1" smtClean="0"/>
              <a:t>Bivins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Loading Provision Closet Items</a:t>
            </a:r>
            <a:endParaRPr lang="en-US" b="1" dirty="0"/>
          </a:p>
        </p:txBody>
      </p:sp>
      <p:pic>
        <p:nvPicPr>
          <p:cNvPr id="17410" name="Picture 2" descr="F:\DCIM\102NIKON\DSCN12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1828801"/>
            <a:ext cx="6324600" cy="4876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Mrs. Ruth counting blessings.</a:t>
            </a:r>
            <a:endParaRPr lang="en-US" sz="4400" b="1" dirty="0"/>
          </a:p>
        </p:txBody>
      </p:sp>
      <p:pic>
        <p:nvPicPr>
          <p:cNvPr id="18434" name="Picture 2" descr="F:\DCIM\102NIKON\DSCN12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2057934"/>
            <a:ext cx="6035040" cy="4143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Seminary of the Cross</a:t>
            </a:r>
            <a:br>
              <a:rPr lang="en-US" sz="4000" b="1" dirty="0" smtClean="0"/>
            </a:br>
            <a:r>
              <a:rPr lang="en-US" sz="3100" b="1" dirty="0" smtClean="0"/>
              <a:t>(Reynosa, Mexico)</a:t>
            </a:r>
            <a:endParaRPr lang="en-US" sz="31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1"/>
            <a:ext cx="708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/>
              <a:t>$560, 103.32</a:t>
            </a:r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(missions and ministry causes)</a:t>
            </a:r>
          </a:p>
          <a:p>
            <a:pPr>
              <a:buNone/>
            </a:pPr>
            <a:endParaRPr lang="en-US" sz="4000" b="1" dirty="0"/>
          </a:p>
        </p:txBody>
      </p:sp>
      <p:pic>
        <p:nvPicPr>
          <p:cNvPr id="16386" name="Picture 2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2133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305800" cy="22098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4996</a:t>
            </a:r>
            <a:r>
              <a:rPr lang="en-US" sz="8800" dirty="0" smtClean="0"/>
              <a:t> </a:t>
            </a:r>
            <a:r>
              <a:rPr lang="en-US" sz="7200" dirty="0" smtClean="0"/>
              <a:t>members</a:t>
            </a:r>
            <a:r>
              <a:rPr lang="en-US" sz="8000" dirty="0" smtClean="0"/>
              <a:t> 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52600"/>
            <a:ext cx="7543800" cy="3200400"/>
          </a:xfrm>
        </p:spPr>
        <p:txBody>
          <a:bodyPr>
            <a:normAutofit/>
          </a:bodyPr>
          <a:lstStyle/>
          <a:p>
            <a:pPr algn="ctr"/>
            <a:r>
              <a:rPr lang="en-US" sz="6600" b="1" i="1" dirty="0" smtClean="0"/>
              <a:t>To God be the glory great things HE has done!!</a:t>
            </a:r>
            <a:endParaRPr lang="en-US" sz="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1920 – 1935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 national organization</a:t>
            </a:r>
          </a:p>
          <a:p>
            <a:endParaRPr lang="en-US" dirty="0"/>
          </a:p>
          <a:p>
            <a:r>
              <a:rPr lang="en-US" dirty="0" smtClean="0"/>
              <a:t>FWB were alive in the southeast, southwest, and </a:t>
            </a:r>
            <a:r>
              <a:rPr lang="en-US" dirty="0" err="1" smtClean="0"/>
              <a:t>midwest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Women in TX, MO, OH and NC had supported the organization in the northeast.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June 13, 1935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Black Jack FWB Church in Pitt County, NC</a:t>
            </a:r>
          </a:p>
          <a:p>
            <a:endParaRPr lang="en-US" dirty="0" smtClean="0"/>
          </a:p>
          <a:p>
            <a:r>
              <a:rPr lang="en-US" dirty="0" smtClean="0"/>
              <a:t>Organized a national FWB women’s organization</a:t>
            </a:r>
          </a:p>
          <a:p>
            <a:endParaRPr lang="en-US" dirty="0" smtClean="0"/>
          </a:p>
          <a:p>
            <a:r>
              <a:rPr lang="en-US" dirty="0" smtClean="0"/>
              <a:t>Chose the name….Women’s National Auxiliary Convention (WNAC)</a:t>
            </a:r>
          </a:p>
          <a:p>
            <a:endParaRPr lang="en-US" dirty="0" smtClean="0"/>
          </a:p>
          <a:p>
            <a:r>
              <a:rPr lang="en-US" dirty="0" smtClean="0"/>
              <a:t>Approved by the National Association in November, 1935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457200"/>
            <a:ext cx="13049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 Basic Things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Watchword</a:t>
            </a:r>
            <a:r>
              <a:rPr lang="en-US" dirty="0" smtClean="0"/>
              <a:t>:  “Laborers together with God”    (II Corinthians 3:9)</a:t>
            </a:r>
          </a:p>
          <a:p>
            <a:endParaRPr lang="en-US" dirty="0" smtClean="0"/>
          </a:p>
          <a:p>
            <a:r>
              <a:rPr lang="en-US" b="1" dirty="0" smtClean="0"/>
              <a:t>Purpose</a:t>
            </a:r>
            <a:r>
              <a:rPr lang="en-US" dirty="0" smtClean="0"/>
              <a:t>:  We are women seeking to fulfill the Great Commission through our God-designed roles in our homes, churches, communities and the world.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Definition</a:t>
            </a:r>
            <a:r>
              <a:rPr lang="en-US" dirty="0" smtClean="0"/>
              <a:t>:  a service organization of the church</a:t>
            </a:r>
          </a:p>
          <a:p>
            <a:endParaRPr lang="en-US" dirty="0" smtClean="0"/>
          </a:p>
          <a:p>
            <a:r>
              <a:rPr lang="en-US" b="1" dirty="0" smtClean="0"/>
              <a:t>Hymn</a:t>
            </a:r>
            <a:r>
              <a:rPr lang="en-US" dirty="0" smtClean="0"/>
              <a:t>:  “People Need the Lord”</a:t>
            </a:r>
          </a:p>
          <a:p>
            <a:endParaRPr lang="en-US" dirty="0"/>
          </a:p>
          <a:p>
            <a:r>
              <a:rPr lang="en-US" b="1" dirty="0" smtClean="0"/>
              <a:t>Colors</a:t>
            </a:r>
            <a:r>
              <a:rPr lang="en-US" dirty="0" smtClean="0"/>
              <a:t>:  Lavender and white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Local</a:t>
            </a:r>
          </a:p>
          <a:p>
            <a:r>
              <a:rPr lang="en-US" dirty="0" smtClean="0"/>
              <a:t>District</a:t>
            </a:r>
          </a:p>
          <a:p>
            <a:r>
              <a:rPr lang="en-US" dirty="0" smtClean="0"/>
              <a:t>State</a:t>
            </a:r>
          </a:p>
          <a:p>
            <a:r>
              <a:rPr lang="en-US" dirty="0" smtClean="0"/>
              <a:t>National</a:t>
            </a:r>
            <a:endParaRPr lang="en-US" dirty="0"/>
          </a:p>
        </p:txBody>
      </p:sp>
      <p:pic>
        <p:nvPicPr>
          <p:cNvPr id="24578" name="Picture 2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800600" y="1873159"/>
            <a:ext cx="2971800" cy="3317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470</TotalTime>
  <Words>471</Words>
  <Application>Microsoft Office PowerPoint</Application>
  <PresentationFormat>On-screen Show (4:3)</PresentationFormat>
  <Paragraphs>130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Flow</vt:lpstr>
      <vt:lpstr>Slide 1</vt:lpstr>
      <vt:lpstr>1873</vt:lpstr>
      <vt:lpstr>1899</vt:lpstr>
      <vt:lpstr>1910</vt:lpstr>
      <vt:lpstr>        1920 – 1935</vt:lpstr>
      <vt:lpstr>June 13, 1935</vt:lpstr>
      <vt:lpstr>5 Basic Things</vt:lpstr>
      <vt:lpstr>Slide 8</vt:lpstr>
      <vt:lpstr>Organization</vt:lpstr>
      <vt:lpstr>Officers</vt:lpstr>
      <vt:lpstr> State/ National</vt:lpstr>
      <vt:lpstr>Weeks of Prayer</vt:lpstr>
      <vt:lpstr>Cleo Pursell  Foreign Student Scholarship Fund</vt:lpstr>
      <vt:lpstr>Slide 14</vt:lpstr>
      <vt:lpstr> Adriana Evangelista da Silva (children’s church leader, S. Jose Church) </vt:lpstr>
      <vt:lpstr>       </vt:lpstr>
      <vt:lpstr> Ana Paula de Carvalto,  (pastor’s wife, Nova America Church) </vt:lpstr>
      <vt:lpstr>Daniela Emiliano  (pastor’s wife, Ipiranga Church)</vt:lpstr>
      <vt:lpstr>Slide 19</vt:lpstr>
      <vt:lpstr>Slide 20</vt:lpstr>
      <vt:lpstr>Chame Institute (Panama)</vt:lpstr>
      <vt:lpstr>Chame in use</vt:lpstr>
      <vt:lpstr>Panama’s National Convention</vt:lpstr>
      <vt:lpstr>Chame Students</vt:lpstr>
      <vt:lpstr>Chame’s Dedication (1-9-11)</vt:lpstr>
      <vt:lpstr>Villalba, Spain</vt:lpstr>
      <vt:lpstr>Completed!</vt:lpstr>
      <vt:lpstr>SHINE 75</vt:lpstr>
      <vt:lpstr>Gwen Hendrix Institute (Inman, SC)</vt:lpstr>
      <vt:lpstr>Dorm/ classroom building</vt:lpstr>
      <vt:lpstr>This classroom is at the end of the dorm building.  There are usually 12 students.</vt:lpstr>
      <vt:lpstr>Graduation!</vt:lpstr>
      <vt:lpstr>Provision Closet Delivery</vt:lpstr>
      <vt:lpstr>Slide 34</vt:lpstr>
      <vt:lpstr>Slide 35</vt:lpstr>
      <vt:lpstr>Slide 36</vt:lpstr>
      <vt:lpstr>Arrival in Inman, SC …all hands on deck!</vt:lpstr>
      <vt:lpstr>IBLAC (Altimira, Mexico)</vt:lpstr>
      <vt:lpstr>Full-time (day) students</vt:lpstr>
      <vt:lpstr>Night Class students</vt:lpstr>
      <vt:lpstr>Slide 41</vt:lpstr>
      <vt:lpstr>Dinner with Bro. Bud and Mrs. Ruth Bivins.</vt:lpstr>
      <vt:lpstr>Loading Provision Closet Items</vt:lpstr>
      <vt:lpstr>Mrs. Ruth counting blessings.</vt:lpstr>
      <vt:lpstr>Seminary of the Cross (Reynosa, Mexico)</vt:lpstr>
      <vt:lpstr>Slide 46</vt:lpstr>
      <vt:lpstr>4996 members </vt:lpstr>
      <vt:lpstr>To God be the glory great things HE has done!!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</dc:creator>
  <cp:lastModifiedBy>Elizabeth</cp:lastModifiedBy>
  <cp:revision>48</cp:revision>
  <dcterms:created xsi:type="dcterms:W3CDTF">2011-01-12T18:51:08Z</dcterms:created>
  <dcterms:modified xsi:type="dcterms:W3CDTF">2011-01-14T16:05:59Z</dcterms:modified>
</cp:coreProperties>
</file>