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7" r:id="rId2"/>
    <p:sldId id="256" r:id="rId3"/>
    <p:sldId id="295" r:id="rId4"/>
    <p:sldId id="280" r:id="rId5"/>
    <p:sldId id="279" r:id="rId6"/>
    <p:sldId id="261" r:id="rId7"/>
    <p:sldId id="263" r:id="rId8"/>
    <p:sldId id="294" r:id="rId9"/>
    <p:sldId id="264" r:id="rId10"/>
    <p:sldId id="265" r:id="rId11"/>
    <p:sldId id="269" r:id="rId12"/>
    <p:sldId id="274" r:id="rId13"/>
    <p:sldId id="266" r:id="rId14"/>
    <p:sldId id="271" r:id="rId15"/>
    <p:sldId id="270" r:id="rId16"/>
    <p:sldId id="273" r:id="rId17"/>
    <p:sldId id="272" r:id="rId18"/>
    <p:sldId id="275" r:id="rId19"/>
    <p:sldId id="278" r:id="rId20"/>
    <p:sldId id="299" r:id="rId21"/>
    <p:sldId id="300" r:id="rId22"/>
    <p:sldId id="277" r:id="rId23"/>
    <p:sldId id="276" r:id="rId24"/>
    <p:sldId id="282" r:id="rId25"/>
    <p:sldId id="283" r:id="rId26"/>
    <p:sldId id="285" r:id="rId27"/>
    <p:sldId id="289" r:id="rId28"/>
    <p:sldId id="296" r:id="rId29"/>
    <p:sldId id="297" r:id="rId30"/>
    <p:sldId id="298" r:id="rId31"/>
    <p:sldId id="292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15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688" y="-10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r">
              <a:defRPr sz="1200"/>
            </a:lvl1pPr>
          </a:lstStyle>
          <a:p>
            <a:fld id="{16DDCC94-24AA-48FB-BE3C-730CA2B51B31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r">
              <a:defRPr sz="1200"/>
            </a:lvl1pPr>
          </a:lstStyle>
          <a:p>
            <a:fld id="{F4FB1679-255B-49EC-9899-232543B234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r">
              <a:defRPr sz="1200"/>
            </a:lvl1pPr>
          </a:lstStyle>
          <a:p>
            <a:fld id="{670F54F7-9AB2-4120-B32C-9614A1ED8735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0" tIns="46585" rIns="93170" bIns="4658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0" tIns="46585" rIns="93170" bIns="4658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r">
              <a:defRPr sz="1200"/>
            </a:lvl1pPr>
          </a:lstStyle>
          <a:p>
            <a:fld id="{04A5EEAE-9FB5-4110-A67E-994114CAF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5EEAE-9FB5-4110-A67E-994114CAF14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5EEAE-9FB5-4110-A67E-994114CAF14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EE18-8432-4D05-A402-ED31B68F071F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3292-6577-4A28-9EAD-922F9CC89C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EE18-8432-4D05-A402-ED31B68F071F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3292-6577-4A28-9EAD-922F9CC89C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EE18-8432-4D05-A402-ED31B68F071F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3292-6577-4A28-9EAD-922F9CC89C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EE18-8432-4D05-A402-ED31B68F071F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3292-6577-4A28-9EAD-922F9CC89C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EE18-8432-4D05-A402-ED31B68F071F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3292-6577-4A28-9EAD-922F9CC89C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EE18-8432-4D05-A402-ED31B68F071F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3292-6577-4A28-9EAD-922F9CC89C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EE18-8432-4D05-A402-ED31B68F071F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3292-6577-4A28-9EAD-922F9CC89C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EE18-8432-4D05-A402-ED31B68F071F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3292-6577-4A28-9EAD-922F9CC89C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EE18-8432-4D05-A402-ED31B68F071F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3292-6577-4A28-9EAD-922F9CC89C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EE18-8432-4D05-A402-ED31B68F071F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3292-6577-4A28-9EAD-922F9CC89C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EE18-8432-4D05-A402-ED31B68F071F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3292-6577-4A28-9EAD-922F9CC89C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DEE18-8432-4D05-A402-ED31B68F071F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53292-6577-4A28-9EAD-922F9CC89C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accessbiblestudies.com/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email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57700" y="3300984"/>
            <a:ext cx="228600" cy="256032"/>
          </a:xfrm>
          <a:prstGeom prst="rect">
            <a:avLst/>
          </a:prstGeom>
        </p:spPr>
      </p:pic>
      <p:pic>
        <p:nvPicPr>
          <p:cNvPr id="5" name="Picture 4" descr="WNAC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304800"/>
            <a:ext cx="54102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lifornian FB" pitchFamily="18" charset="0"/>
              </a:rPr>
              <a:t>Gwen Hendrix Bible Institute</a:t>
            </a:r>
            <a:br>
              <a:rPr lang="en-US" dirty="0" smtClean="0">
                <a:latin typeface="Californian FB" pitchFamily="18" charset="0"/>
              </a:rPr>
            </a:br>
            <a:r>
              <a:rPr lang="en-US" dirty="0" smtClean="0">
                <a:latin typeface="Californian FB" pitchFamily="18" charset="0"/>
              </a:rPr>
              <a:t>Inman, SC</a:t>
            </a:r>
            <a:endParaRPr lang="en-US" dirty="0">
              <a:latin typeface="Californian FB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76400"/>
            <a:ext cx="7010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6781800" cy="27432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$30,000 </a:t>
            </a:r>
            <a:r>
              <a:rPr lang="en-US" dirty="0" smtClean="0">
                <a:latin typeface="Californian FB" pitchFamily="18" charset="0"/>
              </a:rPr>
              <a:t>per semester needed to train </a:t>
            </a:r>
            <a:br>
              <a:rPr lang="en-US" dirty="0" smtClean="0">
                <a:latin typeface="Californian FB" pitchFamily="18" charset="0"/>
              </a:rPr>
            </a:br>
            <a:r>
              <a:rPr lang="en-US" dirty="0" smtClean="0">
                <a:latin typeface="Californian FB" pitchFamily="18" charset="0"/>
              </a:rPr>
              <a:t>these men and women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6626" name="Picture 2" descr="C:\Users\Elizabeth\AppData\Local\Microsoft\Windows\Temporary Internet Files\Content.Outlook\SMXUTXWX\Dumbbellscolo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494618"/>
            <a:ext cx="3430481" cy="2448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14401"/>
            <a:ext cx="7620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1"/>
            <a:ext cx="7391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smtClean="0">
                <a:latin typeface="Californian FB" pitchFamily="18" charset="0"/>
              </a:rPr>
              <a:t>IBLAC</a:t>
            </a:r>
            <a:r>
              <a:rPr lang="en-US" dirty="0" smtClean="0">
                <a:latin typeface="Californian FB" pitchFamily="18" charset="0"/>
              </a:rPr>
              <a:t/>
            </a:r>
            <a:br>
              <a:rPr lang="en-US" dirty="0" smtClean="0">
                <a:latin typeface="Californian FB" pitchFamily="18" charset="0"/>
              </a:rPr>
            </a:br>
            <a:r>
              <a:rPr lang="en-US" dirty="0" smtClean="0">
                <a:latin typeface="Californian FB" pitchFamily="18" charset="0"/>
              </a:rPr>
              <a:t>Altamira, Mexico</a:t>
            </a:r>
            <a:endParaRPr lang="en-US" dirty="0">
              <a:latin typeface="Californian FB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76400"/>
            <a:ext cx="7086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772400" cy="3124200"/>
          </a:xfrm>
        </p:spPr>
        <p:txBody>
          <a:bodyPr/>
          <a:lstStyle/>
          <a:p>
            <a:r>
              <a:rPr lang="en-US" sz="4800" b="1" dirty="0" smtClean="0"/>
              <a:t>$28,000 </a:t>
            </a:r>
            <a:r>
              <a:rPr lang="en-US" dirty="0" smtClean="0">
                <a:latin typeface="Californian FB" pitchFamily="18" charset="0"/>
              </a:rPr>
              <a:t>per year needed</a:t>
            </a:r>
            <a:br>
              <a:rPr lang="en-US" dirty="0" smtClean="0">
                <a:latin typeface="Californian FB" pitchFamily="18" charset="0"/>
              </a:rPr>
            </a:br>
            <a:r>
              <a:rPr lang="en-US" dirty="0" smtClean="0">
                <a:latin typeface="Californian FB" pitchFamily="18" charset="0"/>
              </a:rPr>
              <a:t>to train these</a:t>
            </a:r>
            <a:br>
              <a:rPr lang="en-US" dirty="0" smtClean="0">
                <a:latin typeface="Californian FB" pitchFamily="18" charset="0"/>
              </a:rPr>
            </a:br>
            <a:r>
              <a:rPr lang="en-US" dirty="0" smtClean="0">
                <a:latin typeface="Californian FB" pitchFamily="18" charset="0"/>
              </a:rPr>
              <a:t>men and women</a:t>
            </a:r>
            <a:r>
              <a:rPr lang="en-US" dirty="0" smtClean="0"/>
              <a:t>.</a:t>
            </a:r>
            <a:endParaRPr lang="en-US" b="1" dirty="0"/>
          </a:p>
        </p:txBody>
      </p:sp>
      <p:pic>
        <p:nvPicPr>
          <p:cNvPr id="3" name="Picture 2" descr="C:\Users\Elizabeth\AppData\Local\Microsoft\Windows\Temporary Internet Files\Content.Outlook\SMXUTXWX\Dumbbellscolo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124201"/>
            <a:ext cx="34290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latin typeface="Californian FB" pitchFamily="18" charset="0"/>
              </a:rPr>
              <a:t>Full-time (day) Students</a:t>
            </a:r>
            <a:endParaRPr lang="en-US" dirty="0">
              <a:latin typeface="Californian FB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7315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latin typeface="Californian FB" pitchFamily="18" charset="0"/>
              </a:rPr>
              <a:t>Night Students</a:t>
            </a:r>
            <a:endParaRPr lang="en-US" dirty="0">
              <a:latin typeface="Californian FB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7391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alifornian FB" pitchFamily="18" charset="0"/>
              </a:rPr>
              <a:t>Seminary of the Cross</a:t>
            </a:r>
            <a:br>
              <a:rPr lang="en-US" b="1" dirty="0" smtClean="0">
                <a:latin typeface="Californian FB" pitchFamily="18" charset="0"/>
              </a:rPr>
            </a:br>
            <a:r>
              <a:rPr lang="en-US" dirty="0" smtClean="0">
                <a:latin typeface="Californian FB" pitchFamily="18" charset="0"/>
              </a:rPr>
              <a:t>Reynosa, Mexico</a:t>
            </a:r>
            <a:endParaRPr lang="en-US" dirty="0">
              <a:latin typeface="Californian FB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76401"/>
            <a:ext cx="7086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4876800" cy="3276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$3,300</a:t>
            </a:r>
            <a:r>
              <a:rPr lang="en-US" dirty="0" smtClean="0"/>
              <a:t> </a:t>
            </a:r>
            <a:r>
              <a:rPr lang="en-US" dirty="0" smtClean="0">
                <a:latin typeface="Californian FB" pitchFamily="18" charset="0"/>
              </a:rPr>
              <a:t>per student is needed per year to train these students</a:t>
            </a:r>
            <a:r>
              <a:rPr lang="en-US" dirty="0" smtClean="0"/>
              <a:t>.</a:t>
            </a:r>
            <a:endParaRPr lang="en-US" sz="4800" b="1" dirty="0"/>
          </a:p>
        </p:txBody>
      </p:sp>
      <p:pic>
        <p:nvPicPr>
          <p:cNvPr id="29698" name="Picture 2" descr="C:\Users\Elizabeth\AppData\Local\Microsoft\Windows\Temporary Internet Files\Content.Outlook\SMXUTXWX\Dumbbellscolo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52801"/>
            <a:ext cx="34290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219200"/>
            <a:ext cx="5943600" cy="1295400"/>
          </a:xfrm>
        </p:spPr>
        <p:txBody>
          <a:bodyPr>
            <a:normAutofit fontScale="85000" lnSpcReduction="20000"/>
          </a:bodyPr>
          <a:lstStyle/>
          <a:p>
            <a:r>
              <a:rPr lang="en-US" sz="5200" dirty="0" smtClean="0">
                <a:solidFill>
                  <a:schemeClr val="tx1"/>
                </a:solidFill>
                <a:latin typeface="Californian FB" pitchFamily="18" charset="0"/>
              </a:rPr>
              <a:t>2011-2012    Theme</a:t>
            </a:r>
          </a:p>
          <a:p>
            <a:r>
              <a:rPr lang="en-US" sz="4400" b="1" i="1" dirty="0" smtClean="0">
                <a:latin typeface="Californian FB" pitchFamily="18" charset="0"/>
              </a:rPr>
              <a:t>Ephesians 4:15-16</a:t>
            </a:r>
            <a:endParaRPr lang="en-US" sz="4400" b="1" i="1" dirty="0">
              <a:latin typeface="Californian FB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743200"/>
            <a:ext cx="48768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>
                <a:latin typeface="Californian FB" pitchFamily="18" charset="0"/>
              </a:rPr>
              <a:t>ESTER</a:t>
            </a:r>
            <a:r>
              <a:rPr lang="en-US" sz="3200" dirty="0" smtClean="0">
                <a:latin typeface="Californian FB" pitchFamily="18" charset="0"/>
              </a:rPr>
              <a:t> : a 2011 recipient of the </a:t>
            </a:r>
            <a:br>
              <a:rPr lang="en-US" sz="3200" dirty="0" smtClean="0">
                <a:latin typeface="Californian FB" pitchFamily="18" charset="0"/>
              </a:rPr>
            </a:br>
            <a:r>
              <a:rPr lang="en-US" sz="3200" dirty="0" smtClean="0">
                <a:latin typeface="Californian FB" pitchFamily="18" charset="0"/>
              </a:rPr>
              <a:t>Cleo Purcell Foreign Student Scholarship</a:t>
            </a:r>
            <a:endParaRPr lang="en-US" sz="3200" dirty="0">
              <a:latin typeface="Californian FB" pitchFamily="18" charset="0"/>
            </a:endParaRPr>
          </a:p>
        </p:txBody>
      </p:sp>
      <p:pic>
        <p:nvPicPr>
          <p:cNvPr id="1026" name="Picture 2" descr="C:\Users\Elizabeth\AppData\Local\Microsoft\Windows\Temporary Internet Files\Content.Outlook\SMXUTXWX\Imagen 191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i="1" dirty="0" smtClean="0">
                <a:latin typeface="Californian FB" pitchFamily="18" charset="0"/>
              </a:rPr>
              <a:t>Gabriela </a:t>
            </a:r>
            <a:r>
              <a:rPr lang="en-US" sz="3600" dirty="0" smtClean="0">
                <a:latin typeface="Californian FB" pitchFamily="18" charset="0"/>
              </a:rPr>
              <a:t> with her </a:t>
            </a:r>
            <a:r>
              <a:rPr lang="en-US" sz="3600" smtClean="0">
                <a:latin typeface="Californian FB" pitchFamily="18" charset="0"/>
              </a:rPr>
              <a:t>family: both </a:t>
            </a:r>
            <a:r>
              <a:rPr lang="en-US" sz="3600" dirty="0" smtClean="0">
                <a:latin typeface="Californian FB" pitchFamily="18" charset="0"/>
              </a:rPr>
              <a:t>she and her husband are training in the Institute.</a:t>
            </a:r>
            <a:endParaRPr lang="en-US" sz="3600" b="1" i="1" dirty="0">
              <a:latin typeface="Californian FB" pitchFamily="18" charset="0"/>
            </a:endParaRPr>
          </a:p>
        </p:txBody>
      </p:sp>
      <p:pic>
        <p:nvPicPr>
          <p:cNvPr id="1026" name="Picture 2" descr="C:\Users\Elizabeth\AppData\Local\Microsoft\Windows\Temporary Internet Files\Content.Outlook\SMXUTXWX\Imagen 1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Elizabeth\AppData\Local\Microsoft\Windows\Temporary Internet Files\Content.Outlook\SMXUTXWX\Pictur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81000"/>
            <a:ext cx="67818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fornian FB" pitchFamily="18" charset="0"/>
              </a:rPr>
              <a:t>The final step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27650" name="Picture 2" descr="C:\Users\Elizabeth\AppData\Local\Microsoft\Windows\Temporary Internet Files\Content.Outlook\SMXUTXWX\Pictur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990600"/>
            <a:ext cx="53340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fornian FB" pitchFamily="18" charset="0"/>
              </a:rPr>
              <a:t>Social</a:t>
            </a:r>
            <a:r>
              <a:rPr lang="en-US" b="1" dirty="0" smtClean="0"/>
              <a:t> </a:t>
            </a:r>
            <a:r>
              <a:rPr lang="en-US" b="1" dirty="0" smtClean="0">
                <a:latin typeface="Californian FB" pitchFamily="18" charset="0"/>
              </a:rPr>
              <a:t>Media</a:t>
            </a:r>
            <a:endParaRPr lang="en-US" b="1" dirty="0">
              <a:latin typeface="Californian FB" pitchFamily="18" charset="0"/>
            </a:endParaRPr>
          </a:p>
        </p:txBody>
      </p:sp>
      <p:pic>
        <p:nvPicPr>
          <p:cNvPr id="4" name="Picture 3" descr="facebook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4876800"/>
            <a:ext cx="1295400" cy="1295400"/>
          </a:xfrm>
          <a:prstGeom prst="rect">
            <a:avLst/>
          </a:prstGeom>
        </p:spPr>
      </p:pic>
      <p:pic>
        <p:nvPicPr>
          <p:cNvPr id="5" name="Picture 4" descr="webtreatsetc-blue-jelly-twitter-logo-squa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1066800"/>
            <a:ext cx="1752267" cy="1752267"/>
          </a:xfrm>
          <a:prstGeom prst="rect">
            <a:avLst/>
          </a:prstGeom>
        </p:spPr>
      </p:pic>
      <p:pic>
        <p:nvPicPr>
          <p:cNvPr id="6" name="Picture 5" descr="ebla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219200"/>
            <a:ext cx="4184130" cy="3200400"/>
          </a:xfrm>
          <a:prstGeom prst="rect">
            <a:avLst/>
          </a:prstGeom>
        </p:spPr>
      </p:pic>
      <p:pic>
        <p:nvPicPr>
          <p:cNvPr id="8" name="Picture 7" descr="websi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200400"/>
            <a:ext cx="4343400" cy="3472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64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lifornian FB" pitchFamily="18" charset="0"/>
              </a:rPr>
              <a:t>Economic Downturn</a:t>
            </a:r>
            <a:endParaRPr lang="en-US" b="1" dirty="0">
              <a:latin typeface="Californian FB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alifornian FB" pitchFamily="18" charset="0"/>
              </a:rPr>
              <a:t>Sharing an office suite with the </a:t>
            </a:r>
          </a:p>
          <a:p>
            <a:pPr>
              <a:buNone/>
            </a:pPr>
            <a:r>
              <a:rPr lang="en-US" dirty="0" smtClean="0">
                <a:latin typeface="Californian FB" pitchFamily="18" charset="0"/>
              </a:rPr>
              <a:t>	Master’s Men department</a:t>
            </a:r>
          </a:p>
          <a:p>
            <a:endParaRPr lang="en-US" dirty="0" smtClean="0">
              <a:latin typeface="Californian FB" pitchFamily="18" charset="0"/>
            </a:endParaRPr>
          </a:p>
          <a:p>
            <a:r>
              <a:rPr lang="en-US" dirty="0" smtClean="0">
                <a:latin typeface="Californian FB" pitchFamily="18" charset="0"/>
              </a:rPr>
              <a:t>Reduced our office staff</a:t>
            </a:r>
          </a:p>
          <a:p>
            <a:pPr lvl="1">
              <a:buNone/>
            </a:pPr>
            <a:r>
              <a:rPr lang="en-US" dirty="0" smtClean="0">
                <a:latin typeface="Californian FB" pitchFamily="18" charset="0"/>
              </a:rPr>
              <a:t>*Share an administrative assistant with MM</a:t>
            </a:r>
          </a:p>
          <a:p>
            <a:pPr lvl="1">
              <a:buNone/>
            </a:pPr>
            <a:r>
              <a:rPr lang="en-US" dirty="0" smtClean="0">
                <a:latin typeface="Californian FB" pitchFamily="18" charset="0"/>
              </a:rPr>
              <a:t>*Contractual editor</a:t>
            </a:r>
          </a:p>
          <a:p>
            <a:endParaRPr lang="en-US" dirty="0" smtClean="0">
              <a:latin typeface="Californian FB" pitchFamily="18" charset="0"/>
            </a:endParaRPr>
          </a:p>
          <a:p>
            <a:r>
              <a:rPr lang="en-US" dirty="0" smtClean="0">
                <a:latin typeface="Californian FB" pitchFamily="18" charset="0"/>
              </a:rPr>
              <a:t>Quarterly publication of </a:t>
            </a:r>
            <a:r>
              <a:rPr lang="en-US" i="1" dirty="0" smtClean="0">
                <a:latin typeface="Californian FB" pitchFamily="18" charset="0"/>
              </a:rPr>
              <a:t>Treasure</a:t>
            </a:r>
          </a:p>
          <a:p>
            <a:endParaRPr lang="en-US" i="1" dirty="0" smtClean="0">
              <a:latin typeface="Californian FB" pitchFamily="18" charset="0"/>
            </a:endParaRPr>
          </a:p>
          <a:p>
            <a:r>
              <a:rPr lang="en-US" dirty="0" smtClean="0">
                <a:latin typeface="Californian FB" pitchFamily="18" charset="0"/>
              </a:rPr>
              <a:t>Salaries are frozen for the 2012 budget cycle</a:t>
            </a:r>
            <a:endParaRPr lang="en-US" dirty="0">
              <a:latin typeface="Californian FB" pitchFamily="18" charset="0"/>
            </a:endParaRPr>
          </a:p>
        </p:txBody>
      </p:sp>
      <p:pic>
        <p:nvPicPr>
          <p:cNvPr id="4" name="Picture 2" descr="C:\Users\Elizabeth\AppData\Local\Microsoft\Windows\Temporary Internet Files\Content.Outlook\SMXUTXWX\Dumbbellscolo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28600"/>
            <a:ext cx="27432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38200"/>
            <a:ext cx="2133600" cy="2209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572000" y="1371600"/>
            <a:ext cx="358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1143000" y="2743200"/>
            <a:ext cx="70866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8800" b="1" dirty="0" smtClean="0"/>
              <a:t>$560, 839.38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sz="4000" b="1" dirty="0" smtClean="0"/>
              <a:t>(</a:t>
            </a:r>
            <a:r>
              <a:rPr lang="en-US" sz="4000" b="1" dirty="0" smtClean="0">
                <a:latin typeface="Californian FB" pitchFamily="18" charset="0"/>
              </a:rPr>
              <a:t>missions and ministry causes</a:t>
            </a:r>
            <a:r>
              <a:rPr lang="en-US" sz="4000" b="1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4419600" cy="1371600"/>
          </a:xfrm>
        </p:spPr>
        <p:txBody>
          <a:bodyPr>
            <a:normAutofit fontScale="90000"/>
          </a:bodyPr>
          <a:lstStyle/>
          <a:p>
            <a:r>
              <a:rPr lang="en-US" sz="8800" b="1" dirty="0" smtClean="0">
                <a:latin typeface="+mn-lt"/>
              </a:rPr>
              <a:t>5,109</a:t>
            </a:r>
            <a:r>
              <a:rPr lang="en-US" sz="8800" b="1" dirty="0" smtClean="0"/>
              <a:t> </a:t>
            </a:r>
            <a:endParaRPr lang="en-US" sz="6000" b="1" dirty="0"/>
          </a:p>
        </p:txBody>
      </p:sp>
      <p:pic>
        <p:nvPicPr>
          <p:cNvPr id="1026" name="Picture 2" descr="C:\Users\Elizabeth\AppData\Local\Microsoft\Windows\Temporary Internet Files\Low\Content.IE5\WT9S6ZRL\Hands-W-together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143000"/>
            <a:ext cx="3710781" cy="4648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2000" y="4572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29400" y="2971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419600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Californian FB" pitchFamily="18" charset="0"/>
              </a:rPr>
              <a:t>(2% increase)</a:t>
            </a:r>
            <a:endParaRPr lang="en-US" sz="6000" dirty="0">
              <a:latin typeface="Californian FB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1336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Californian FB" pitchFamily="18" charset="0"/>
              </a:rPr>
              <a:t>members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>
                <a:latin typeface="Californian FB" pitchFamily="18" charset="0"/>
              </a:rPr>
              <a:t>Global Women </a:t>
            </a:r>
            <a:br>
              <a:rPr lang="en-US" sz="2800" i="1" dirty="0" smtClean="0">
                <a:latin typeface="Californian FB" pitchFamily="18" charset="0"/>
              </a:rPr>
            </a:br>
            <a:r>
              <a:rPr lang="en-US" sz="2800" i="1" dirty="0" smtClean="0">
                <a:latin typeface="Californian FB" pitchFamily="18" charset="0"/>
              </a:rPr>
              <a:t>Active for Christ</a:t>
            </a:r>
            <a:endParaRPr lang="en-US" sz="2800" i="1" dirty="0">
              <a:latin typeface="Californian FB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latin typeface="Californian FB" pitchFamily="18" charset="0"/>
            </a:endParaRPr>
          </a:p>
          <a:p>
            <a:endParaRPr lang="en-US" sz="2800" dirty="0" smtClean="0">
              <a:latin typeface="Californian FB" pitchFamily="18" charset="0"/>
            </a:endParaRPr>
          </a:p>
          <a:p>
            <a:r>
              <a:rPr lang="en-US" sz="2800" dirty="0" smtClean="0">
                <a:latin typeface="Californian FB" pitchFamily="18" charset="0"/>
              </a:rPr>
              <a:t>Myanmar</a:t>
            </a:r>
          </a:p>
          <a:p>
            <a:r>
              <a:rPr lang="en-US" sz="2800" dirty="0" smtClean="0">
                <a:latin typeface="Californian FB" pitchFamily="18" charset="0"/>
              </a:rPr>
              <a:t>Cote d’Ivoire</a:t>
            </a:r>
          </a:p>
          <a:p>
            <a:r>
              <a:rPr lang="en-US" sz="2800" dirty="0" smtClean="0">
                <a:latin typeface="Californian FB" pitchFamily="18" charset="0"/>
              </a:rPr>
              <a:t>Panama</a:t>
            </a:r>
          </a:p>
          <a:p>
            <a:r>
              <a:rPr lang="en-US" sz="2800" dirty="0" smtClean="0">
                <a:latin typeface="Californian FB" pitchFamily="18" charset="0"/>
              </a:rPr>
              <a:t>Cuba</a:t>
            </a:r>
          </a:p>
          <a:p>
            <a:r>
              <a:rPr lang="en-US" sz="2800" dirty="0" smtClean="0">
                <a:latin typeface="Californian FB" pitchFamily="18" charset="0"/>
              </a:rPr>
              <a:t>Mexico</a:t>
            </a:r>
            <a:endParaRPr lang="en-US" sz="2800" dirty="0">
              <a:latin typeface="Californian FB" pitchFamily="18" charset="0"/>
            </a:endParaRPr>
          </a:p>
        </p:txBody>
      </p:sp>
      <p:pic>
        <p:nvPicPr>
          <p:cNvPr id="1026" name="Picture 2" descr="C:\Users\Elizabeth\AppData\Local\Microsoft\Windows\Temporary Internet Files\Content.Outlook\SMXUTXWX\worldW (2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0625" y="685006"/>
            <a:ext cx="48006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izabeth\AppData\Local\Microsoft\Windows\Temporary Internet Files\Content.Outlook\SMXUTXWX\retreat-2015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557462"/>
            <a:ext cx="6858000" cy="1743075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2954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Californian FB" pitchFamily="18" charset="0"/>
              </a:rPr>
              <a:t>WNAC</a:t>
            </a:r>
            <a:endParaRPr lang="en-US" sz="6000" b="1" dirty="0">
              <a:latin typeface="Californian FB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2895600"/>
            <a:ext cx="8153400" cy="24384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4400" dirty="0" smtClean="0">
                <a:latin typeface="Californian FB" pitchFamily="18" charset="0"/>
              </a:rPr>
              <a:t>We value your input…</a:t>
            </a:r>
          </a:p>
          <a:p>
            <a:r>
              <a:rPr lang="en-US" sz="4400" dirty="0" smtClean="0">
                <a:latin typeface="Californian FB" pitchFamily="18" charset="0"/>
              </a:rPr>
              <a:t>l</a:t>
            </a:r>
            <a:r>
              <a:rPr lang="en-US" sz="4400" smtClean="0">
                <a:latin typeface="Californian FB" pitchFamily="18" charset="0"/>
              </a:rPr>
              <a:t>et us hear from you.</a:t>
            </a:r>
            <a:endParaRPr lang="en-US" sz="4400">
              <a:latin typeface="Californian FB" pitchFamily="18" charset="0"/>
            </a:endParaRPr>
          </a:p>
        </p:txBody>
      </p:sp>
      <p:pic>
        <p:nvPicPr>
          <p:cNvPr id="3074" name="Picture 2" descr="C:\Users\Elizabeth\AppData\Local\Microsoft\Windows\Temporary Internet Files\Content.Outlook\SMXUTXWX\brainstormingquestion (2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04800"/>
            <a:ext cx="4187825" cy="6095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NAC Logo.jpg"/>
          <p:cNvPicPr>
            <a:picLocks noChangeAspect="1"/>
          </p:cNvPicPr>
          <p:nvPr/>
        </p:nvPicPr>
        <p:blipFill>
          <a:blip r:embed="rId3" cstate="print">
            <a:lum bright="30000"/>
          </a:blip>
          <a:stretch>
            <a:fillRect/>
          </a:stretch>
        </p:blipFill>
        <p:spPr>
          <a:xfrm>
            <a:off x="1295400" y="-17172"/>
            <a:ext cx="6477000" cy="6841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68575"/>
            <a:ext cx="9144000" cy="1470025"/>
          </a:xfrm>
        </p:spPr>
        <p:txBody>
          <a:bodyPr anchor="ctr">
            <a:normAutofit fontScale="90000"/>
          </a:bodyPr>
          <a:lstStyle/>
          <a:p>
            <a:r>
              <a:rPr lang="en-US" sz="4900" b="1" i="1" dirty="0" smtClean="0">
                <a:latin typeface="Californian FB" pitchFamily="18" charset="0"/>
                <a:cs typeface="Andalus" pitchFamily="2" charset="-78"/>
              </a:rPr>
              <a:t>To God be the glory great things</a:t>
            </a:r>
            <a:br>
              <a:rPr lang="en-US" sz="4900" b="1" i="1" dirty="0" smtClean="0">
                <a:latin typeface="Californian FB" pitchFamily="18" charset="0"/>
                <a:cs typeface="Andalus" pitchFamily="2" charset="-78"/>
              </a:rPr>
            </a:br>
            <a:r>
              <a:rPr lang="en-US" sz="4900" b="1" i="1" dirty="0" smtClean="0">
                <a:latin typeface="Californian FB" pitchFamily="18" charset="0"/>
                <a:cs typeface="Andalus" pitchFamily="2" charset="-78"/>
              </a:rPr>
              <a:t> He has done.</a:t>
            </a:r>
            <a:r>
              <a:rPr lang="en-US" b="1" i="1" dirty="0" smtClean="0">
                <a:latin typeface="Californian FB" pitchFamily="18" charset="0"/>
                <a:cs typeface="Angsana New" pitchFamily="18" charset="-34"/>
              </a:rPr>
              <a:t/>
            </a:r>
            <a:br>
              <a:rPr lang="en-US" b="1" i="1" dirty="0" smtClean="0">
                <a:latin typeface="Californian FB" pitchFamily="18" charset="0"/>
                <a:cs typeface="Angsana New" pitchFamily="18" charset="-34"/>
              </a:rPr>
            </a:br>
            <a:endParaRPr lang="en-US" dirty="0">
              <a:latin typeface="Californian FB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lifornian FB" pitchFamily="18" charset="0"/>
              </a:rPr>
              <a:t>We are part of the </a:t>
            </a:r>
            <a:br>
              <a:rPr lang="en-US" dirty="0" smtClean="0">
                <a:latin typeface="Californian FB" pitchFamily="18" charset="0"/>
              </a:rPr>
            </a:br>
            <a:r>
              <a:rPr lang="en-US" sz="4900" b="1" dirty="0" smtClean="0">
                <a:latin typeface="Californian FB" pitchFamily="18" charset="0"/>
              </a:rPr>
              <a:t>ONE Magazine </a:t>
            </a:r>
            <a:r>
              <a:rPr lang="en-US" dirty="0" smtClean="0">
                <a:latin typeface="Californian FB" pitchFamily="18" charset="0"/>
              </a:rPr>
              <a:t>family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C:\Users\Elizabeth\AppData\Local\Microsoft\Windows\Temporary Internet Files\Content.Outlook\SMXUTXWX\tw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3491239" cy="4525963"/>
          </a:xfrm>
          <a:prstGeom prst="rect">
            <a:avLst/>
          </a:prstGeom>
          <a:noFill/>
        </p:spPr>
      </p:pic>
      <p:pic>
        <p:nvPicPr>
          <p:cNvPr id="37891" name="Picture 3" descr="C:\Users\Elizabeth\AppData\Local\Microsoft\Windows\Temporary Internet Files\Content.Outlook\SMXUTXWX\twg 2 (4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1500" y="1874837"/>
            <a:ext cx="318882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lifornian FB" pitchFamily="18" charset="0"/>
              </a:rPr>
              <a:t>Our publication has </a:t>
            </a:r>
            <a:br>
              <a:rPr lang="en-US" dirty="0" smtClean="0">
                <a:latin typeface="Californian FB" pitchFamily="18" charset="0"/>
              </a:rPr>
            </a:br>
            <a:r>
              <a:rPr lang="en-US" dirty="0" smtClean="0">
                <a:latin typeface="Californian FB" pitchFamily="18" charset="0"/>
              </a:rPr>
              <a:t>undergone change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36866" name="Picture 2" descr="C:\Users\Elizabeth\AppData\Local\Microsoft\Windows\Temporary Internet Files\Content.Outlook\SMXUTXWX\twg 3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18" y="1600200"/>
            <a:ext cx="3480564" cy="4525963"/>
          </a:xfrm>
          <a:prstGeom prst="rect">
            <a:avLst/>
          </a:prstGeom>
          <a:noFill/>
        </p:spPr>
      </p:pic>
      <p:pic>
        <p:nvPicPr>
          <p:cNvPr id="36867" name="Picture 3" descr="C:\Users\Elizabeth\AppData\Local\Microsoft\Windows\Temporary Internet Files\Content.Outlook\SMXUTXWX\Treasure-cov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600200"/>
            <a:ext cx="285806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lizabeth\AppData\Local\Microsoft\Windows\Temporary Internet Files\Content.Outlook\SMXUTXWX\PPBBodyBuilder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57200"/>
            <a:ext cx="4010025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fornian FB" pitchFamily="18" charset="0"/>
              </a:rPr>
              <a:t>Partnering with Randall House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20482" name="Picture 2" descr="Access Bible Studies – downloadable bible studies for sunday school, christian studies, adult studies, group studies, online bible studies, small groups">
            <a:hlinkClick r:id="rId2" tooltip="Access Bible Studies – downloadable bible studies for sunday school, christian studies, adult studies, group studies, online bible studies, small group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590800"/>
            <a:ext cx="581025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2971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 smtClean="0">
                <a:solidFill>
                  <a:srgbClr val="00B050"/>
                </a:solidFill>
                <a:latin typeface="Californian FB" pitchFamily="18" charset="0"/>
              </a:rPr>
              <a:t>Partnering</a:t>
            </a:r>
            <a:r>
              <a:rPr lang="en-US" sz="5400" dirty="0" smtClean="0">
                <a:solidFill>
                  <a:srgbClr val="00B050"/>
                </a:solidFill>
                <a:latin typeface="Californian FB" pitchFamily="18" charset="0"/>
              </a:rPr>
              <a:t> with our </a:t>
            </a:r>
            <a:br>
              <a:rPr lang="en-US" sz="5400" dirty="0" smtClean="0">
                <a:solidFill>
                  <a:srgbClr val="00B050"/>
                </a:solidFill>
                <a:latin typeface="Californian FB" pitchFamily="18" charset="0"/>
              </a:rPr>
            </a:br>
            <a:r>
              <a:rPr lang="en-US" sz="5400" dirty="0" smtClean="0">
                <a:solidFill>
                  <a:srgbClr val="00B050"/>
                </a:solidFill>
                <a:latin typeface="Californian FB" pitchFamily="18" charset="0"/>
              </a:rPr>
              <a:t>colleges</a:t>
            </a:r>
            <a:endParaRPr lang="en-US" sz="5400" dirty="0">
              <a:solidFill>
                <a:srgbClr val="00B050"/>
              </a:solidFill>
              <a:latin typeface="Californian FB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FWBBC… Nashville, TN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Hillsdale… Moore, OK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CCC… Fresno, CA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Southeastern...Wendell, NC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Gateway…Virginia Beach, VA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67200"/>
            <a:ext cx="3008313" cy="185896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5600" b="1" dirty="0" smtClean="0">
                <a:solidFill>
                  <a:srgbClr val="FF0000"/>
                </a:solidFill>
              </a:rPr>
              <a:t>$1,000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scholarship per year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28194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                 </a:t>
            </a:r>
            <a:r>
              <a:rPr lang="en-US" dirty="0" smtClean="0">
                <a:latin typeface="Californian FB" pitchFamily="18" charset="0"/>
              </a:rPr>
              <a:t>National </a:t>
            </a:r>
            <a:br>
              <a:rPr lang="en-US" dirty="0" smtClean="0">
                <a:latin typeface="Californian FB" pitchFamily="18" charset="0"/>
              </a:rPr>
            </a:br>
            <a:r>
              <a:rPr lang="en-US" dirty="0" smtClean="0">
                <a:latin typeface="Californian FB" pitchFamily="18" charset="0"/>
              </a:rPr>
              <a:t>Project…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$75,000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5650" y="1"/>
            <a:ext cx="5848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175</Words>
  <Application>Microsoft Office PowerPoint</Application>
  <PresentationFormat>On-screen Show (4:3)</PresentationFormat>
  <Paragraphs>63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We are part of the  ONE Magazine family!</vt:lpstr>
      <vt:lpstr>Our publication has  undergone change. </vt:lpstr>
      <vt:lpstr>Slide 6</vt:lpstr>
      <vt:lpstr>Partnering with Randall House…</vt:lpstr>
      <vt:lpstr>Partnering with our  colleges</vt:lpstr>
      <vt:lpstr>                 National  Project…  $75,000</vt:lpstr>
      <vt:lpstr>Gwen Hendrix Bible Institute Inman, SC</vt:lpstr>
      <vt:lpstr>$30,000 per semester needed to train  these men and women.</vt:lpstr>
      <vt:lpstr>Slide 12</vt:lpstr>
      <vt:lpstr>Slide 13</vt:lpstr>
      <vt:lpstr>IBLAC Altamira, Mexico</vt:lpstr>
      <vt:lpstr>$28,000 per year needed to train these men and women.</vt:lpstr>
      <vt:lpstr>Full-time (day) Students</vt:lpstr>
      <vt:lpstr>Night Students</vt:lpstr>
      <vt:lpstr>Seminary of the Cross Reynosa, Mexico</vt:lpstr>
      <vt:lpstr>$3,300 per student is needed per year to train these students.</vt:lpstr>
      <vt:lpstr>ESTER : a 2011 recipient of the  Cleo Purcell Foreign Student Scholarship</vt:lpstr>
      <vt:lpstr>Gabriela  with her family: both she and her husband are training in the Institute.</vt:lpstr>
      <vt:lpstr>Slide 22</vt:lpstr>
      <vt:lpstr>The final step!</vt:lpstr>
      <vt:lpstr>Social Media</vt:lpstr>
      <vt:lpstr>Economic Downturn</vt:lpstr>
      <vt:lpstr>Slide 26</vt:lpstr>
      <vt:lpstr>5,109 </vt:lpstr>
      <vt:lpstr>Global Women  Active for Christ</vt:lpstr>
      <vt:lpstr>WNAC</vt:lpstr>
      <vt:lpstr>Slide 30</vt:lpstr>
      <vt:lpstr>To God be the glory great things  He has done.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Elizabeth</dc:creator>
  <cp:lastModifiedBy>Elizabeth</cp:lastModifiedBy>
  <cp:revision>50</cp:revision>
  <dcterms:created xsi:type="dcterms:W3CDTF">2011-07-20T16:54:07Z</dcterms:created>
  <dcterms:modified xsi:type="dcterms:W3CDTF">2011-09-12T21:56:26Z</dcterms:modified>
</cp:coreProperties>
</file>